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30"/>
  </p:notesMasterIdLst>
  <p:handoutMasterIdLst>
    <p:handoutMasterId r:id="rId31"/>
  </p:handoutMasterIdLst>
  <p:sldIdLst>
    <p:sldId id="273" r:id="rId10"/>
    <p:sldId id="276" r:id="rId11"/>
    <p:sldId id="326" r:id="rId12"/>
    <p:sldId id="296" r:id="rId13"/>
    <p:sldId id="321" r:id="rId14"/>
    <p:sldId id="327" r:id="rId15"/>
    <p:sldId id="322" r:id="rId16"/>
    <p:sldId id="328" r:id="rId17"/>
    <p:sldId id="329" r:id="rId18"/>
    <p:sldId id="330" r:id="rId19"/>
    <p:sldId id="331" r:id="rId20"/>
    <p:sldId id="332" r:id="rId21"/>
    <p:sldId id="333" r:id="rId22"/>
    <p:sldId id="334" r:id="rId23"/>
    <p:sldId id="335" r:id="rId24"/>
    <p:sldId id="336" r:id="rId25"/>
    <p:sldId id="337" r:id="rId26"/>
    <p:sldId id="310" r:id="rId27"/>
    <p:sldId id="338" r:id="rId28"/>
    <p:sldId id="33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802754"/>
    <a:srgbClr val="2B606A"/>
    <a:srgbClr val="085367"/>
    <a:srgbClr val="00518B"/>
    <a:srgbClr val="B60000"/>
    <a:srgbClr val="214E91"/>
    <a:srgbClr val="6A6A6A"/>
    <a:srgbClr val="E6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1320" y="-58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Categorical Frequency Distribution</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Guidelines for Class Width</a:t>
            </a:r>
            <a:endParaRPr lang="en-US" dirty="0"/>
          </a:p>
        </p:txBody>
      </p:sp>
      <p:sp>
        <p:nvSpPr>
          <p:cNvPr id="3" name="Content Placeholder 2"/>
          <p:cNvSpPr>
            <a:spLocks noGrp="1"/>
          </p:cNvSpPr>
          <p:nvPr>
            <p:ph idx="1"/>
          </p:nvPr>
        </p:nvSpPr>
        <p:spPr>
          <a:xfrm>
            <a:off x="457200" y="1295400"/>
            <a:ext cx="8321040" cy="5257800"/>
          </a:xfrm>
        </p:spPr>
        <p:txBody>
          <a:bodyPr/>
          <a:lstStyle/>
          <a:p>
            <a:r>
              <a:rPr lang="en-US" dirty="0">
                <a:solidFill>
                  <a:srgbClr val="FFFFFF"/>
                </a:solidFill>
              </a:rPr>
              <a:t>The guidelines suggested that the class width be an odd number, but stated that it wasn’t absolutely necessary. </a:t>
            </a:r>
            <a:r>
              <a:rPr lang="en-US" dirty="0" smtClean="0">
                <a:solidFill>
                  <a:srgbClr val="FFFFFF"/>
                </a:solidFill>
              </a:rPr>
              <a:t>We </a:t>
            </a:r>
            <a:r>
              <a:rPr lang="en-US" dirty="0">
                <a:solidFill>
                  <a:srgbClr val="FFFFFF"/>
                </a:solidFill>
              </a:rPr>
              <a:t>will go ahead and use this class width of 8, even though it is not an odd number</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3838932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Find the Lower Class </a:t>
            </a:r>
            <a:r>
              <a:rPr lang="en-US" dirty="0" smtClean="0">
                <a:solidFill>
                  <a:srgbClr val="FFFFFF"/>
                </a:solidFill>
              </a:rPr>
              <a:t>Limits</a:t>
            </a:r>
            <a:r>
              <a:rPr lang="en-US" sz="1500" dirty="0" smtClean="0">
                <a:solidFill>
                  <a:srgbClr val="FFFFFF"/>
                </a:solidFill>
              </a:rPr>
              <a:t> (1)</a:t>
            </a:r>
            <a:endParaRPr lang="en-US" sz="1500" dirty="0"/>
          </a:p>
        </p:txBody>
      </p:sp>
      <p:sp>
        <p:nvSpPr>
          <p:cNvPr id="3" name="Content Placeholder 2"/>
          <p:cNvSpPr>
            <a:spLocks noGrp="1"/>
          </p:cNvSpPr>
          <p:nvPr>
            <p:ph idx="1"/>
          </p:nvPr>
        </p:nvSpPr>
        <p:spPr>
          <a:xfrm>
            <a:off x="457200" y="1295400"/>
            <a:ext cx="4023360" cy="5257800"/>
          </a:xfrm>
        </p:spPr>
        <p:txBody>
          <a:bodyPr/>
          <a:lstStyle/>
          <a:p>
            <a:pPr>
              <a:spcAft>
                <a:spcPts val="1200"/>
              </a:spcAft>
            </a:pPr>
            <a:r>
              <a:rPr lang="en-US" dirty="0">
                <a:solidFill>
                  <a:srgbClr val="FFFFFF"/>
                </a:solidFill>
              </a:rPr>
              <a:t>First, select a starting point</a:t>
            </a:r>
            <a:r>
              <a:rPr lang="en-US" dirty="0" smtClean="0">
                <a:solidFill>
                  <a:srgbClr val="FFFFFF"/>
                </a:solidFill>
              </a:rPr>
              <a:t>. </a:t>
            </a:r>
            <a:r>
              <a:rPr lang="en-US" dirty="0">
                <a:solidFill>
                  <a:srgbClr val="FFFFFF"/>
                </a:solidFill>
              </a:rPr>
              <a:t>This can be the smallest data value or any convenient number less than that. </a:t>
            </a:r>
            <a:r>
              <a:rPr lang="en-US" dirty="0" smtClean="0">
                <a:solidFill>
                  <a:srgbClr val="FFFFFF"/>
                </a:solidFill>
              </a:rPr>
              <a:t>The </a:t>
            </a:r>
            <a:r>
              <a:rPr lang="en-US" dirty="0">
                <a:solidFill>
                  <a:srgbClr val="FFFFFF"/>
                </a:solidFill>
              </a:rPr>
              <a:t>starting point will be the lower limit for the first class.</a:t>
            </a:r>
          </a:p>
          <a:p>
            <a:pPr>
              <a:spcAft>
                <a:spcPts val="1200"/>
              </a:spcAft>
            </a:pPr>
            <a:r>
              <a:rPr lang="en-US" dirty="0">
                <a:solidFill>
                  <a:srgbClr val="FFFFFF"/>
                </a:solidFill>
              </a:rPr>
              <a:t>We will use the minimum value of 3</a:t>
            </a:r>
            <a:r>
              <a:rPr lang="en-US" dirty="0" smtClean="0">
                <a:solidFill>
                  <a:srgbClr val="FFFFFF"/>
                </a:solidFill>
              </a:rPr>
              <a:t>.</a:t>
            </a:r>
            <a:endParaRPr lang="en-US" dirty="0">
              <a:solidFill>
                <a:srgbClr val="FFFF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68780620"/>
              </p:ext>
            </p:extLst>
          </p:nvPr>
        </p:nvGraphicFramePr>
        <p:xfrm>
          <a:off x="5638800" y="1397000"/>
          <a:ext cx="1828800" cy="792480"/>
        </p:xfrm>
        <a:graphic>
          <a:graphicData uri="http://schemas.openxmlformats.org/drawingml/2006/table">
            <a:tbl>
              <a:tblPr firstRow="1" bandRow="1">
                <a:tableStyleId>{21E4AEA4-8DFA-4A89-87EB-49C32662AFE0}</a:tableStyleId>
              </a:tblPr>
              <a:tblGrid>
                <a:gridCol w="1828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Limits</a:t>
                      </a:r>
                      <a:endParaRPr lang="en-US" sz="2000" dirty="0" smtClean="0">
                        <a:solidFill>
                          <a:schemeClr val="tx1"/>
                        </a:solidFill>
                      </a:endParaRP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3</a:t>
                      </a:r>
                    </a:p>
                  </a:txBody>
                  <a:tcPr/>
                </a:tc>
              </a:tr>
            </a:tbl>
          </a:graphicData>
        </a:graphic>
      </p:graphicFrame>
    </p:spTree>
    <p:extLst>
      <p:ext uri="{BB962C8B-B14F-4D97-AF65-F5344CB8AC3E}">
        <p14:creationId xmlns:p14="http://schemas.microsoft.com/office/powerpoint/2010/main" val="4223781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Find the Lower Class </a:t>
            </a:r>
            <a:r>
              <a:rPr lang="en-US" dirty="0" smtClean="0">
                <a:solidFill>
                  <a:srgbClr val="FFFFFF"/>
                </a:solidFill>
              </a:rPr>
              <a:t>Limits</a:t>
            </a:r>
            <a:r>
              <a:rPr lang="en-US" sz="1500" dirty="0">
                <a:solidFill>
                  <a:srgbClr val="FFFFFF"/>
                </a:solidFill>
              </a:rPr>
              <a:t> </a:t>
            </a:r>
            <a:r>
              <a:rPr lang="en-US" sz="1500" dirty="0" smtClean="0">
                <a:solidFill>
                  <a:srgbClr val="FFFFFF"/>
                </a:solidFill>
              </a:rPr>
              <a:t>(2)</a:t>
            </a:r>
            <a:endParaRPr lang="en-US" dirty="0"/>
          </a:p>
        </p:txBody>
      </p:sp>
      <p:sp>
        <p:nvSpPr>
          <p:cNvPr id="3" name="Content Placeholder 2"/>
          <p:cNvSpPr>
            <a:spLocks noGrp="1"/>
          </p:cNvSpPr>
          <p:nvPr>
            <p:ph idx="1"/>
          </p:nvPr>
        </p:nvSpPr>
        <p:spPr>
          <a:xfrm>
            <a:off x="457200" y="1295400"/>
            <a:ext cx="4023360" cy="5257800"/>
          </a:xfrm>
        </p:spPr>
        <p:txBody>
          <a:bodyPr/>
          <a:lstStyle/>
          <a:p>
            <a:r>
              <a:rPr lang="en-US" dirty="0">
                <a:solidFill>
                  <a:srgbClr val="FFFFFF"/>
                </a:solidFill>
              </a:rPr>
              <a:t>Adding 8 to 3 we get 11 for the lower limit of the next class.</a:t>
            </a:r>
          </a:p>
        </p:txBody>
      </p:sp>
      <p:graphicFrame>
        <p:nvGraphicFramePr>
          <p:cNvPr id="4" name="Table 3"/>
          <p:cNvGraphicFramePr>
            <a:graphicFrameLocks noGrp="1"/>
          </p:cNvGraphicFramePr>
          <p:nvPr>
            <p:extLst>
              <p:ext uri="{D42A27DB-BD31-4B8C-83A1-F6EECF244321}">
                <p14:modId xmlns:p14="http://schemas.microsoft.com/office/powerpoint/2010/main" val="1295884390"/>
              </p:ext>
            </p:extLst>
          </p:nvPr>
        </p:nvGraphicFramePr>
        <p:xfrm>
          <a:off x="5638800" y="1397000"/>
          <a:ext cx="1828800" cy="1188720"/>
        </p:xfrm>
        <a:graphic>
          <a:graphicData uri="http://schemas.openxmlformats.org/drawingml/2006/table">
            <a:tbl>
              <a:tblPr firstRow="1" bandRow="1">
                <a:tableStyleId>{21E4AEA4-8DFA-4A89-87EB-49C32662AFE0}</a:tableStyleId>
              </a:tblPr>
              <a:tblGrid>
                <a:gridCol w="1828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Limits</a:t>
                      </a:r>
                      <a:endParaRPr lang="en-US" sz="2000" dirty="0" smtClean="0">
                        <a:solidFill>
                          <a:schemeClr val="tx1"/>
                        </a:solidFill>
                      </a:endParaRP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3</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11</a:t>
                      </a:r>
                    </a:p>
                  </a:txBody>
                  <a:tcPr/>
                </a:tc>
              </a:tr>
            </a:tbl>
          </a:graphicData>
        </a:graphic>
      </p:graphicFrame>
    </p:spTree>
    <p:extLst>
      <p:ext uri="{BB962C8B-B14F-4D97-AF65-F5344CB8AC3E}">
        <p14:creationId xmlns:p14="http://schemas.microsoft.com/office/powerpoint/2010/main" val="605389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Find the Lower Class </a:t>
            </a:r>
            <a:r>
              <a:rPr lang="en-US" dirty="0" smtClean="0">
                <a:solidFill>
                  <a:srgbClr val="FFFFFF"/>
                </a:solidFill>
              </a:rPr>
              <a:t>Limits</a:t>
            </a:r>
            <a:r>
              <a:rPr lang="en-US" sz="1500" dirty="0">
                <a:solidFill>
                  <a:srgbClr val="FFFFFF"/>
                </a:solidFill>
              </a:rPr>
              <a:t> </a:t>
            </a:r>
            <a:r>
              <a:rPr lang="en-US" sz="1500" dirty="0" smtClean="0">
                <a:solidFill>
                  <a:srgbClr val="FFFFFF"/>
                </a:solidFill>
              </a:rPr>
              <a:t>(3)</a:t>
            </a:r>
            <a:endParaRPr lang="en-US" dirty="0"/>
          </a:p>
        </p:txBody>
      </p:sp>
      <p:sp>
        <p:nvSpPr>
          <p:cNvPr id="3" name="Content Placeholder 2"/>
          <p:cNvSpPr>
            <a:spLocks noGrp="1"/>
          </p:cNvSpPr>
          <p:nvPr>
            <p:ph idx="1"/>
          </p:nvPr>
        </p:nvSpPr>
        <p:spPr>
          <a:xfrm>
            <a:off x="457200" y="1295400"/>
            <a:ext cx="4023360" cy="5257800"/>
          </a:xfrm>
        </p:spPr>
        <p:txBody>
          <a:bodyPr/>
          <a:lstStyle/>
          <a:p>
            <a:pPr>
              <a:spcAft>
                <a:spcPts val="1200"/>
              </a:spcAft>
            </a:pPr>
            <a:r>
              <a:rPr lang="en-US" dirty="0">
                <a:solidFill>
                  <a:srgbClr val="FFFFFF"/>
                </a:solidFill>
              </a:rPr>
              <a:t>Add 8 to 11 and we get 19 for the next lower limit.</a:t>
            </a:r>
          </a:p>
          <a:p>
            <a:pPr>
              <a:spcAft>
                <a:spcPts val="1200"/>
              </a:spcAft>
            </a:pPr>
            <a:r>
              <a:rPr lang="en-US" dirty="0">
                <a:solidFill>
                  <a:srgbClr val="FFFFFF"/>
                </a:solidFill>
              </a:rPr>
              <a:t>We continue this process until we have lower limits for seven classes.</a:t>
            </a:r>
          </a:p>
        </p:txBody>
      </p:sp>
      <p:graphicFrame>
        <p:nvGraphicFramePr>
          <p:cNvPr id="4" name="Table 3"/>
          <p:cNvGraphicFramePr>
            <a:graphicFrameLocks noGrp="1"/>
          </p:cNvGraphicFramePr>
          <p:nvPr>
            <p:extLst>
              <p:ext uri="{D42A27DB-BD31-4B8C-83A1-F6EECF244321}">
                <p14:modId xmlns:p14="http://schemas.microsoft.com/office/powerpoint/2010/main" val="3134856346"/>
              </p:ext>
            </p:extLst>
          </p:nvPr>
        </p:nvGraphicFramePr>
        <p:xfrm>
          <a:off x="5638800" y="1397000"/>
          <a:ext cx="1828800" cy="3169920"/>
        </p:xfrm>
        <a:graphic>
          <a:graphicData uri="http://schemas.openxmlformats.org/drawingml/2006/table">
            <a:tbl>
              <a:tblPr firstRow="1" bandRow="1">
                <a:tableStyleId>{21E4AEA4-8DFA-4A89-87EB-49C32662AFE0}</a:tableStyleId>
              </a:tblPr>
              <a:tblGrid>
                <a:gridCol w="1828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Limits</a:t>
                      </a:r>
                      <a:endParaRPr lang="en-US" sz="2000" dirty="0" smtClean="0">
                        <a:solidFill>
                          <a:schemeClr val="tx1"/>
                        </a:solidFill>
                      </a:endParaRP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3</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11</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19</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27</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35</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43</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51</a:t>
                      </a:r>
                    </a:p>
                  </a:txBody>
                  <a:tcPr/>
                </a:tc>
              </a:tr>
            </a:tbl>
          </a:graphicData>
        </a:graphic>
      </p:graphicFrame>
    </p:spTree>
    <p:extLst>
      <p:ext uri="{BB962C8B-B14F-4D97-AF65-F5344CB8AC3E}">
        <p14:creationId xmlns:p14="http://schemas.microsoft.com/office/powerpoint/2010/main" val="1467448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Find the Upper Class </a:t>
            </a:r>
            <a:r>
              <a:rPr lang="en-US" dirty="0" smtClean="0">
                <a:solidFill>
                  <a:srgbClr val="FFFFFF"/>
                </a:solidFill>
              </a:rPr>
              <a:t>Limits</a:t>
            </a:r>
            <a:r>
              <a:rPr lang="en-US" sz="1500" dirty="0">
                <a:solidFill>
                  <a:srgbClr val="FFFFFF"/>
                </a:solidFill>
              </a:rPr>
              <a:t>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4023360" cy="5257800"/>
              </a:xfrm>
            </p:spPr>
            <p:txBody>
              <a:bodyPr/>
              <a:lstStyle/>
              <a:p>
                <a:pPr>
                  <a:spcAft>
                    <a:spcPts val="1200"/>
                  </a:spcAft>
                </a:pPr>
                <a:r>
                  <a:rPr lang="en-US" dirty="0">
                    <a:solidFill>
                      <a:srgbClr val="FFFFFF"/>
                    </a:solidFill>
                  </a:rPr>
                  <a:t>Since our data values are whole numbers, we will subtract one from the lower class limit of the second class to find the upper class limit for the first class.</a:t>
                </a:r>
              </a:p>
              <a:p>
                <a:pPr>
                  <a:spcAft>
                    <a:spcPts val="1200"/>
                  </a:spcAft>
                </a:pPr>
                <a:r>
                  <a:rPr lang="en-US" dirty="0" smtClean="0">
                    <a:solidFill>
                      <a:srgbClr val="FFFFFF"/>
                    </a:solidFill>
                  </a:rPr>
                  <a:t>11 </a:t>
                </a:r>
                <a14:m>
                  <m:oMath xmlns:m="http://schemas.openxmlformats.org/officeDocument/2006/math">
                    <m:r>
                      <a:rPr lang="en-US" i="1" dirty="0" smtClean="0">
                        <a:solidFill>
                          <a:srgbClr val="FFFFFF"/>
                        </a:solidFill>
                        <a:latin typeface="Cambria Math"/>
                        <a:ea typeface="Cambria Math"/>
                      </a:rPr>
                      <m:t>−</m:t>
                    </m:r>
                  </m:oMath>
                </a14:m>
                <a:r>
                  <a:rPr lang="en-US" dirty="0" smtClean="0">
                    <a:solidFill>
                      <a:srgbClr val="FFFFFF"/>
                    </a:solidFill>
                  </a:rPr>
                  <a:t> </a:t>
                </a:r>
                <a:r>
                  <a:rPr lang="en-US" dirty="0">
                    <a:solidFill>
                      <a:srgbClr val="FFFFFF"/>
                    </a:solidFill>
                  </a:rPr>
                  <a:t>1 </a:t>
                </a:r>
                <a14:m>
                  <m:oMath xmlns:m="http://schemas.openxmlformats.org/officeDocument/2006/math">
                    <m:r>
                      <a:rPr lang="en-US" i="1" dirty="0" smtClean="0">
                        <a:solidFill>
                          <a:srgbClr val="FFFFFF"/>
                        </a:solidFill>
                        <a:latin typeface="Cambria Math"/>
                        <a:ea typeface="Cambria Math"/>
                      </a:rPr>
                      <m:t>=</m:t>
                    </m:r>
                  </m:oMath>
                </a14:m>
                <a:r>
                  <a:rPr lang="en-US" dirty="0">
                    <a:solidFill>
                      <a:srgbClr val="FFFFFF"/>
                    </a:solidFill>
                  </a:rPr>
                  <a:t> </a:t>
                </a:r>
                <a:r>
                  <a:rPr lang="en-US" dirty="0" smtClean="0">
                    <a:solidFill>
                      <a:srgbClr val="FFFFFF"/>
                    </a:solidFill>
                  </a:rPr>
                  <a:t>10</a:t>
                </a:r>
                <a:endParaRPr lang="en-US" dirty="0">
                  <a:solidFill>
                    <a:srgbClr val="FFFFFF"/>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4023360" cy="5257800"/>
              </a:xfrm>
              <a:blipFill rotWithShape="1">
                <a:blip r:embed="rId2"/>
                <a:stretch>
                  <a:fillRect l="-3030" t="-1044"/>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493504651"/>
              </p:ext>
            </p:extLst>
          </p:nvPr>
        </p:nvGraphicFramePr>
        <p:xfrm>
          <a:off x="5638800" y="1397000"/>
          <a:ext cx="1828800" cy="3169920"/>
        </p:xfrm>
        <a:graphic>
          <a:graphicData uri="http://schemas.openxmlformats.org/drawingml/2006/table">
            <a:tbl>
              <a:tblPr firstRow="1" bandRow="1">
                <a:tableStyleId>{21E4AEA4-8DFA-4A89-87EB-49C32662AFE0}</a:tableStyleId>
              </a:tblPr>
              <a:tblGrid>
                <a:gridCol w="1828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Limits</a:t>
                      </a:r>
                      <a:endParaRPr lang="en-US" sz="2000" dirty="0" smtClean="0">
                        <a:solidFill>
                          <a:schemeClr val="tx1"/>
                        </a:solidFill>
                      </a:endParaRP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3 to 10</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11</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19</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27</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35</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43</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51</a:t>
                      </a:r>
                    </a:p>
                  </a:txBody>
                  <a:tcPr/>
                </a:tc>
              </a:tr>
            </a:tbl>
          </a:graphicData>
        </a:graphic>
      </p:graphicFrame>
    </p:spTree>
    <p:extLst>
      <p:ext uri="{BB962C8B-B14F-4D97-AF65-F5344CB8AC3E}">
        <p14:creationId xmlns:p14="http://schemas.microsoft.com/office/powerpoint/2010/main" val="3017819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Find the Upper Class </a:t>
            </a:r>
            <a:r>
              <a:rPr lang="en-US" dirty="0" smtClean="0">
                <a:solidFill>
                  <a:srgbClr val="FFFFFF"/>
                </a:solidFill>
              </a:rPr>
              <a:t>Limits</a:t>
            </a:r>
            <a:r>
              <a:rPr lang="en-US" sz="1500" dirty="0">
                <a:solidFill>
                  <a:srgbClr val="FFFFFF"/>
                </a:solidFill>
              </a:rPr>
              <a:t> </a:t>
            </a:r>
            <a:r>
              <a:rPr lang="en-US" sz="1500" dirty="0" smtClean="0">
                <a:solidFill>
                  <a:srgbClr val="FFFFFF"/>
                </a:solidFill>
              </a:rPr>
              <a:t>(2)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4876800" cy="5257800"/>
              </a:xfrm>
            </p:spPr>
            <p:txBody>
              <a:bodyPr/>
              <a:lstStyle/>
              <a:p>
                <a:r>
                  <a:rPr lang="en-US" sz="2400" dirty="0">
                    <a:solidFill>
                      <a:srgbClr val="FFFFFF"/>
                    </a:solidFill>
                  </a:rPr>
                  <a:t>We could continue to subtract 1 from each of the lower class limits to find the upper class limit for the previous class.</a:t>
                </a:r>
              </a:p>
              <a:p>
                <a:r>
                  <a:rPr lang="en-US" sz="2400" dirty="0">
                    <a:solidFill>
                      <a:srgbClr val="FFFFFF"/>
                    </a:solidFill>
                  </a:rPr>
                  <a:t>19 </a:t>
                </a:r>
                <a14:m>
                  <m:oMath xmlns:m="http://schemas.openxmlformats.org/officeDocument/2006/math">
                    <m:r>
                      <a:rPr lang="en-US" sz="2400" i="1" dirty="0">
                        <a:solidFill>
                          <a:srgbClr val="FFFFFF"/>
                        </a:solidFill>
                        <a:latin typeface="Cambria Math"/>
                        <a:ea typeface="Cambria Math"/>
                      </a:rPr>
                      <m:t>−</m:t>
                    </m:r>
                  </m:oMath>
                </a14:m>
                <a:r>
                  <a:rPr lang="en-US" sz="2400" dirty="0">
                    <a:solidFill>
                      <a:srgbClr val="FFFFFF"/>
                    </a:solidFill>
                  </a:rPr>
                  <a:t> 1 </a:t>
                </a:r>
                <a14:m>
                  <m:oMath xmlns:m="http://schemas.openxmlformats.org/officeDocument/2006/math">
                    <m:r>
                      <a:rPr lang="en-US" sz="2400" i="1" dirty="0">
                        <a:solidFill>
                          <a:srgbClr val="FFFFFF"/>
                        </a:solidFill>
                        <a:latin typeface="Cambria Math"/>
                        <a:ea typeface="Cambria Math"/>
                      </a:rPr>
                      <m:t>=</m:t>
                    </m:r>
                  </m:oMath>
                </a14:m>
                <a:r>
                  <a:rPr lang="en-US" sz="2400" dirty="0">
                    <a:solidFill>
                      <a:srgbClr val="FFFFFF"/>
                    </a:solidFill>
                  </a:rPr>
                  <a:t> 18</a:t>
                </a:r>
              </a:p>
              <a:p>
                <a:r>
                  <a:rPr lang="en-US" sz="2400" dirty="0">
                    <a:solidFill>
                      <a:srgbClr val="FFFFFF"/>
                    </a:solidFill>
                  </a:rPr>
                  <a:t>We could also add the width as we did with the lower class limits.</a:t>
                </a:r>
              </a:p>
              <a:p>
                <a:r>
                  <a:rPr lang="en-US" sz="2400" dirty="0">
                    <a:solidFill>
                      <a:srgbClr val="FFFFFF"/>
                    </a:solidFill>
                  </a:rPr>
                  <a:t>10 </a:t>
                </a:r>
                <a14:m>
                  <m:oMath xmlns:m="http://schemas.openxmlformats.org/officeDocument/2006/math">
                    <m:r>
                      <a:rPr lang="en-US" sz="2400" i="1" dirty="0" smtClean="0">
                        <a:solidFill>
                          <a:srgbClr val="FFFFFF"/>
                        </a:solidFill>
                        <a:latin typeface="Cambria Math"/>
                        <a:ea typeface="Cambria Math"/>
                      </a:rPr>
                      <m:t>+</m:t>
                    </m:r>
                  </m:oMath>
                </a14:m>
                <a:r>
                  <a:rPr lang="en-US" sz="2400" dirty="0">
                    <a:solidFill>
                      <a:srgbClr val="FFFFFF"/>
                    </a:solidFill>
                  </a:rPr>
                  <a:t> 8 </a:t>
                </a:r>
                <a14:m>
                  <m:oMath xmlns:m="http://schemas.openxmlformats.org/officeDocument/2006/math">
                    <m:r>
                      <a:rPr lang="en-US" sz="2400" i="1" dirty="0">
                        <a:solidFill>
                          <a:srgbClr val="FFFFFF"/>
                        </a:solidFill>
                        <a:latin typeface="Cambria Math"/>
                        <a:ea typeface="Cambria Math"/>
                      </a:rPr>
                      <m:t>=</m:t>
                    </m:r>
                  </m:oMath>
                </a14:m>
                <a:r>
                  <a:rPr lang="en-US" sz="2400" dirty="0">
                    <a:solidFill>
                      <a:srgbClr val="FFFFFF"/>
                    </a:solidFill>
                  </a:rPr>
                  <a:t> 18</a:t>
                </a:r>
              </a:p>
              <a:p>
                <a:r>
                  <a:rPr lang="en-US" sz="2400" dirty="0">
                    <a:solidFill>
                      <a:srgbClr val="FFFFFF"/>
                    </a:solidFill>
                  </a:rPr>
                  <a:t>18 </a:t>
                </a:r>
                <a14:m>
                  <m:oMath xmlns:m="http://schemas.openxmlformats.org/officeDocument/2006/math">
                    <m:r>
                      <a:rPr lang="en-US" sz="2400" i="1" dirty="0" smtClean="0">
                        <a:solidFill>
                          <a:srgbClr val="FFFFFF"/>
                        </a:solidFill>
                        <a:latin typeface="Cambria Math"/>
                        <a:ea typeface="Cambria Math"/>
                      </a:rPr>
                      <m:t>+</m:t>
                    </m:r>
                  </m:oMath>
                </a14:m>
                <a:r>
                  <a:rPr lang="en-US" sz="2400" dirty="0">
                    <a:solidFill>
                      <a:srgbClr val="FFFFFF"/>
                    </a:solidFill>
                  </a:rPr>
                  <a:t> 8 </a:t>
                </a:r>
                <a14:m>
                  <m:oMath xmlns:m="http://schemas.openxmlformats.org/officeDocument/2006/math">
                    <m:r>
                      <a:rPr lang="en-US" sz="2400" i="1" dirty="0">
                        <a:solidFill>
                          <a:srgbClr val="FFFFFF"/>
                        </a:solidFill>
                        <a:latin typeface="Cambria Math"/>
                        <a:ea typeface="Cambria Math"/>
                      </a:rPr>
                      <m:t>=</m:t>
                    </m:r>
                  </m:oMath>
                </a14:m>
                <a:r>
                  <a:rPr lang="en-US" sz="2400" dirty="0">
                    <a:solidFill>
                      <a:srgbClr val="FFFFFF"/>
                    </a:solidFill>
                  </a:rPr>
                  <a:t> 26</a:t>
                </a:r>
              </a:p>
              <a:p>
                <a:r>
                  <a:rPr lang="en-US" sz="2400" dirty="0"/>
                  <a:t>Continue this process until all upper class limits are defined.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4876800" cy="5257800"/>
              </a:xfrm>
              <a:blipFill rotWithShape="1">
                <a:blip r:embed="rId2"/>
                <a:stretch>
                  <a:fillRect l="-1875" t="-928" r="-1625" b="-2552"/>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110495113"/>
              </p:ext>
            </p:extLst>
          </p:nvPr>
        </p:nvGraphicFramePr>
        <p:xfrm>
          <a:off x="5638800" y="1397000"/>
          <a:ext cx="1828800" cy="3169920"/>
        </p:xfrm>
        <a:graphic>
          <a:graphicData uri="http://schemas.openxmlformats.org/drawingml/2006/table">
            <a:tbl>
              <a:tblPr firstRow="1" bandRow="1">
                <a:tableStyleId>{21E4AEA4-8DFA-4A89-87EB-49C32662AFE0}</a:tableStyleId>
              </a:tblPr>
              <a:tblGrid>
                <a:gridCol w="1828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Limits</a:t>
                      </a:r>
                      <a:endParaRPr lang="en-US" sz="2000" dirty="0" smtClean="0">
                        <a:solidFill>
                          <a:schemeClr val="tx1"/>
                        </a:solidFill>
                      </a:endParaRP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3 to 10</a:t>
                      </a:r>
                    </a:p>
                  </a:txBody>
                  <a:tcPr/>
                </a:tc>
              </a:tr>
              <a:tr h="370840">
                <a:tc>
                  <a:txBody>
                    <a:bodyPr/>
                    <a:lstStyle/>
                    <a:p>
                      <a:pPr algn="ctr"/>
                      <a:r>
                        <a:rPr lang="en-US" sz="2000" dirty="0" smtClean="0"/>
                        <a:t>11 to 18</a:t>
                      </a:r>
                      <a:endParaRPr lang="en-US" sz="2000" dirty="0"/>
                    </a:p>
                  </a:txBody>
                  <a:tcPr/>
                </a:tc>
              </a:tr>
              <a:tr h="370840">
                <a:tc>
                  <a:txBody>
                    <a:bodyPr/>
                    <a:lstStyle/>
                    <a:p>
                      <a:pPr algn="ctr"/>
                      <a:r>
                        <a:rPr lang="en-US" sz="2000" dirty="0" smtClean="0"/>
                        <a:t>19 to </a:t>
                      </a:r>
                      <a:r>
                        <a:rPr lang="en-US" sz="2000" baseline="0" dirty="0" smtClean="0"/>
                        <a:t>26</a:t>
                      </a:r>
                      <a:endParaRPr lang="en-US" sz="2000" dirty="0"/>
                    </a:p>
                  </a:txBody>
                  <a:tcPr/>
                </a:tc>
              </a:tr>
              <a:tr h="370840">
                <a:tc>
                  <a:txBody>
                    <a:bodyPr/>
                    <a:lstStyle/>
                    <a:p>
                      <a:pPr algn="ctr"/>
                      <a:r>
                        <a:rPr lang="en-US" sz="2000" dirty="0" smtClean="0"/>
                        <a:t>27 to </a:t>
                      </a:r>
                      <a:r>
                        <a:rPr lang="en-US" sz="2000" baseline="0" dirty="0" smtClean="0"/>
                        <a:t>34</a:t>
                      </a:r>
                      <a:endParaRPr lang="en-US" sz="2000" dirty="0"/>
                    </a:p>
                  </a:txBody>
                  <a:tcPr/>
                </a:tc>
              </a:tr>
              <a:tr h="370840">
                <a:tc>
                  <a:txBody>
                    <a:bodyPr/>
                    <a:lstStyle/>
                    <a:p>
                      <a:pPr algn="ctr"/>
                      <a:r>
                        <a:rPr lang="en-US" sz="2000" dirty="0" smtClean="0"/>
                        <a:t>35 to 42</a:t>
                      </a:r>
                      <a:endParaRPr lang="en-US" sz="2000" dirty="0"/>
                    </a:p>
                  </a:txBody>
                  <a:tcPr/>
                </a:tc>
              </a:tr>
              <a:tr h="370840">
                <a:tc>
                  <a:txBody>
                    <a:bodyPr/>
                    <a:lstStyle/>
                    <a:p>
                      <a:pPr algn="ctr"/>
                      <a:r>
                        <a:rPr lang="en-US" sz="2000" dirty="0" smtClean="0"/>
                        <a:t>43 to 50</a:t>
                      </a:r>
                      <a:endParaRPr lang="en-US" sz="2000" dirty="0"/>
                    </a:p>
                  </a:txBody>
                  <a:tcPr/>
                </a:tc>
              </a:tr>
              <a:tr h="370840">
                <a:tc>
                  <a:txBody>
                    <a:bodyPr/>
                    <a:lstStyle/>
                    <a:p>
                      <a:pPr algn="ctr"/>
                      <a:r>
                        <a:rPr lang="en-US" sz="2000" dirty="0" smtClean="0"/>
                        <a:t>51 to </a:t>
                      </a:r>
                      <a:r>
                        <a:rPr lang="en-US" sz="2000" baseline="0" dirty="0" smtClean="0"/>
                        <a:t>58</a:t>
                      </a:r>
                      <a:endParaRPr lang="en-US" sz="2000" dirty="0"/>
                    </a:p>
                  </a:txBody>
                  <a:tcPr/>
                </a:tc>
              </a:tr>
            </a:tbl>
          </a:graphicData>
        </a:graphic>
      </p:graphicFrame>
    </p:spTree>
    <p:extLst>
      <p:ext uri="{BB962C8B-B14F-4D97-AF65-F5344CB8AC3E}">
        <p14:creationId xmlns:p14="http://schemas.microsoft.com/office/powerpoint/2010/main" val="951654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Find the </a:t>
            </a:r>
            <a:r>
              <a:rPr lang="en-US" dirty="0" smtClean="0">
                <a:solidFill>
                  <a:srgbClr val="FFFFFF"/>
                </a:solidFill>
              </a:rPr>
              <a:t>Boundaries</a:t>
            </a:r>
            <a:r>
              <a:rPr lang="en-US" sz="1500" dirty="0">
                <a:solidFill>
                  <a:srgbClr val="FFFFFF"/>
                </a:solidFill>
              </a:rPr>
              <a:t> (1)</a:t>
            </a:r>
            <a:endParaRPr lang="en-US" dirty="0"/>
          </a:p>
        </p:txBody>
      </p:sp>
      <p:sp>
        <p:nvSpPr>
          <p:cNvPr id="3" name="Content Placeholder 2"/>
          <p:cNvSpPr>
            <a:spLocks noGrp="1"/>
          </p:cNvSpPr>
          <p:nvPr>
            <p:ph idx="1"/>
          </p:nvPr>
        </p:nvSpPr>
        <p:spPr>
          <a:xfrm>
            <a:off x="457200" y="1295400"/>
            <a:ext cx="4206240" cy="5257800"/>
          </a:xfrm>
        </p:spPr>
        <p:txBody>
          <a:bodyPr/>
          <a:lstStyle/>
          <a:p>
            <a:pPr>
              <a:spcAft>
                <a:spcPts val="1200"/>
              </a:spcAft>
            </a:pPr>
            <a:r>
              <a:rPr lang="en-US" dirty="0">
                <a:solidFill>
                  <a:srgbClr val="FFFFFF"/>
                </a:solidFill>
              </a:rPr>
              <a:t>We define the boundaries in order to close the gaps between the classes. </a:t>
            </a:r>
            <a:r>
              <a:rPr lang="en-US" dirty="0" smtClean="0">
                <a:solidFill>
                  <a:srgbClr val="FFFFFF"/>
                </a:solidFill>
              </a:rPr>
              <a:t>We </a:t>
            </a:r>
            <a:r>
              <a:rPr lang="en-US" dirty="0">
                <a:solidFill>
                  <a:srgbClr val="FFFFFF"/>
                </a:solidFill>
              </a:rPr>
              <a:t>will subtract .5 from each lower class limit and add .5 to each upper class limit.</a:t>
            </a:r>
          </a:p>
          <a:p>
            <a:pPr>
              <a:spcAft>
                <a:spcPts val="1200"/>
              </a:spcAft>
            </a:pPr>
            <a:r>
              <a:rPr lang="en-US" dirty="0">
                <a:solidFill>
                  <a:srgbClr val="FFFFFF"/>
                </a:solidFill>
              </a:rPr>
              <a:t>Beginning with the first class, that would give us boundaries of 2.5 to 10.5</a:t>
            </a:r>
            <a:r>
              <a:rPr lang="en-US" dirty="0" smtClean="0">
                <a:solidFill>
                  <a:srgbClr val="FFFFFF"/>
                </a:solidFill>
              </a:rPr>
              <a:t>.</a:t>
            </a:r>
            <a:endParaRPr lang="en-US" dirty="0">
              <a:solidFill>
                <a:srgbClr val="FFFF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57300761"/>
              </p:ext>
            </p:extLst>
          </p:nvPr>
        </p:nvGraphicFramePr>
        <p:xfrm>
          <a:off x="5181600" y="1397000"/>
          <a:ext cx="3657600" cy="3169920"/>
        </p:xfrm>
        <a:graphic>
          <a:graphicData uri="http://schemas.openxmlformats.org/drawingml/2006/table">
            <a:tbl>
              <a:tblPr firstRow="1" bandRow="1">
                <a:tableStyleId>{21E4AEA4-8DFA-4A89-87EB-49C32662AFE0}</a:tableStyleId>
              </a:tblPr>
              <a:tblGrid>
                <a:gridCol w="1828800"/>
                <a:gridCol w="1828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Limits</a:t>
                      </a:r>
                      <a:endParaRPr lang="en-US" sz="2000" dirty="0" smtClean="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Boundaries</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3 to 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2.5 to 10.5</a:t>
                      </a:r>
                    </a:p>
                  </a:txBody>
                  <a:tcPr/>
                </a:tc>
              </a:tr>
              <a:tr h="370840">
                <a:tc>
                  <a:txBody>
                    <a:bodyPr/>
                    <a:lstStyle/>
                    <a:p>
                      <a:pPr algn="ctr"/>
                      <a:r>
                        <a:rPr lang="en-US" sz="2000" dirty="0" smtClean="0"/>
                        <a:t>11 to 18</a:t>
                      </a:r>
                      <a:endParaRPr lang="en-US" sz="2000" dirty="0"/>
                    </a:p>
                  </a:txBody>
                  <a:tcPr/>
                </a:tc>
                <a:tc>
                  <a:txBody>
                    <a:bodyPr/>
                    <a:lstStyle/>
                    <a:p>
                      <a:pPr algn="ctr"/>
                      <a:endParaRPr lang="en-US" sz="2000" dirty="0"/>
                    </a:p>
                  </a:txBody>
                  <a:tcPr/>
                </a:tc>
              </a:tr>
              <a:tr h="370840">
                <a:tc>
                  <a:txBody>
                    <a:bodyPr/>
                    <a:lstStyle/>
                    <a:p>
                      <a:pPr algn="ctr"/>
                      <a:r>
                        <a:rPr lang="en-US" sz="2000" dirty="0" smtClean="0"/>
                        <a:t>19 to </a:t>
                      </a:r>
                      <a:r>
                        <a:rPr lang="en-US" sz="2000" baseline="0" dirty="0" smtClean="0"/>
                        <a:t>26</a:t>
                      </a:r>
                      <a:endParaRPr lang="en-US" sz="2000" dirty="0"/>
                    </a:p>
                  </a:txBody>
                  <a:tcPr/>
                </a:tc>
                <a:tc>
                  <a:txBody>
                    <a:bodyPr/>
                    <a:lstStyle/>
                    <a:p>
                      <a:pPr algn="ctr"/>
                      <a:endParaRPr lang="en-US" sz="2000" dirty="0"/>
                    </a:p>
                  </a:txBody>
                  <a:tcPr/>
                </a:tc>
              </a:tr>
              <a:tr h="370840">
                <a:tc>
                  <a:txBody>
                    <a:bodyPr/>
                    <a:lstStyle/>
                    <a:p>
                      <a:pPr algn="ctr"/>
                      <a:r>
                        <a:rPr lang="en-US" sz="2000" dirty="0" smtClean="0"/>
                        <a:t>27 to </a:t>
                      </a:r>
                      <a:r>
                        <a:rPr lang="en-US" sz="2000" baseline="0" dirty="0" smtClean="0"/>
                        <a:t>34</a:t>
                      </a:r>
                      <a:endParaRPr lang="en-US" sz="2000" dirty="0"/>
                    </a:p>
                  </a:txBody>
                  <a:tcPr/>
                </a:tc>
                <a:tc>
                  <a:txBody>
                    <a:bodyPr/>
                    <a:lstStyle/>
                    <a:p>
                      <a:pPr algn="ctr"/>
                      <a:endParaRPr lang="en-US" sz="2000" dirty="0"/>
                    </a:p>
                  </a:txBody>
                  <a:tcPr/>
                </a:tc>
              </a:tr>
              <a:tr h="370840">
                <a:tc>
                  <a:txBody>
                    <a:bodyPr/>
                    <a:lstStyle/>
                    <a:p>
                      <a:pPr algn="ctr"/>
                      <a:r>
                        <a:rPr lang="en-US" sz="2000" dirty="0" smtClean="0"/>
                        <a:t>35 to 42</a:t>
                      </a:r>
                      <a:endParaRPr lang="en-US" sz="2000" dirty="0"/>
                    </a:p>
                  </a:txBody>
                  <a:tcPr/>
                </a:tc>
                <a:tc>
                  <a:txBody>
                    <a:bodyPr/>
                    <a:lstStyle/>
                    <a:p>
                      <a:pPr algn="ctr"/>
                      <a:endParaRPr lang="en-US" sz="2000" dirty="0"/>
                    </a:p>
                  </a:txBody>
                  <a:tcPr/>
                </a:tc>
              </a:tr>
              <a:tr h="370840">
                <a:tc>
                  <a:txBody>
                    <a:bodyPr/>
                    <a:lstStyle/>
                    <a:p>
                      <a:pPr algn="ctr"/>
                      <a:r>
                        <a:rPr lang="en-US" sz="2000" dirty="0" smtClean="0"/>
                        <a:t>43 to 50</a:t>
                      </a:r>
                      <a:endParaRPr lang="en-US" sz="2000" dirty="0"/>
                    </a:p>
                  </a:txBody>
                  <a:tcPr/>
                </a:tc>
                <a:tc>
                  <a:txBody>
                    <a:bodyPr/>
                    <a:lstStyle/>
                    <a:p>
                      <a:pPr algn="ctr"/>
                      <a:endParaRPr lang="en-US" sz="2000" dirty="0"/>
                    </a:p>
                  </a:txBody>
                  <a:tcPr/>
                </a:tc>
              </a:tr>
              <a:tr h="370840">
                <a:tc>
                  <a:txBody>
                    <a:bodyPr/>
                    <a:lstStyle/>
                    <a:p>
                      <a:pPr algn="ctr"/>
                      <a:r>
                        <a:rPr lang="en-US" sz="2000" dirty="0" smtClean="0"/>
                        <a:t>51 to </a:t>
                      </a:r>
                      <a:r>
                        <a:rPr lang="en-US" sz="2000" baseline="0" dirty="0" smtClean="0"/>
                        <a:t>58</a:t>
                      </a:r>
                      <a:endParaRPr lang="en-US" sz="2000" dirty="0"/>
                    </a:p>
                  </a:txBody>
                  <a:tcPr/>
                </a:tc>
                <a:tc>
                  <a:txBody>
                    <a:bodyPr/>
                    <a:lstStyle/>
                    <a:p>
                      <a:pPr algn="ctr"/>
                      <a:endParaRPr lang="en-US" sz="2000" dirty="0"/>
                    </a:p>
                  </a:txBody>
                  <a:tcPr/>
                </a:tc>
              </a:tr>
            </a:tbl>
          </a:graphicData>
        </a:graphic>
      </p:graphicFrame>
    </p:spTree>
    <p:extLst>
      <p:ext uri="{BB962C8B-B14F-4D97-AF65-F5344CB8AC3E}">
        <p14:creationId xmlns:p14="http://schemas.microsoft.com/office/powerpoint/2010/main" val="3141877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Find the </a:t>
            </a:r>
            <a:r>
              <a:rPr lang="en-US" dirty="0" smtClean="0">
                <a:solidFill>
                  <a:srgbClr val="FFFFFF"/>
                </a:solidFill>
              </a:rPr>
              <a:t>Boundaries</a:t>
            </a:r>
            <a:r>
              <a:rPr lang="en-US" sz="1500" dirty="0">
                <a:solidFill>
                  <a:srgbClr val="FFFFFF"/>
                </a:solidFill>
              </a:rPr>
              <a:t> </a:t>
            </a:r>
            <a:r>
              <a:rPr lang="en-US" sz="1500" dirty="0" smtClean="0">
                <a:solidFill>
                  <a:srgbClr val="FFFFFF"/>
                </a:solidFill>
              </a:rPr>
              <a:t>(2)</a:t>
            </a:r>
            <a:endParaRPr lang="en-US" dirty="0"/>
          </a:p>
        </p:txBody>
      </p:sp>
      <p:sp>
        <p:nvSpPr>
          <p:cNvPr id="3" name="Content Placeholder 2"/>
          <p:cNvSpPr>
            <a:spLocks noGrp="1"/>
          </p:cNvSpPr>
          <p:nvPr>
            <p:ph idx="1"/>
          </p:nvPr>
        </p:nvSpPr>
        <p:spPr>
          <a:xfrm>
            <a:off x="457200" y="1295400"/>
            <a:ext cx="4206240" cy="5257800"/>
          </a:xfrm>
        </p:spPr>
        <p:txBody>
          <a:bodyPr/>
          <a:lstStyle/>
          <a:p>
            <a:pPr>
              <a:spcAft>
                <a:spcPts val="1200"/>
              </a:spcAft>
            </a:pPr>
            <a:r>
              <a:rPr lang="en-US" dirty="0">
                <a:solidFill>
                  <a:srgbClr val="FFFFFF"/>
                </a:solidFill>
              </a:rPr>
              <a:t>The second class would be 10.5 to 18.5. </a:t>
            </a:r>
            <a:r>
              <a:rPr lang="en-US" dirty="0" smtClean="0">
                <a:solidFill>
                  <a:srgbClr val="FFFFFF"/>
                </a:solidFill>
              </a:rPr>
              <a:t>Notice </a:t>
            </a:r>
            <a:r>
              <a:rPr lang="en-US" dirty="0">
                <a:solidFill>
                  <a:srgbClr val="FFFFFF"/>
                </a:solidFill>
              </a:rPr>
              <a:t>that the gaps are closed.</a:t>
            </a:r>
          </a:p>
          <a:p>
            <a:pPr>
              <a:spcAft>
                <a:spcPts val="1200"/>
              </a:spcAft>
            </a:pPr>
            <a:r>
              <a:rPr lang="en-US" dirty="0">
                <a:solidFill>
                  <a:srgbClr val="FFFFFF"/>
                </a:solidFill>
              </a:rPr>
              <a:t>The next class would be 18.5 to 26.5.</a:t>
            </a:r>
          </a:p>
          <a:p>
            <a:pPr>
              <a:spcAft>
                <a:spcPts val="1200"/>
              </a:spcAft>
            </a:pPr>
            <a:r>
              <a:rPr lang="en-US" dirty="0">
                <a:solidFill>
                  <a:srgbClr val="FFFFFF"/>
                </a:solidFill>
              </a:rPr>
              <a:t>We continue this process until we have all of our class boundaries</a:t>
            </a:r>
            <a:r>
              <a:rPr lang="en-US" dirty="0" smtClean="0">
                <a:solidFill>
                  <a:srgbClr val="FFFFFF"/>
                </a:solidFill>
              </a:rPr>
              <a:t>.</a:t>
            </a:r>
            <a:endParaRPr lang="en-US" dirty="0">
              <a:solidFill>
                <a:srgbClr val="FFFF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61006266"/>
              </p:ext>
            </p:extLst>
          </p:nvPr>
        </p:nvGraphicFramePr>
        <p:xfrm>
          <a:off x="5181600" y="1397000"/>
          <a:ext cx="3657600" cy="3169920"/>
        </p:xfrm>
        <a:graphic>
          <a:graphicData uri="http://schemas.openxmlformats.org/drawingml/2006/table">
            <a:tbl>
              <a:tblPr firstRow="1" bandRow="1">
                <a:tableStyleId>{21E4AEA4-8DFA-4A89-87EB-49C32662AFE0}</a:tableStyleId>
              </a:tblPr>
              <a:tblGrid>
                <a:gridCol w="1828800"/>
                <a:gridCol w="1828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Limits</a:t>
                      </a:r>
                      <a:endParaRPr lang="en-US" sz="2000" dirty="0" smtClean="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Boundaries</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3 to 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2.5 to 10.5</a:t>
                      </a:r>
                    </a:p>
                  </a:txBody>
                  <a:tcPr/>
                </a:tc>
              </a:tr>
              <a:tr h="370840">
                <a:tc>
                  <a:txBody>
                    <a:bodyPr/>
                    <a:lstStyle/>
                    <a:p>
                      <a:pPr algn="ctr"/>
                      <a:r>
                        <a:rPr lang="en-US" sz="2000" dirty="0" smtClean="0"/>
                        <a:t>11 to 18</a:t>
                      </a:r>
                      <a:endParaRPr lang="en-US" sz="2000" dirty="0"/>
                    </a:p>
                  </a:txBody>
                  <a:tcPr/>
                </a:tc>
                <a:tc>
                  <a:txBody>
                    <a:bodyPr/>
                    <a:lstStyle/>
                    <a:p>
                      <a:pPr algn="ctr"/>
                      <a:r>
                        <a:rPr lang="en-US" sz="2000" dirty="0" smtClean="0"/>
                        <a:t>10.5 to 18.5</a:t>
                      </a:r>
                      <a:endParaRPr lang="en-US" sz="2000" dirty="0"/>
                    </a:p>
                  </a:txBody>
                  <a:tcPr/>
                </a:tc>
              </a:tr>
              <a:tr h="370840">
                <a:tc>
                  <a:txBody>
                    <a:bodyPr/>
                    <a:lstStyle/>
                    <a:p>
                      <a:pPr algn="ctr"/>
                      <a:r>
                        <a:rPr lang="en-US" sz="2000" dirty="0" smtClean="0"/>
                        <a:t>19 to </a:t>
                      </a:r>
                      <a:r>
                        <a:rPr lang="en-US" sz="2000" baseline="0" dirty="0" smtClean="0"/>
                        <a:t>26</a:t>
                      </a:r>
                      <a:endParaRPr lang="en-US" sz="2000" dirty="0"/>
                    </a:p>
                  </a:txBody>
                  <a:tcPr/>
                </a:tc>
                <a:tc>
                  <a:txBody>
                    <a:bodyPr/>
                    <a:lstStyle/>
                    <a:p>
                      <a:pPr algn="ctr"/>
                      <a:r>
                        <a:rPr lang="en-US" sz="2000" dirty="0" smtClean="0"/>
                        <a:t>18.5 to 26.5</a:t>
                      </a:r>
                      <a:endParaRPr lang="en-US" sz="2000" dirty="0"/>
                    </a:p>
                  </a:txBody>
                  <a:tcPr/>
                </a:tc>
              </a:tr>
              <a:tr h="370840">
                <a:tc>
                  <a:txBody>
                    <a:bodyPr/>
                    <a:lstStyle/>
                    <a:p>
                      <a:pPr algn="ctr"/>
                      <a:r>
                        <a:rPr lang="en-US" sz="2000" dirty="0" smtClean="0"/>
                        <a:t>27 to </a:t>
                      </a:r>
                      <a:r>
                        <a:rPr lang="en-US" sz="2000" baseline="0" dirty="0" smtClean="0"/>
                        <a:t>34</a:t>
                      </a:r>
                      <a:endParaRPr lang="en-US" sz="2000" dirty="0"/>
                    </a:p>
                  </a:txBody>
                  <a:tcPr/>
                </a:tc>
                <a:tc>
                  <a:txBody>
                    <a:bodyPr/>
                    <a:lstStyle/>
                    <a:p>
                      <a:pPr algn="ctr"/>
                      <a:r>
                        <a:rPr lang="en-US" sz="2000" dirty="0" smtClean="0"/>
                        <a:t>26.5 to 34.5</a:t>
                      </a:r>
                      <a:endParaRPr lang="en-US" sz="2000" dirty="0"/>
                    </a:p>
                  </a:txBody>
                  <a:tcPr/>
                </a:tc>
              </a:tr>
              <a:tr h="370840">
                <a:tc>
                  <a:txBody>
                    <a:bodyPr/>
                    <a:lstStyle/>
                    <a:p>
                      <a:pPr algn="ctr"/>
                      <a:r>
                        <a:rPr lang="en-US" sz="2000" dirty="0" smtClean="0"/>
                        <a:t>35 to 42</a:t>
                      </a:r>
                      <a:endParaRPr lang="en-US" sz="2000" dirty="0"/>
                    </a:p>
                  </a:txBody>
                  <a:tcPr/>
                </a:tc>
                <a:tc>
                  <a:txBody>
                    <a:bodyPr/>
                    <a:lstStyle/>
                    <a:p>
                      <a:pPr algn="ctr"/>
                      <a:r>
                        <a:rPr lang="en-US" sz="2000" dirty="0" smtClean="0"/>
                        <a:t>34.5 to 42.5</a:t>
                      </a:r>
                      <a:endParaRPr lang="en-US" sz="2000" dirty="0"/>
                    </a:p>
                  </a:txBody>
                  <a:tcPr/>
                </a:tc>
              </a:tr>
              <a:tr h="370840">
                <a:tc>
                  <a:txBody>
                    <a:bodyPr/>
                    <a:lstStyle/>
                    <a:p>
                      <a:pPr algn="ctr"/>
                      <a:r>
                        <a:rPr lang="en-US" sz="2000" dirty="0" smtClean="0"/>
                        <a:t>43 to 50</a:t>
                      </a:r>
                      <a:endParaRPr lang="en-US" sz="2000" dirty="0"/>
                    </a:p>
                  </a:txBody>
                  <a:tcPr/>
                </a:tc>
                <a:tc>
                  <a:txBody>
                    <a:bodyPr/>
                    <a:lstStyle/>
                    <a:p>
                      <a:pPr algn="ctr"/>
                      <a:r>
                        <a:rPr lang="en-US" sz="2000" dirty="0" smtClean="0"/>
                        <a:t>42.5 to 50.5</a:t>
                      </a:r>
                      <a:endParaRPr lang="en-US" sz="2000" dirty="0"/>
                    </a:p>
                  </a:txBody>
                  <a:tcPr/>
                </a:tc>
              </a:tr>
              <a:tr h="370840">
                <a:tc>
                  <a:txBody>
                    <a:bodyPr/>
                    <a:lstStyle/>
                    <a:p>
                      <a:pPr algn="ctr"/>
                      <a:r>
                        <a:rPr lang="en-US" sz="2000" dirty="0" smtClean="0"/>
                        <a:t>51 to </a:t>
                      </a:r>
                      <a:r>
                        <a:rPr lang="en-US" sz="2000" baseline="0" dirty="0" smtClean="0"/>
                        <a:t>58</a:t>
                      </a:r>
                      <a:endParaRPr lang="en-US" sz="2000" dirty="0"/>
                    </a:p>
                  </a:txBody>
                  <a:tcPr/>
                </a:tc>
                <a:tc>
                  <a:txBody>
                    <a:bodyPr/>
                    <a:lstStyle/>
                    <a:p>
                      <a:pPr algn="ctr"/>
                      <a:r>
                        <a:rPr lang="en-US" sz="2000" dirty="0" smtClean="0"/>
                        <a:t>50.5 to 58.5</a:t>
                      </a:r>
                      <a:endParaRPr lang="en-US" sz="2000" dirty="0"/>
                    </a:p>
                  </a:txBody>
                  <a:tcPr/>
                </a:tc>
              </a:tr>
            </a:tbl>
          </a:graphicData>
        </a:graphic>
      </p:graphicFrame>
    </p:spTree>
    <p:extLst>
      <p:ext uri="{BB962C8B-B14F-4D97-AF65-F5344CB8AC3E}">
        <p14:creationId xmlns:p14="http://schemas.microsoft.com/office/powerpoint/2010/main" val="4001871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Tally the </a:t>
            </a:r>
            <a:r>
              <a:rPr lang="en-US" dirty="0" smtClean="0">
                <a:solidFill>
                  <a:srgbClr val="FFFFFF"/>
                </a:solidFill>
              </a:rPr>
              <a:t>Data</a:t>
            </a:r>
            <a:r>
              <a:rPr lang="en-US" sz="1500" dirty="0">
                <a:solidFill>
                  <a:srgbClr val="FFFFFF"/>
                </a:solidFill>
              </a:rPr>
              <a:t> (1)</a:t>
            </a:r>
            <a:endParaRPr lang="en-US" sz="1500" dirty="0"/>
          </a:p>
        </p:txBody>
      </p:sp>
      <p:sp>
        <p:nvSpPr>
          <p:cNvPr id="8" name="Content Placeholder 2"/>
          <p:cNvSpPr>
            <a:spLocks noGrp="1"/>
          </p:cNvSpPr>
          <p:nvPr>
            <p:ph idx="1"/>
          </p:nvPr>
        </p:nvSpPr>
        <p:spPr>
          <a:xfrm>
            <a:off x="457200" y="1295400"/>
            <a:ext cx="8503920" cy="5257800"/>
          </a:xfrm>
        </p:spPr>
        <p:txBody>
          <a:bodyPr/>
          <a:lstStyle/>
          <a:p>
            <a:r>
              <a:rPr lang="en-US" dirty="0">
                <a:solidFill>
                  <a:srgbClr val="FFFFFF"/>
                </a:solidFill>
              </a:rPr>
              <a:t>How many of the data values are between 3 and 10? Go to the table on the left and count the number of values between 3 and 10, inclusive. </a:t>
            </a:r>
            <a:r>
              <a:rPr lang="en-US" dirty="0" smtClean="0">
                <a:solidFill>
                  <a:srgbClr val="FFFFFF"/>
                </a:solidFill>
              </a:rPr>
              <a:t>You </a:t>
            </a:r>
            <a:r>
              <a:rPr lang="en-US" dirty="0">
                <a:solidFill>
                  <a:srgbClr val="FFFFFF"/>
                </a:solidFill>
              </a:rPr>
              <a:t>should count 34. There are 11 data values in the range </a:t>
            </a:r>
            <a:r>
              <a:rPr lang="en-US" dirty="0" smtClean="0">
                <a:solidFill>
                  <a:srgbClr val="FFFFFF"/>
                </a:solidFill>
              </a:rPr>
              <a:t>11 to </a:t>
            </a:r>
            <a:r>
              <a:rPr lang="en-US" dirty="0">
                <a:solidFill>
                  <a:srgbClr val="FFFFFF"/>
                </a:solidFill>
              </a:rPr>
              <a:t>18. </a:t>
            </a:r>
            <a:r>
              <a:rPr lang="en-US" dirty="0" smtClean="0">
                <a:solidFill>
                  <a:srgbClr val="FFFFFF"/>
                </a:solidFill>
              </a:rPr>
              <a:t>There </a:t>
            </a:r>
            <a:r>
              <a:rPr lang="en-US" dirty="0">
                <a:solidFill>
                  <a:srgbClr val="FFFFFF"/>
                </a:solidFill>
              </a:rPr>
              <a:t>are 2 in the range </a:t>
            </a:r>
            <a:r>
              <a:rPr lang="en-US" dirty="0" smtClean="0">
                <a:solidFill>
                  <a:srgbClr val="FFFFFF"/>
                </a:solidFill>
              </a:rPr>
              <a:t>19</a:t>
            </a:r>
            <a:r>
              <a:rPr lang="en-US" dirty="0"/>
              <a:t> </a:t>
            </a:r>
            <a:r>
              <a:rPr lang="en-US" dirty="0" smtClean="0"/>
              <a:t>to </a:t>
            </a:r>
            <a:r>
              <a:rPr lang="en-US" dirty="0" smtClean="0">
                <a:solidFill>
                  <a:srgbClr val="FFFFFF"/>
                </a:solidFill>
              </a:rPr>
              <a:t>26</a:t>
            </a:r>
            <a:r>
              <a:rPr lang="en-US" dirty="0">
                <a:solidFill>
                  <a:srgbClr val="FFFFFF"/>
                </a:solidFill>
              </a:rPr>
              <a:t>. </a:t>
            </a:r>
            <a:r>
              <a:rPr lang="en-US" dirty="0" smtClean="0">
                <a:solidFill>
                  <a:srgbClr val="FFFFFF"/>
                </a:solidFill>
              </a:rPr>
              <a:t>There </a:t>
            </a:r>
            <a:r>
              <a:rPr lang="en-US" dirty="0">
                <a:solidFill>
                  <a:srgbClr val="FFFFFF"/>
                </a:solidFill>
              </a:rPr>
              <a:t>are 2 in the range 27 </a:t>
            </a:r>
            <a:r>
              <a:rPr lang="en-US" dirty="0" smtClean="0">
                <a:solidFill>
                  <a:srgbClr val="FFFFFF"/>
                </a:solidFill>
              </a:rPr>
              <a:t>to </a:t>
            </a:r>
            <a:r>
              <a:rPr lang="en-US" dirty="0">
                <a:solidFill>
                  <a:srgbClr val="FFFFFF"/>
                </a:solidFill>
              </a:rPr>
              <a:t>34. </a:t>
            </a:r>
            <a:r>
              <a:rPr lang="en-US" dirty="0" smtClean="0">
                <a:solidFill>
                  <a:srgbClr val="FFFFFF"/>
                </a:solidFill>
              </a:rPr>
              <a:t>Continue </a:t>
            </a:r>
            <a:r>
              <a:rPr lang="en-US" dirty="0">
                <a:solidFill>
                  <a:srgbClr val="FFFFFF"/>
                </a:solidFill>
              </a:rPr>
              <a:t>counting the frequency for each class</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2127125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Tally the </a:t>
            </a:r>
            <a:r>
              <a:rPr lang="en-US" dirty="0" smtClean="0">
                <a:solidFill>
                  <a:srgbClr val="FFFFFF"/>
                </a:solidFill>
              </a:rPr>
              <a:t>Data</a:t>
            </a:r>
            <a:r>
              <a:rPr lang="en-US" sz="1500" dirty="0">
                <a:solidFill>
                  <a:srgbClr val="FFFFFF"/>
                </a:solidFill>
              </a:rPr>
              <a:t> </a:t>
            </a:r>
            <a:r>
              <a:rPr lang="en-US" sz="1500" dirty="0" smtClean="0">
                <a:solidFill>
                  <a:srgbClr val="FFFFFF"/>
                </a:solidFill>
              </a:rPr>
              <a:t>(2)</a:t>
            </a:r>
            <a:endParaRPr lang="en-US" dirty="0"/>
          </a:p>
        </p:txBody>
      </p:sp>
      <p:sp>
        <p:nvSpPr>
          <p:cNvPr id="3" name="Content Placeholder 2"/>
          <p:cNvSpPr>
            <a:spLocks noGrp="1"/>
          </p:cNvSpPr>
          <p:nvPr>
            <p:ph idx="1"/>
          </p:nvPr>
        </p:nvSpPr>
        <p:spPr>
          <a:xfrm>
            <a:off x="457200" y="1295400"/>
            <a:ext cx="4206240" cy="5257800"/>
          </a:xfrm>
        </p:spPr>
        <p:txBody>
          <a:bodyPr/>
          <a:lstStyle/>
          <a:p>
            <a:r>
              <a:rPr lang="en-US" dirty="0">
                <a:solidFill>
                  <a:srgbClr val="FFFFFF"/>
                </a:solidFill>
              </a:rPr>
              <a:t>An important note here is that even though there are not states in the range </a:t>
            </a:r>
            <a:r>
              <a:rPr lang="en-US" dirty="0" smtClean="0">
                <a:solidFill>
                  <a:srgbClr val="FFFFFF"/>
                </a:solidFill>
              </a:rPr>
              <a:t>43 to 50 </a:t>
            </a:r>
            <a:r>
              <a:rPr lang="en-US" dirty="0">
                <a:solidFill>
                  <a:srgbClr val="FFFFFF"/>
                </a:solidFill>
              </a:rPr>
              <a:t>members of the electoral college, it still must be listed with the frequency of 0 in the group frequency distribution</a:t>
            </a:r>
            <a:r>
              <a:rPr lang="en-US" dirty="0" smtClean="0">
                <a:solidFill>
                  <a:srgbClr val="FFFFFF"/>
                </a:solidFill>
              </a:rPr>
              <a:t>.</a:t>
            </a:r>
            <a:endParaRPr lang="en-US" dirty="0">
              <a:solidFill>
                <a:srgbClr val="FFFF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58359478"/>
              </p:ext>
            </p:extLst>
          </p:nvPr>
        </p:nvGraphicFramePr>
        <p:xfrm>
          <a:off x="4953000" y="1397000"/>
          <a:ext cx="3962400" cy="3169920"/>
        </p:xfrm>
        <a:graphic>
          <a:graphicData uri="http://schemas.openxmlformats.org/drawingml/2006/table">
            <a:tbl>
              <a:tblPr firstRow="1" bandRow="1">
                <a:tableStyleId>{21E4AEA4-8DFA-4A89-87EB-49C32662AFE0}</a:tableStyleId>
              </a:tblPr>
              <a:tblGrid>
                <a:gridCol w="1219200"/>
                <a:gridCol w="1463040"/>
                <a:gridCol w="128016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Limits</a:t>
                      </a:r>
                      <a:endParaRPr lang="en-US" sz="2000" dirty="0" smtClean="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Boundaries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Frequency</a:t>
                      </a: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3 to 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2.5 to 10.5</a:t>
                      </a:r>
                    </a:p>
                  </a:txBody>
                  <a:tcPr/>
                </a:tc>
                <a:tc>
                  <a:txBody>
                    <a:bodyPr/>
                    <a:lstStyle/>
                    <a:p>
                      <a:pPr algn="ctr"/>
                      <a:r>
                        <a:rPr lang="en-US" sz="2000" dirty="0" smtClean="0"/>
                        <a:t>34</a:t>
                      </a:r>
                      <a:endParaRPr lang="en-US" sz="2000" dirty="0"/>
                    </a:p>
                  </a:txBody>
                  <a:tcPr/>
                </a:tc>
              </a:tr>
              <a:tr h="370840">
                <a:tc>
                  <a:txBody>
                    <a:bodyPr/>
                    <a:lstStyle/>
                    <a:p>
                      <a:pPr algn="ctr"/>
                      <a:r>
                        <a:rPr lang="en-US" sz="2000" dirty="0" smtClean="0"/>
                        <a:t>11 to 18</a:t>
                      </a:r>
                      <a:endParaRPr lang="en-US" sz="2000" dirty="0"/>
                    </a:p>
                  </a:txBody>
                  <a:tcPr/>
                </a:tc>
                <a:tc>
                  <a:txBody>
                    <a:bodyPr/>
                    <a:lstStyle/>
                    <a:p>
                      <a:pPr algn="ctr"/>
                      <a:r>
                        <a:rPr lang="en-US" sz="2000" dirty="0" smtClean="0"/>
                        <a:t>10.5 to 18.5</a:t>
                      </a:r>
                      <a:endParaRPr lang="en-US" sz="2000" dirty="0"/>
                    </a:p>
                  </a:txBody>
                  <a:tcPr/>
                </a:tc>
                <a:tc>
                  <a:txBody>
                    <a:bodyPr/>
                    <a:lstStyle/>
                    <a:p>
                      <a:pPr algn="ctr"/>
                      <a:r>
                        <a:rPr lang="en-US" sz="2000" dirty="0" smtClean="0"/>
                        <a:t>11</a:t>
                      </a:r>
                      <a:endParaRPr lang="en-US" sz="2000" dirty="0"/>
                    </a:p>
                  </a:txBody>
                  <a:tcPr/>
                </a:tc>
              </a:tr>
              <a:tr h="370840">
                <a:tc>
                  <a:txBody>
                    <a:bodyPr/>
                    <a:lstStyle/>
                    <a:p>
                      <a:pPr algn="ctr"/>
                      <a:r>
                        <a:rPr lang="en-US" sz="2000" dirty="0" smtClean="0"/>
                        <a:t>19 to </a:t>
                      </a:r>
                      <a:r>
                        <a:rPr lang="en-US" sz="2000" baseline="0" dirty="0" smtClean="0"/>
                        <a:t>26</a:t>
                      </a:r>
                      <a:endParaRPr lang="en-US" sz="2000" dirty="0"/>
                    </a:p>
                  </a:txBody>
                  <a:tcPr/>
                </a:tc>
                <a:tc>
                  <a:txBody>
                    <a:bodyPr/>
                    <a:lstStyle/>
                    <a:p>
                      <a:pPr algn="ctr"/>
                      <a:r>
                        <a:rPr lang="en-US" sz="2000" dirty="0" smtClean="0"/>
                        <a:t>18.5 to 26.5</a:t>
                      </a:r>
                      <a:endParaRPr lang="en-US" sz="2000" dirty="0"/>
                    </a:p>
                  </a:txBody>
                  <a:tcPr/>
                </a:tc>
                <a:tc>
                  <a:txBody>
                    <a:bodyPr/>
                    <a:lstStyle/>
                    <a:p>
                      <a:pPr algn="ctr"/>
                      <a:r>
                        <a:rPr lang="en-US" sz="2000" dirty="0" smtClean="0"/>
                        <a:t>2</a:t>
                      </a:r>
                      <a:endParaRPr lang="en-US" sz="2000" dirty="0"/>
                    </a:p>
                  </a:txBody>
                  <a:tcPr/>
                </a:tc>
              </a:tr>
              <a:tr h="370840">
                <a:tc>
                  <a:txBody>
                    <a:bodyPr/>
                    <a:lstStyle/>
                    <a:p>
                      <a:pPr algn="ctr"/>
                      <a:r>
                        <a:rPr lang="en-US" sz="2000" dirty="0" smtClean="0"/>
                        <a:t>27 to </a:t>
                      </a:r>
                      <a:r>
                        <a:rPr lang="en-US" sz="2000" baseline="0" dirty="0" smtClean="0"/>
                        <a:t>34</a:t>
                      </a:r>
                      <a:endParaRPr lang="en-US" sz="2000" dirty="0"/>
                    </a:p>
                  </a:txBody>
                  <a:tcPr/>
                </a:tc>
                <a:tc>
                  <a:txBody>
                    <a:bodyPr/>
                    <a:lstStyle/>
                    <a:p>
                      <a:pPr algn="ctr"/>
                      <a:r>
                        <a:rPr lang="en-US" sz="2000" dirty="0" smtClean="0"/>
                        <a:t>26.5 to 34.5</a:t>
                      </a:r>
                      <a:endParaRPr lang="en-US" sz="2000" dirty="0"/>
                    </a:p>
                  </a:txBody>
                  <a:tcPr/>
                </a:tc>
                <a:tc>
                  <a:txBody>
                    <a:bodyPr/>
                    <a:lstStyle/>
                    <a:p>
                      <a:pPr algn="ctr"/>
                      <a:r>
                        <a:rPr lang="en-US" sz="2000" dirty="0" smtClean="0"/>
                        <a:t>2</a:t>
                      </a:r>
                      <a:endParaRPr lang="en-US" sz="2000" dirty="0"/>
                    </a:p>
                  </a:txBody>
                  <a:tcPr/>
                </a:tc>
              </a:tr>
              <a:tr h="370840">
                <a:tc>
                  <a:txBody>
                    <a:bodyPr/>
                    <a:lstStyle/>
                    <a:p>
                      <a:pPr algn="ctr"/>
                      <a:r>
                        <a:rPr lang="en-US" sz="2000" dirty="0" smtClean="0"/>
                        <a:t>35 to 42</a:t>
                      </a:r>
                      <a:endParaRPr lang="en-US" sz="2000" dirty="0"/>
                    </a:p>
                  </a:txBody>
                  <a:tcPr/>
                </a:tc>
                <a:tc>
                  <a:txBody>
                    <a:bodyPr/>
                    <a:lstStyle/>
                    <a:p>
                      <a:pPr algn="ctr"/>
                      <a:r>
                        <a:rPr lang="en-US" sz="2000" dirty="0" smtClean="0"/>
                        <a:t>34.5 to 42.5</a:t>
                      </a:r>
                      <a:endParaRPr lang="en-US" sz="2000" dirty="0"/>
                    </a:p>
                  </a:txBody>
                  <a:tcPr/>
                </a:tc>
                <a:tc>
                  <a:txBody>
                    <a:bodyPr/>
                    <a:lstStyle/>
                    <a:p>
                      <a:pPr algn="ctr"/>
                      <a:r>
                        <a:rPr lang="en-US" sz="2000" dirty="0" smtClean="0"/>
                        <a:t>1</a:t>
                      </a:r>
                      <a:endParaRPr lang="en-US" sz="2000" dirty="0"/>
                    </a:p>
                  </a:txBody>
                  <a:tcPr/>
                </a:tc>
              </a:tr>
              <a:tr h="370840">
                <a:tc>
                  <a:txBody>
                    <a:bodyPr/>
                    <a:lstStyle/>
                    <a:p>
                      <a:pPr algn="ctr"/>
                      <a:r>
                        <a:rPr lang="en-US" sz="2000" dirty="0" smtClean="0"/>
                        <a:t>43 to 50</a:t>
                      </a:r>
                      <a:endParaRPr lang="en-US" sz="2000" dirty="0"/>
                    </a:p>
                  </a:txBody>
                  <a:tcPr/>
                </a:tc>
                <a:tc>
                  <a:txBody>
                    <a:bodyPr/>
                    <a:lstStyle/>
                    <a:p>
                      <a:pPr algn="ctr"/>
                      <a:r>
                        <a:rPr lang="en-US" sz="2000" dirty="0" smtClean="0"/>
                        <a:t>42.5 to 50.5</a:t>
                      </a:r>
                      <a:endParaRPr lang="en-US" sz="2000" dirty="0"/>
                    </a:p>
                  </a:txBody>
                  <a:tcPr/>
                </a:tc>
                <a:tc>
                  <a:txBody>
                    <a:bodyPr/>
                    <a:lstStyle/>
                    <a:p>
                      <a:pPr algn="ctr"/>
                      <a:r>
                        <a:rPr lang="en-US" sz="2000" dirty="0" smtClean="0"/>
                        <a:t>0</a:t>
                      </a:r>
                      <a:endParaRPr lang="en-US" sz="2000" dirty="0"/>
                    </a:p>
                  </a:txBody>
                  <a:tcPr/>
                </a:tc>
              </a:tr>
              <a:tr h="370840">
                <a:tc>
                  <a:txBody>
                    <a:bodyPr/>
                    <a:lstStyle/>
                    <a:p>
                      <a:pPr algn="ctr"/>
                      <a:r>
                        <a:rPr lang="en-US" sz="2000" dirty="0" smtClean="0"/>
                        <a:t>51 to </a:t>
                      </a:r>
                      <a:r>
                        <a:rPr lang="en-US" sz="2000" baseline="0" dirty="0" smtClean="0"/>
                        <a:t>58</a:t>
                      </a:r>
                      <a:endParaRPr lang="en-US" sz="2000" dirty="0"/>
                    </a:p>
                  </a:txBody>
                  <a:tcPr/>
                </a:tc>
                <a:tc>
                  <a:txBody>
                    <a:bodyPr/>
                    <a:lstStyle/>
                    <a:p>
                      <a:pPr algn="ctr"/>
                      <a:r>
                        <a:rPr lang="en-US" sz="2000" dirty="0" smtClean="0"/>
                        <a:t>50.5 to 58.5</a:t>
                      </a:r>
                      <a:endParaRPr lang="en-US" sz="2000" dirty="0"/>
                    </a:p>
                  </a:txBody>
                  <a:tcPr/>
                </a:tc>
                <a:tc>
                  <a:txBody>
                    <a:bodyPr/>
                    <a:lstStyle/>
                    <a:p>
                      <a:pPr algn="ctr"/>
                      <a:r>
                        <a:rPr lang="en-US" sz="2000" dirty="0" smtClean="0"/>
                        <a:t>1</a:t>
                      </a:r>
                      <a:endParaRPr lang="en-US" sz="2000" dirty="0"/>
                    </a:p>
                  </a:txBody>
                  <a:tcPr/>
                </a:tc>
              </a:tr>
            </a:tbl>
          </a:graphicData>
        </a:graphic>
      </p:graphicFrame>
    </p:spTree>
    <p:extLst>
      <p:ext uri="{BB962C8B-B14F-4D97-AF65-F5344CB8AC3E}">
        <p14:creationId xmlns:p14="http://schemas.microsoft.com/office/powerpoint/2010/main" val="2239424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dirty="0" smtClean="0">
                <a:solidFill>
                  <a:srgbClr val="FFFFFF"/>
                </a:solidFill>
              </a:rPr>
              <a:t>Learn </a:t>
            </a:r>
            <a:r>
              <a:rPr lang="en-US" dirty="0">
                <a:solidFill>
                  <a:srgbClr val="FFFFFF"/>
                </a:solidFill>
              </a:rPr>
              <a:t>how to construct a grouped frequency distribution</a:t>
            </a: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Summary</a:t>
            </a:r>
            <a:endParaRPr lang="en-US" sz="1500" dirty="0"/>
          </a:p>
        </p:txBody>
      </p:sp>
      <p:sp>
        <p:nvSpPr>
          <p:cNvPr id="8" name="Content Placeholder 2"/>
          <p:cNvSpPr>
            <a:spLocks noGrp="1"/>
          </p:cNvSpPr>
          <p:nvPr>
            <p:ph idx="1"/>
          </p:nvPr>
        </p:nvSpPr>
        <p:spPr>
          <a:xfrm>
            <a:off x="457200" y="1295400"/>
            <a:ext cx="8503920" cy="5257800"/>
          </a:xfrm>
        </p:spPr>
        <p:txBody>
          <a:bodyPr/>
          <a:lstStyle/>
          <a:p>
            <a:r>
              <a:rPr lang="en-US" dirty="0">
                <a:solidFill>
                  <a:srgbClr val="FFFFFF"/>
                </a:solidFill>
              </a:rPr>
              <a:t>In this PowerPoint we learned how to construct a grouped frequency distribution.</a:t>
            </a:r>
          </a:p>
        </p:txBody>
      </p:sp>
    </p:spTree>
    <p:extLst>
      <p:ext uri="{BB962C8B-B14F-4D97-AF65-F5344CB8AC3E}">
        <p14:creationId xmlns:p14="http://schemas.microsoft.com/office/powerpoint/2010/main" val="151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Attributes of an Appropriately Drawn Grouped Frequency Distribution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rgbClr val="FFFFFF"/>
                </a:solidFill>
              </a:rPr>
              <a:t>Between 5 and 20 classes</a:t>
            </a:r>
          </a:p>
          <a:p>
            <a:pPr marL="457200" indent="-457200">
              <a:buFont typeface="+mj-lt"/>
              <a:buAutoNum type="arabicPeriod"/>
            </a:pPr>
            <a:r>
              <a:rPr lang="en-US" dirty="0">
                <a:solidFill>
                  <a:srgbClr val="FFFFFF"/>
                </a:solidFill>
              </a:rPr>
              <a:t>It is preferable but not absolutely necessary that the class width be an odd number</a:t>
            </a:r>
          </a:p>
          <a:p>
            <a:pPr marL="457200" indent="-457200">
              <a:buFont typeface="+mj-lt"/>
              <a:buAutoNum type="arabicPeriod"/>
            </a:pPr>
            <a:r>
              <a:rPr lang="en-US" dirty="0">
                <a:solidFill>
                  <a:srgbClr val="FFFFFF"/>
                </a:solidFill>
              </a:rPr>
              <a:t>The classes must be mutually exclusive</a:t>
            </a:r>
          </a:p>
          <a:p>
            <a:pPr marL="457200" indent="-457200">
              <a:buFont typeface="+mj-lt"/>
              <a:buAutoNum type="arabicPeriod"/>
            </a:pPr>
            <a:r>
              <a:rPr lang="en-US" dirty="0">
                <a:solidFill>
                  <a:srgbClr val="FFFFFF"/>
                </a:solidFill>
              </a:rPr>
              <a:t>The classes must be continuous</a:t>
            </a:r>
          </a:p>
          <a:p>
            <a:pPr marL="457200" indent="-457200">
              <a:buFont typeface="+mj-lt"/>
              <a:buAutoNum type="arabicPeriod"/>
            </a:pPr>
            <a:r>
              <a:rPr lang="en-US" dirty="0">
                <a:solidFill>
                  <a:srgbClr val="FFFFFF"/>
                </a:solidFill>
              </a:rPr>
              <a:t>The classes must be exhaustive</a:t>
            </a:r>
          </a:p>
        </p:txBody>
      </p:sp>
    </p:spTree>
    <p:extLst>
      <p:ext uri="{BB962C8B-B14F-4D97-AF65-F5344CB8AC3E}">
        <p14:creationId xmlns:p14="http://schemas.microsoft.com/office/powerpoint/2010/main" val="168036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Construct a Grouped Frequency Distribution</a:t>
            </a:r>
            <a:endParaRPr lang="en-US" sz="1500" dirty="0"/>
          </a:p>
        </p:txBody>
      </p:sp>
      <p:sp>
        <p:nvSpPr>
          <p:cNvPr id="8" name="Content Placeholder 2"/>
          <p:cNvSpPr>
            <a:spLocks noGrp="1"/>
          </p:cNvSpPr>
          <p:nvPr>
            <p:ph idx="1"/>
          </p:nvPr>
        </p:nvSpPr>
        <p:spPr>
          <a:xfrm>
            <a:off x="457200" y="1295400"/>
            <a:ext cx="2743200" cy="4724400"/>
          </a:xfrm>
        </p:spPr>
        <p:txBody>
          <a:bodyPr/>
          <a:lstStyle/>
          <a:p>
            <a:r>
              <a:rPr lang="en-US" sz="2400" dirty="0" smtClean="0">
                <a:solidFill>
                  <a:srgbClr val="FFFFFF"/>
                </a:solidFill>
              </a:rPr>
              <a:t>On </a:t>
            </a:r>
            <a:r>
              <a:rPr lang="en-US" sz="2400" dirty="0">
                <a:solidFill>
                  <a:srgbClr val="FFFFFF"/>
                </a:solidFill>
              </a:rPr>
              <a:t>this slide and the next slide are tables that contains the number of members of the United States Electoral College allocated to each state as of the 2016 US Presidential Election.</a:t>
            </a:r>
          </a:p>
        </p:txBody>
      </p:sp>
      <p:graphicFrame>
        <p:nvGraphicFramePr>
          <p:cNvPr id="4" name="Table 3"/>
          <p:cNvGraphicFramePr>
            <a:graphicFrameLocks noGrp="1"/>
          </p:cNvGraphicFramePr>
          <p:nvPr>
            <p:extLst>
              <p:ext uri="{D42A27DB-BD31-4B8C-83A1-F6EECF244321}">
                <p14:modId xmlns:p14="http://schemas.microsoft.com/office/powerpoint/2010/main" val="3703340298"/>
              </p:ext>
            </p:extLst>
          </p:nvPr>
        </p:nvGraphicFramePr>
        <p:xfrm>
          <a:off x="3429000" y="1371600"/>
          <a:ext cx="5486400" cy="5191760"/>
        </p:xfrm>
        <a:graphic>
          <a:graphicData uri="http://schemas.openxmlformats.org/drawingml/2006/table">
            <a:tbl>
              <a:tblPr firstRow="1" bandRow="1">
                <a:tableStyleId>{21E4AEA4-8DFA-4A89-87EB-49C32662AFE0}</a:tableStyleId>
              </a:tblPr>
              <a:tblGrid>
                <a:gridCol w="2103120"/>
                <a:gridCol w="914400"/>
                <a:gridCol w="1554480"/>
                <a:gridCol w="914400"/>
              </a:tblGrid>
              <a:tr h="370840">
                <a:tc>
                  <a:txBody>
                    <a:bodyPr/>
                    <a:lstStyle/>
                    <a:p>
                      <a:pPr algn="ctr"/>
                      <a:r>
                        <a:rPr lang="en-US" dirty="0" smtClean="0"/>
                        <a:t>State</a:t>
                      </a:r>
                      <a:endParaRPr lang="en-US" b="0" dirty="0">
                        <a:solidFill>
                          <a:srgbClr val="000000"/>
                        </a:solidFill>
                      </a:endParaRPr>
                    </a:p>
                  </a:txBody>
                  <a:tcPr/>
                </a:tc>
                <a:tc>
                  <a:txBody>
                    <a:bodyPr/>
                    <a:lstStyle/>
                    <a:p>
                      <a:pPr algn="ctr"/>
                      <a:r>
                        <a:rPr lang="en-US" dirty="0" smtClean="0"/>
                        <a:t>Votes</a:t>
                      </a:r>
                      <a:endParaRPr lang="en-US" b="0" dirty="0">
                        <a:solidFill>
                          <a:srgbClr val="000000"/>
                        </a:solidFill>
                      </a:endParaRPr>
                    </a:p>
                  </a:txBody>
                  <a:tcPr/>
                </a:tc>
                <a:tc>
                  <a:txBody>
                    <a:bodyPr/>
                    <a:lstStyle/>
                    <a:p>
                      <a:pPr algn="ctr"/>
                      <a:r>
                        <a:rPr lang="en-US" dirty="0" smtClean="0"/>
                        <a:t>State</a:t>
                      </a:r>
                      <a:endParaRPr lang="en-US" b="0" dirty="0">
                        <a:solidFill>
                          <a:srgbClr val="000000"/>
                        </a:solidFill>
                      </a:endParaRPr>
                    </a:p>
                  </a:txBody>
                  <a:tcPr/>
                </a:tc>
                <a:tc>
                  <a:txBody>
                    <a:bodyPr/>
                    <a:lstStyle/>
                    <a:p>
                      <a:pPr algn="ctr"/>
                      <a:r>
                        <a:rPr lang="en-US" dirty="0" smtClean="0"/>
                        <a:t>Votes</a:t>
                      </a:r>
                      <a:endParaRPr lang="en-US" b="0" dirty="0">
                        <a:solidFill>
                          <a:srgbClr val="000000"/>
                        </a:solidFill>
                      </a:endParaRPr>
                    </a:p>
                  </a:txBody>
                  <a:tcPr/>
                </a:tc>
              </a:tr>
              <a:tr h="370840">
                <a:tc>
                  <a:txBody>
                    <a:bodyPr/>
                    <a:lstStyle/>
                    <a:p>
                      <a:r>
                        <a:rPr lang="en-US" dirty="0" smtClean="0"/>
                        <a:t>Alabama</a:t>
                      </a:r>
                      <a:endParaRPr lang="en-US" dirty="0"/>
                    </a:p>
                  </a:txBody>
                  <a:tcPr/>
                </a:tc>
                <a:tc>
                  <a:txBody>
                    <a:bodyPr/>
                    <a:lstStyle/>
                    <a:p>
                      <a:r>
                        <a:rPr lang="en-US" dirty="0" smtClean="0"/>
                        <a:t>9</a:t>
                      </a:r>
                      <a:endParaRPr lang="en-US" dirty="0"/>
                    </a:p>
                  </a:txBody>
                  <a:tcPr/>
                </a:tc>
                <a:tc>
                  <a:txBody>
                    <a:bodyPr/>
                    <a:lstStyle/>
                    <a:p>
                      <a:r>
                        <a:rPr lang="en-US" dirty="0" smtClean="0"/>
                        <a:t>Alaska</a:t>
                      </a:r>
                      <a:endParaRPr lang="en-US" dirty="0"/>
                    </a:p>
                  </a:txBody>
                  <a:tcPr/>
                </a:tc>
                <a:tc>
                  <a:txBody>
                    <a:bodyPr/>
                    <a:lstStyle/>
                    <a:p>
                      <a:r>
                        <a:rPr lang="en-US" dirty="0" smtClean="0"/>
                        <a:t>3</a:t>
                      </a:r>
                      <a:endParaRPr lang="en-US" dirty="0"/>
                    </a:p>
                  </a:txBody>
                  <a:tcPr/>
                </a:tc>
              </a:tr>
              <a:tr h="370840">
                <a:tc>
                  <a:txBody>
                    <a:bodyPr/>
                    <a:lstStyle/>
                    <a:p>
                      <a:r>
                        <a:rPr lang="en-US" dirty="0" smtClean="0"/>
                        <a:t>Arizona</a:t>
                      </a:r>
                      <a:endParaRPr lang="en-US" dirty="0"/>
                    </a:p>
                  </a:txBody>
                  <a:tcPr/>
                </a:tc>
                <a:tc>
                  <a:txBody>
                    <a:bodyPr/>
                    <a:lstStyle/>
                    <a:p>
                      <a:r>
                        <a:rPr lang="en-US" dirty="0" smtClean="0"/>
                        <a:t>11</a:t>
                      </a:r>
                      <a:endParaRPr lang="en-US" dirty="0"/>
                    </a:p>
                  </a:txBody>
                  <a:tcPr/>
                </a:tc>
                <a:tc>
                  <a:txBody>
                    <a:bodyPr/>
                    <a:lstStyle/>
                    <a:p>
                      <a:r>
                        <a:rPr lang="en-US" dirty="0" smtClean="0"/>
                        <a:t>Arkansas</a:t>
                      </a:r>
                      <a:endParaRPr lang="en-US" dirty="0"/>
                    </a:p>
                  </a:txBody>
                  <a:tcPr/>
                </a:tc>
                <a:tc>
                  <a:txBody>
                    <a:bodyPr/>
                    <a:lstStyle/>
                    <a:p>
                      <a:r>
                        <a:rPr lang="en-US" dirty="0" smtClean="0"/>
                        <a:t>6</a:t>
                      </a:r>
                      <a:endParaRPr lang="en-US" dirty="0"/>
                    </a:p>
                  </a:txBody>
                  <a:tcPr/>
                </a:tc>
              </a:tr>
              <a:tr h="370840">
                <a:tc>
                  <a:txBody>
                    <a:bodyPr/>
                    <a:lstStyle/>
                    <a:p>
                      <a:r>
                        <a:rPr lang="en-US" dirty="0" smtClean="0"/>
                        <a:t>California</a:t>
                      </a:r>
                      <a:endParaRPr lang="en-US" dirty="0"/>
                    </a:p>
                  </a:txBody>
                  <a:tcPr/>
                </a:tc>
                <a:tc>
                  <a:txBody>
                    <a:bodyPr/>
                    <a:lstStyle/>
                    <a:p>
                      <a:r>
                        <a:rPr lang="en-US" dirty="0" smtClean="0"/>
                        <a:t>55</a:t>
                      </a:r>
                      <a:endParaRPr lang="en-US" dirty="0"/>
                    </a:p>
                  </a:txBody>
                  <a:tcPr/>
                </a:tc>
                <a:tc>
                  <a:txBody>
                    <a:bodyPr/>
                    <a:lstStyle/>
                    <a:p>
                      <a:r>
                        <a:rPr lang="en-US" dirty="0" smtClean="0"/>
                        <a:t>Colorado</a:t>
                      </a:r>
                      <a:endParaRPr lang="en-US" dirty="0"/>
                    </a:p>
                  </a:txBody>
                  <a:tcPr/>
                </a:tc>
                <a:tc>
                  <a:txBody>
                    <a:bodyPr/>
                    <a:lstStyle/>
                    <a:p>
                      <a:r>
                        <a:rPr lang="en-US" dirty="0" smtClean="0"/>
                        <a:t>9</a:t>
                      </a:r>
                      <a:endParaRPr lang="en-US" dirty="0"/>
                    </a:p>
                  </a:txBody>
                  <a:tcPr/>
                </a:tc>
              </a:tr>
              <a:tr h="370840">
                <a:tc>
                  <a:txBody>
                    <a:bodyPr/>
                    <a:lstStyle/>
                    <a:p>
                      <a:r>
                        <a:rPr lang="en-US" dirty="0" smtClean="0"/>
                        <a:t>Connecticut</a:t>
                      </a:r>
                      <a:endParaRPr lang="en-US" dirty="0"/>
                    </a:p>
                  </a:txBody>
                  <a:tcPr/>
                </a:tc>
                <a:tc>
                  <a:txBody>
                    <a:bodyPr/>
                    <a:lstStyle/>
                    <a:p>
                      <a:r>
                        <a:rPr lang="en-US" dirty="0" smtClean="0"/>
                        <a:t>7</a:t>
                      </a:r>
                      <a:endParaRPr lang="en-US" dirty="0"/>
                    </a:p>
                  </a:txBody>
                  <a:tcPr/>
                </a:tc>
                <a:tc>
                  <a:txBody>
                    <a:bodyPr/>
                    <a:lstStyle/>
                    <a:p>
                      <a:r>
                        <a:rPr lang="en-US" dirty="0" smtClean="0"/>
                        <a:t>Delaware</a:t>
                      </a:r>
                      <a:endParaRPr lang="en-US" dirty="0"/>
                    </a:p>
                  </a:txBody>
                  <a:tcPr/>
                </a:tc>
                <a:tc>
                  <a:txBody>
                    <a:bodyPr/>
                    <a:lstStyle/>
                    <a:p>
                      <a:r>
                        <a:rPr lang="en-US" dirty="0" smtClean="0"/>
                        <a:t>3</a:t>
                      </a:r>
                      <a:endParaRPr lang="en-US" dirty="0"/>
                    </a:p>
                  </a:txBody>
                  <a:tcPr/>
                </a:tc>
              </a:tr>
              <a:tr h="370840">
                <a:tc>
                  <a:txBody>
                    <a:bodyPr/>
                    <a:lstStyle/>
                    <a:p>
                      <a:r>
                        <a:rPr lang="en-US" dirty="0" smtClean="0"/>
                        <a:t>District of Columbia</a:t>
                      </a:r>
                      <a:endParaRPr lang="en-US" dirty="0"/>
                    </a:p>
                  </a:txBody>
                  <a:tcPr/>
                </a:tc>
                <a:tc>
                  <a:txBody>
                    <a:bodyPr/>
                    <a:lstStyle/>
                    <a:p>
                      <a:r>
                        <a:rPr lang="en-US" dirty="0" smtClean="0"/>
                        <a:t>3</a:t>
                      </a:r>
                      <a:endParaRPr lang="en-US" dirty="0"/>
                    </a:p>
                  </a:txBody>
                  <a:tcPr/>
                </a:tc>
                <a:tc>
                  <a:txBody>
                    <a:bodyPr/>
                    <a:lstStyle/>
                    <a:p>
                      <a:r>
                        <a:rPr lang="en-US" dirty="0" smtClean="0"/>
                        <a:t>Florida</a:t>
                      </a:r>
                      <a:endParaRPr lang="en-US" dirty="0"/>
                    </a:p>
                  </a:txBody>
                  <a:tcPr/>
                </a:tc>
                <a:tc>
                  <a:txBody>
                    <a:bodyPr/>
                    <a:lstStyle/>
                    <a:p>
                      <a:r>
                        <a:rPr lang="en-US" dirty="0" smtClean="0"/>
                        <a:t>29</a:t>
                      </a:r>
                      <a:endParaRPr lang="en-US" dirty="0"/>
                    </a:p>
                  </a:txBody>
                  <a:tcPr/>
                </a:tc>
              </a:tr>
              <a:tr h="370840">
                <a:tc>
                  <a:txBody>
                    <a:bodyPr/>
                    <a:lstStyle/>
                    <a:p>
                      <a:r>
                        <a:rPr lang="en-US" dirty="0" smtClean="0"/>
                        <a:t>Georgia</a:t>
                      </a:r>
                      <a:endParaRPr lang="en-US" dirty="0"/>
                    </a:p>
                  </a:txBody>
                  <a:tcPr/>
                </a:tc>
                <a:tc>
                  <a:txBody>
                    <a:bodyPr/>
                    <a:lstStyle/>
                    <a:p>
                      <a:r>
                        <a:rPr lang="en-US" dirty="0" smtClean="0"/>
                        <a:t>16</a:t>
                      </a:r>
                      <a:endParaRPr lang="en-US" dirty="0"/>
                    </a:p>
                  </a:txBody>
                  <a:tcPr/>
                </a:tc>
                <a:tc>
                  <a:txBody>
                    <a:bodyPr/>
                    <a:lstStyle/>
                    <a:p>
                      <a:r>
                        <a:rPr lang="en-US" dirty="0" smtClean="0"/>
                        <a:t>Hawaii</a:t>
                      </a:r>
                      <a:endParaRPr lang="en-US" dirty="0"/>
                    </a:p>
                  </a:txBody>
                  <a:tcPr/>
                </a:tc>
                <a:tc>
                  <a:txBody>
                    <a:bodyPr/>
                    <a:lstStyle/>
                    <a:p>
                      <a:r>
                        <a:rPr lang="en-US" dirty="0" smtClean="0"/>
                        <a:t>4</a:t>
                      </a:r>
                      <a:endParaRPr lang="en-US" dirty="0"/>
                    </a:p>
                  </a:txBody>
                  <a:tcPr/>
                </a:tc>
              </a:tr>
              <a:tr h="370840">
                <a:tc>
                  <a:txBody>
                    <a:bodyPr/>
                    <a:lstStyle/>
                    <a:p>
                      <a:r>
                        <a:rPr lang="en-US" dirty="0" smtClean="0"/>
                        <a:t>Idaho</a:t>
                      </a:r>
                      <a:endParaRPr lang="en-US" dirty="0"/>
                    </a:p>
                  </a:txBody>
                  <a:tcPr/>
                </a:tc>
                <a:tc>
                  <a:txBody>
                    <a:bodyPr/>
                    <a:lstStyle/>
                    <a:p>
                      <a:r>
                        <a:rPr lang="en-US" dirty="0" smtClean="0"/>
                        <a:t>4</a:t>
                      </a:r>
                      <a:endParaRPr lang="en-US" dirty="0"/>
                    </a:p>
                  </a:txBody>
                  <a:tcPr/>
                </a:tc>
                <a:tc>
                  <a:txBody>
                    <a:bodyPr/>
                    <a:lstStyle/>
                    <a:p>
                      <a:r>
                        <a:rPr lang="en-US" dirty="0" smtClean="0"/>
                        <a:t>Illinois</a:t>
                      </a:r>
                      <a:endParaRPr lang="en-US" dirty="0"/>
                    </a:p>
                  </a:txBody>
                  <a:tcPr/>
                </a:tc>
                <a:tc>
                  <a:txBody>
                    <a:bodyPr/>
                    <a:lstStyle/>
                    <a:p>
                      <a:r>
                        <a:rPr lang="en-US" dirty="0" smtClean="0"/>
                        <a:t>20</a:t>
                      </a:r>
                      <a:endParaRPr lang="en-US" dirty="0"/>
                    </a:p>
                  </a:txBody>
                  <a:tcPr/>
                </a:tc>
              </a:tr>
              <a:tr h="370840">
                <a:tc>
                  <a:txBody>
                    <a:bodyPr/>
                    <a:lstStyle/>
                    <a:p>
                      <a:r>
                        <a:rPr lang="en-US" dirty="0" smtClean="0"/>
                        <a:t>Indiana</a:t>
                      </a:r>
                      <a:endParaRPr lang="en-US" dirty="0"/>
                    </a:p>
                  </a:txBody>
                  <a:tcPr/>
                </a:tc>
                <a:tc>
                  <a:txBody>
                    <a:bodyPr/>
                    <a:lstStyle/>
                    <a:p>
                      <a:r>
                        <a:rPr lang="en-US" dirty="0" smtClean="0"/>
                        <a:t>11</a:t>
                      </a:r>
                      <a:endParaRPr lang="en-US" dirty="0"/>
                    </a:p>
                  </a:txBody>
                  <a:tcPr/>
                </a:tc>
                <a:tc>
                  <a:txBody>
                    <a:bodyPr/>
                    <a:lstStyle/>
                    <a:p>
                      <a:r>
                        <a:rPr lang="en-US" dirty="0" smtClean="0"/>
                        <a:t>Iowa</a:t>
                      </a:r>
                      <a:endParaRPr lang="en-US" dirty="0"/>
                    </a:p>
                  </a:txBody>
                  <a:tcPr/>
                </a:tc>
                <a:tc>
                  <a:txBody>
                    <a:bodyPr/>
                    <a:lstStyle/>
                    <a:p>
                      <a:r>
                        <a:rPr lang="en-US" dirty="0" smtClean="0"/>
                        <a:t>6</a:t>
                      </a:r>
                      <a:endParaRPr lang="en-US" dirty="0"/>
                    </a:p>
                  </a:txBody>
                  <a:tcPr/>
                </a:tc>
              </a:tr>
              <a:tr h="370840">
                <a:tc>
                  <a:txBody>
                    <a:bodyPr/>
                    <a:lstStyle/>
                    <a:p>
                      <a:r>
                        <a:rPr lang="en-US" dirty="0" smtClean="0"/>
                        <a:t>Kansas</a:t>
                      </a:r>
                      <a:endParaRPr lang="en-US" dirty="0"/>
                    </a:p>
                  </a:txBody>
                  <a:tcPr/>
                </a:tc>
                <a:tc>
                  <a:txBody>
                    <a:bodyPr/>
                    <a:lstStyle/>
                    <a:p>
                      <a:r>
                        <a:rPr lang="en-US" dirty="0" smtClean="0"/>
                        <a:t>6</a:t>
                      </a:r>
                      <a:endParaRPr lang="en-US" dirty="0"/>
                    </a:p>
                  </a:txBody>
                  <a:tcPr/>
                </a:tc>
                <a:tc>
                  <a:txBody>
                    <a:bodyPr/>
                    <a:lstStyle/>
                    <a:p>
                      <a:r>
                        <a:rPr lang="en-US" dirty="0" smtClean="0"/>
                        <a:t>Kentucky</a:t>
                      </a:r>
                      <a:endParaRPr lang="en-US" dirty="0"/>
                    </a:p>
                  </a:txBody>
                  <a:tcPr/>
                </a:tc>
                <a:tc>
                  <a:txBody>
                    <a:bodyPr/>
                    <a:lstStyle/>
                    <a:p>
                      <a:r>
                        <a:rPr lang="en-US" dirty="0" smtClean="0"/>
                        <a:t>8</a:t>
                      </a:r>
                      <a:endParaRPr lang="en-US" dirty="0"/>
                    </a:p>
                  </a:txBody>
                  <a:tcPr/>
                </a:tc>
              </a:tr>
              <a:tr h="370840">
                <a:tc>
                  <a:txBody>
                    <a:bodyPr/>
                    <a:lstStyle/>
                    <a:p>
                      <a:r>
                        <a:rPr lang="en-US" dirty="0" smtClean="0"/>
                        <a:t>Louisiana</a:t>
                      </a:r>
                      <a:endParaRPr lang="en-US" dirty="0"/>
                    </a:p>
                  </a:txBody>
                  <a:tcPr/>
                </a:tc>
                <a:tc>
                  <a:txBody>
                    <a:bodyPr/>
                    <a:lstStyle/>
                    <a:p>
                      <a:r>
                        <a:rPr lang="en-US" dirty="0" smtClean="0"/>
                        <a:t>8</a:t>
                      </a:r>
                      <a:endParaRPr lang="en-US" dirty="0"/>
                    </a:p>
                  </a:txBody>
                  <a:tcPr/>
                </a:tc>
                <a:tc>
                  <a:txBody>
                    <a:bodyPr/>
                    <a:lstStyle/>
                    <a:p>
                      <a:r>
                        <a:rPr lang="en-US" dirty="0" smtClean="0"/>
                        <a:t>Maine</a:t>
                      </a:r>
                      <a:endParaRPr lang="en-US" dirty="0"/>
                    </a:p>
                  </a:txBody>
                  <a:tcPr/>
                </a:tc>
                <a:tc>
                  <a:txBody>
                    <a:bodyPr/>
                    <a:lstStyle/>
                    <a:p>
                      <a:r>
                        <a:rPr lang="en-US" dirty="0" smtClean="0"/>
                        <a:t>4</a:t>
                      </a:r>
                      <a:endParaRPr lang="en-US" dirty="0"/>
                    </a:p>
                  </a:txBody>
                  <a:tcPr/>
                </a:tc>
              </a:tr>
              <a:tr h="370840">
                <a:tc>
                  <a:txBody>
                    <a:bodyPr/>
                    <a:lstStyle/>
                    <a:p>
                      <a:r>
                        <a:rPr lang="en-US" dirty="0" smtClean="0"/>
                        <a:t>Maryland</a:t>
                      </a:r>
                      <a:endParaRPr lang="en-US" dirty="0"/>
                    </a:p>
                  </a:txBody>
                  <a:tcPr/>
                </a:tc>
                <a:tc>
                  <a:txBody>
                    <a:bodyPr/>
                    <a:lstStyle/>
                    <a:p>
                      <a:r>
                        <a:rPr lang="en-US" dirty="0" smtClean="0"/>
                        <a:t>10</a:t>
                      </a:r>
                      <a:endParaRPr lang="en-US" dirty="0"/>
                    </a:p>
                  </a:txBody>
                  <a:tcPr/>
                </a:tc>
                <a:tc>
                  <a:txBody>
                    <a:bodyPr/>
                    <a:lstStyle/>
                    <a:p>
                      <a:r>
                        <a:rPr lang="en-US" dirty="0" smtClean="0"/>
                        <a:t>Massachusetts</a:t>
                      </a:r>
                      <a:endParaRPr lang="en-US" dirty="0"/>
                    </a:p>
                  </a:txBody>
                  <a:tcPr/>
                </a:tc>
                <a:tc>
                  <a:txBody>
                    <a:bodyPr/>
                    <a:lstStyle/>
                    <a:p>
                      <a:r>
                        <a:rPr lang="en-US" dirty="0" smtClean="0"/>
                        <a:t>11</a:t>
                      </a:r>
                      <a:endParaRPr lang="en-US" dirty="0"/>
                    </a:p>
                  </a:txBody>
                  <a:tcPr/>
                </a:tc>
              </a:tr>
              <a:tr h="370840">
                <a:tc>
                  <a:txBody>
                    <a:bodyPr/>
                    <a:lstStyle/>
                    <a:p>
                      <a:r>
                        <a:rPr lang="en-US" dirty="0" smtClean="0"/>
                        <a:t>Michigan</a:t>
                      </a:r>
                      <a:endParaRPr lang="en-US" dirty="0"/>
                    </a:p>
                  </a:txBody>
                  <a:tcPr/>
                </a:tc>
                <a:tc>
                  <a:txBody>
                    <a:bodyPr/>
                    <a:lstStyle/>
                    <a:p>
                      <a:r>
                        <a:rPr lang="en-US" dirty="0" smtClean="0"/>
                        <a:t>16</a:t>
                      </a:r>
                      <a:endParaRPr lang="en-US" dirty="0"/>
                    </a:p>
                  </a:txBody>
                  <a:tcPr/>
                </a:tc>
                <a:tc>
                  <a:txBody>
                    <a:bodyPr/>
                    <a:lstStyle/>
                    <a:p>
                      <a:r>
                        <a:rPr lang="en-US" dirty="0" smtClean="0"/>
                        <a:t>Minnesota</a:t>
                      </a:r>
                      <a:endParaRPr lang="en-US" dirty="0"/>
                    </a:p>
                  </a:txBody>
                  <a:tcPr/>
                </a:tc>
                <a:tc>
                  <a:txBody>
                    <a:bodyPr/>
                    <a:lstStyle/>
                    <a:p>
                      <a:r>
                        <a:rPr lang="en-US" dirty="0" smtClean="0"/>
                        <a:t>10</a:t>
                      </a:r>
                      <a:endParaRPr lang="en-US" dirty="0"/>
                    </a:p>
                  </a:txBody>
                  <a:tcPr/>
                </a:tc>
              </a:tr>
              <a:tr h="370840">
                <a:tc>
                  <a:txBody>
                    <a:bodyPr/>
                    <a:lstStyle/>
                    <a:p>
                      <a:r>
                        <a:rPr lang="en-US" dirty="0" smtClean="0"/>
                        <a:t>Mississippi</a:t>
                      </a:r>
                      <a:endParaRPr lang="en-US" dirty="0"/>
                    </a:p>
                  </a:txBody>
                  <a:tcPr/>
                </a:tc>
                <a:tc>
                  <a:txBody>
                    <a:bodyPr/>
                    <a:lstStyle/>
                    <a:p>
                      <a:r>
                        <a:rPr lang="en-US" dirty="0" smtClean="0"/>
                        <a:t>6</a:t>
                      </a:r>
                      <a:endParaRPr lang="en-US" dirty="0"/>
                    </a:p>
                  </a:txBody>
                  <a:tcPr/>
                </a:tc>
                <a:tc>
                  <a:txBody>
                    <a:bodyPr/>
                    <a:lstStyle/>
                    <a:p>
                      <a:r>
                        <a:rPr lang="en-US" dirty="0" smtClean="0"/>
                        <a:t>Missouri</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2021836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States and Electoral Votes</a:t>
            </a:r>
            <a:endParaRPr lang="en-US" dirty="0"/>
          </a:p>
        </p:txBody>
      </p:sp>
      <p:graphicFrame>
        <p:nvGraphicFramePr>
          <p:cNvPr id="5" name="Table 2"/>
          <p:cNvGraphicFramePr>
            <a:graphicFrameLocks noGrp="1"/>
          </p:cNvGraphicFramePr>
          <p:nvPr>
            <p:extLst>
              <p:ext uri="{D42A27DB-BD31-4B8C-83A1-F6EECF244321}">
                <p14:modId xmlns:p14="http://schemas.microsoft.com/office/powerpoint/2010/main" val="2942946810"/>
              </p:ext>
            </p:extLst>
          </p:nvPr>
        </p:nvGraphicFramePr>
        <p:xfrm>
          <a:off x="1524000" y="1285240"/>
          <a:ext cx="6400800" cy="5191760"/>
        </p:xfrm>
        <a:graphic>
          <a:graphicData uri="http://schemas.openxmlformats.org/drawingml/2006/table">
            <a:tbl>
              <a:tblPr firstRow="1" bandRow="1">
                <a:tableStyleId>{21E4AEA4-8DFA-4A89-87EB-49C32662AFE0}</a:tableStyleId>
              </a:tblPr>
              <a:tblGrid>
                <a:gridCol w="1828800"/>
                <a:gridCol w="1371600"/>
                <a:gridCol w="1828800"/>
                <a:gridCol w="1371600"/>
              </a:tblGrid>
              <a:tr h="370840">
                <a:tc>
                  <a:txBody>
                    <a:bodyPr/>
                    <a:lstStyle/>
                    <a:p>
                      <a:pPr algn="ctr"/>
                      <a:r>
                        <a:rPr lang="en-US" dirty="0" smtClean="0"/>
                        <a:t>State</a:t>
                      </a:r>
                      <a:endParaRPr lang="en-US" dirty="0">
                        <a:solidFill>
                          <a:srgbClr val="000000"/>
                        </a:solidFill>
                      </a:endParaRPr>
                    </a:p>
                  </a:txBody>
                  <a:tcPr/>
                </a:tc>
                <a:tc>
                  <a:txBody>
                    <a:bodyPr/>
                    <a:lstStyle/>
                    <a:p>
                      <a:pPr algn="ctr"/>
                      <a:r>
                        <a:rPr lang="en-US" dirty="0" smtClean="0"/>
                        <a:t>Votes</a:t>
                      </a:r>
                      <a:endParaRPr lang="en-US" dirty="0">
                        <a:solidFill>
                          <a:srgbClr val="000000"/>
                        </a:solidFill>
                      </a:endParaRPr>
                    </a:p>
                  </a:txBody>
                  <a:tcPr/>
                </a:tc>
                <a:tc>
                  <a:txBody>
                    <a:bodyPr/>
                    <a:lstStyle/>
                    <a:p>
                      <a:pPr algn="ctr"/>
                      <a:r>
                        <a:rPr lang="en-US" dirty="0" smtClean="0"/>
                        <a:t>State</a:t>
                      </a:r>
                      <a:endParaRPr lang="en-US" dirty="0">
                        <a:solidFill>
                          <a:srgbClr val="000000"/>
                        </a:solidFill>
                      </a:endParaRPr>
                    </a:p>
                  </a:txBody>
                  <a:tcPr/>
                </a:tc>
                <a:tc>
                  <a:txBody>
                    <a:bodyPr/>
                    <a:lstStyle/>
                    <a:p>
                      <a:pPr algn="ctr"/>
                      <a:r>
                        <a:rPr lang="en-US" dirty="0" smtClean="0"/>
                        <a:t>Votes</a:t>
                      </a:r>
                      <a:endParaRPr lang="en-US" dirty="0">
                        <a:solidFill>
                          <a:srgbClr val="000000"/>
                        </a:solidFill>
                      </a:endParaRPr>
                    </a:p>
                  </a:txBody>
                  <a:tcPr/>
                </a:tc>
              </a:tr>
              <a:tr h="370840">
                <a:tc>
                  <a:txBody>
                    <a:bodyPr/>
                    <a:lstStyle/>
                    <a:p>
                      <a:r>
                        <a:rPr lang="en-US" dirty="0" smtClean="0"/>
                        <a:t>Montana</a:t>
                      </a:r>
                      <a:endParaRPr lang="en-US" dirty="0"/>
                    </a:p>
                  </a:txBody>
                  <a:tcPr/>
                </a:tc>
                <a:tc>
                  <a:txBody>
                    <a:bodyPr/>
                    <a:lstStyle/>
                    <a:p>
                      <a:r>
                        <a:rPr lang="en-US" dirty="0" smtClean="0"/>
                        <a:t>3</a:t>
                      </a:r>
                      <a:endParaRPr lang="en-US" dirty="0"/>
                    </a:p>
                  </a:txBody>
                  <a:tcPr/>
                </a:tc>
                <a:tc>
                  <a:txBody>
                    <a:bodyPr/>
                    <a:lstStyle/>
                    <a:p>
                      <a:r>
                        <a:rPr lang="en-US" dirty="0" smtClean="0"/>
                        <a:t>Nebraska</a:t>
                      </a:r>
                      <a:endParaRPr lang="en-US" dirty="0"/>
                    </a:p>
                  </a:txBody>
                  <a:tcPr/>
                </a:tc>
                <a:tc>
                  <a:txBody>
                    <a:bodyPr/>
                    <a:lstStyle/>
                    <a:p>
                      <a:r>
                        <a:rPr lang="en-US" dirty="0" smtClean="0"/>
                        <a:t>5</a:t>
                      </a:r>
                      <a:endParaRPr lang="en-US" dirty="0"/>
                    </a:p>
                  </a:txBody>
                  <a:tcPr/>
                </a:tc>
              </a:tr>
              <a:tr h="370840">
                <a:tc>
                  <a:txBody>
                    <a:bodyPr/>
                    <a:lstStyle/>
                    <a:p>
                      <a:r>
                        <a:rPr lang="en-US" dirty="0" smtClean="0"/>
                        <a:t>Nevada</a:t>
                      </a:r>
                      <a:endParaRPr lang="en-US" dirty="0"/>
                    </a:p>
                  </a:txBody>
                  <a:tcPr/>
                </a:tc>
                <a:tc>
                  <a:txBody>
                    <a:bodyPr/>
                    <a:lstStyle/>
                    <a:p>
                      <a:r>
                        <a:rPr lang="en-US" dirty="0" smtClean="0"/>
                        <a:t>6</a:t>
                      </a:r>
                      <a:endParaRPr lang="en-US" dirty="0"/>
                    </a:p>
                  </a:txBody>
                  <a:tcPr/>
                </a:tc>
                <a:tc>
                  <a:txBody>
                    <a:bodyPr/>
                    <a:lstStyle/>
                    <a:p>
                      <a:r>
                        <a:rPr lang="en-US" dirty="0" smtClean="0"/>
                        <a:t>New</a:t>
                      </a:r>
                      <a:r>
                        <a:rPr lang="en-US" baseline="0" dirty="0" smtClean="0"/>
                        <a:t> Hampshire</a:t>
                      </a:r>
                      <a:endParaRPr lang="en-US" dirty="0"/>
                    </a:p>
                  </a:txBody>
                  <a:tcPr/>
                </a:tc>
                <a:tc>
                  <a:txBody>
                    <a:bodyPr/>
                    <a:lstStyle/>
                    <a:p>
                      <a:r>
                        <a:rPr lang="en-US" dirty="0" smtClean="0"/>
                        <a:t>4</a:t>
                      </a:r>
                      <a:endParaRPr lang="en-US" dirty="0"/>
                    </a:p>
                  </a:txBody>
                  <a:tcPr/>
                </a:tc>
              </a:tr>
              <a:tr h="370840">
                <a:tc>
                  <a:txBody>
                    <a:bodyPr/>
                    <a:lstStyle/>
                    <a:p>
                      <a:r>
                        <a:rPr lang="en-US" dirty="0" smtClean="0"/>
                        <a:t>New Jersey</a:t>
                      </a:r>
                      <a:endParaRPr lang="en-US" dirty="0"/>
                    </a:p>
                  </a:txBody>
                  <a:tcPr/>
                </a:tc>
                <a:tc>
                  <a:txBody>
                    <a:bodyPr/>
                    <a:lstStyle/>
                    <a:p>
                      <a:r>
                        <a:rPr lang="en-US" dirty="0" smtClean="0"/>
                        <a:t>14</a:t>
                      </a:r>
                      <a:endParaRPr lang="en-US" dirty="0"/>
                    </a:p>
                  </a:txBody>
                  <a:tcPr/>
                </a:tc>
                <a:tc>
                  <a:txBody>
                    <a:bodyPr/>
                    <a:lstStyle/>
                    <a:p>
                      <a:r>
                        <a:rPr lang="en-US" dirty="0" smtClean="0"/>
                        <a:t>New Mexico</a:t>
                      </a:r>
                      <a:endParaRPr lang="en-US" dirty="0"/>
                    </a:p>
                  </a:txBody>
                  <a:tcPr/>
                </a:tc>
                <a:tc>
                  <a:txBody>
                    <a:bodyPr/>
                    <a:lstStyle/>
                    <a:p>
                      <a:r>
                        <a:rPr lang="en-US" dirty="0" smtClean="0"/>
                        <a:t>5</a:t>
                      </a:r>
                      <a:endParaRPr lang="en-US" dirty="0"/>
                    </a:p>
                  </a:txBody>
                  <a:tcPr/>
                </a:tc>
              </a:tr>
              <a:tr h="370840">
                <a:tc>
                  <a:txBody>
                    <a:bodyPr/>
                    <a:lstStyle/>
                    <a:p>
                      <a:r>
                        <a:rPr lang="en-US" dirty="0" smtClean="0"/>
                        <a:t>New York</a:t>
                      </a:r>
                      <a:endParaRPr lang="en-US" dirty="0"/>
                    </a:p>
                  </a:txBody>
                  <a:tcPr/>
                </a:tc>
                <a:tc>
                  <a:txBody>
                    <a:bodyPr/>
                    <a:lstStyle/>
                    <a:p>
                      <a:r>
                        <a:rPr lang="en-US" dirty="0" smtClean="0"/>
                        <a:t>29</a:t>
                      </a:r>
                      <a:endParaRPr lang="en-US" dirty="0"/>
                    </a:p>
                  </a:txBody>
                  <a:tcPr/>
                </a:tc>
                <a:tc>
                  <a:txBody>
                    <a:bodyPr/>
                    <a:lstStyle/>
                    <a:p>
                      <a:r>
                        <a:rPr lang="en-US" dirty="0" smtClean="0"/>
                        <a:t>North Carolina</a:t>
                      </a:r>
                      <a:endParaRPr lang="en-US" dirty="0"/>
                    </a:p>
                  </a:txBody>
                  <a:tcPr/>
                </a:tc>
                <a:tc>
                  <a:txBody>
                    <a:bodyPr/>
                    <a:lstStyle/>
                    <a:p>
                      <a:r>
                        <a:rPr lang="en-US" dirty="0" smtClean="0"/>
                        <a:t>15</a:t>
                      </a:r>
                      <a:endParaRPr lang="en-US" dirty="0"/>
                    </a:p>
                  </a:txBody>
                  <a:tcPr/>
                </a:tc>
              </a:tr>
              <a:tr h="370840">
                <a:tc>
                  <a:txBody>
                    <a:bodyPr/>
                    <a:lstStyle/>
                    <a:p>
                      <a:r>
                        <a:rPr lang="en-US" dirty="0" smtClean="0"/>
                        <a:t>North Dakota</a:t>
                      </a:r>
                      <a:endParaRPr lang="en-US" dirty="0"/>
                    </a:p>
                  </a:txBody>
                  <a:tcPr/>
                </a:tc>
                <a:tc>
                  <a:txBody>
                    <a:bodyPr/>
                    <a:lstStyle/>
                    <a:p>
                      <a:r>
                        <a:rPr lang="en-US" dirty="0" smtClean="0"/>
                        <a:t>3</a:t>
                      </a:r>
                      <a:endParaRPr lang="en-US" dirty="0"/>
                    </a:p>
                  </a:txBody>
                  <a:tcPr/>
                </a:tc>
                <a:tc>
                  <a:txBody>
                    <a:bodyPr/>
                    <a:lstStyle/>
                    <a:p>
                      <a:r>
                        <a:rPr lang="en-US" dirty="0" smtClean="0"/>
                        <a:t>Ohio</a:t>
                      </a:r>
                      <a:endParaRPr lang="en-US" dirty="0"/>
                    </a:p>
                  </a:txBody>
                  <a:tcPr/>
                </a:tc>
                <a:tc>
                  <a:txBody>
                    <a:bodyPr/>
                    <a:lstStyle/>
                    <a:p>
                      <a:r>
                        <a:rPr lang="en-US" dirty="0" smtClean="0"/>
                        <a:t>18</a:t>
                      </a:r>
                      <a:endParaRPr lang="en-US" dirty="0"/>
                    </a:p>
                  </a:txBody>
                  <a:tcPr/>
                </a:tc>
              </a:tr>
              <a:tr h="370840">
                <a:tc>
                  <a:txBody>
                    <a:bodyPr/>
                    <a:lstStyle/>
                    <a:p>
                      <a:r>
                        <a:rPr lang="en-US" dirty="0" smtClean="0"/>
                        <a:t>Oklahoma</a:t>
                      </a:r>
                      <a:endParaRPr lang="en-US" dirty="0"/>
                    </a:p>
                  </a:txBody>
                  <a:tcPr/>
                </a:tc>
                <a:tc>
                  <a:txBody>
                    <a:bodyPr/>
                    <a:lstStyle/>
                    <a:p>
                      <a:r>
                        <a:rPr lang="en-US" dirty="0" smtClean="0"/>
                        <a:t>7</a:t>
                      </a:r>
                      <a:endParaRPr lang="en-US" dirty="0"/>
                    </a:p>
                  </a:txBody>
                  <a:tcPr/>
                </a:tc>
                <a:tc>
                  <a:txBody>
                    <a:bodyPr/>
                    <a:lstStyle/>
                    <a:p>
                      <a:r>
                        <a:rPr lang="en-US" dirty="0" smtClean="0"/>
                        <a:t>Oregon</a:t>
                      </a:r>
                      <a:endParaRPr lang="en-US" dirty="0"/>
                    </a:p>
                  </a:txBody>
                  <a:tcPr/>
                </a:tc>
                <a:tc>
                  <a:txBody>
                    <a:bodyPr/>
                    <a:lstStyle/>
                    <a:p>
                      <a:r>
                        <a:rPr lang="en-US" dirty="0" smtClean="0"/>
                        <a:t>7</a:t>
                      </a:r>
                      <a:endParaRPr lang="en-US" dirty="0"/>
                    </a:p>
                  </a:txBody>
                  <a:tcPr/>
                </a:tc>
              </a:tr>
              <a:tr h="370840">
                <a:tc>
                  <a:txBody>
                    <a:bodyPr/>
                    <a:lstStyle/>
                    <a:p>
                      <a:r>
                        <a:rPr lang="en-US" dirty="0" smtClean="0"/>
                        <a:t>Pennsylvania</a:t>
                      </a:r>
                      <a:endParaRPr lang="en-US" dirty="0"/>
                    </a:p>
                  </a:txBody>
                  <a:tcPr/>
                </a:tc>
                <a:tc>
                  <a:txBody>
                    <a:bodyPr/>
                    <a:lstStyle/>
                    <a:p>
                      <a:r>
                        <a:rPr lang="en-US" dirty="0" smtClean="0"/>
                        <a:t>20</a:t>
                      </a:r>
                      <a:endParaRPr lang="en-US" dirty="0"/>
                    </a:p>
                  </a:txBody>
                  <a:tcPr/>
                </a:tc>
                <a:tc>
                  <a:txBody>
                    <a:bodyPr/>
                    <a:lstStyle/>
                    <a:p>
                      <a:r>
                        <a:rPr lang="en-US" dirty="0" smtClean="0"/>
                        <a:t>Rhode</a:t>
                      </a:r>
                      <a:r>
                        <a:rPr lang="en-US" baseline="0" dirty="0" smtClean="0"/>
                        <a:t> Island</a:t>
                      </a:r>
                      <a:endParaRPr lang="en-US" dirty="0"/>
                    </a:p>
                  </a:txBody>
                  <a:tcPr/>
                </a:tc>
                <a:tc>
                  <a:txBody>
                    <a:bodyPr/>
                    <a:lstStyle/>
                    <a:p>
                      <a:r>
                        <a:rPr lang="en-US" dirty="0" smtClean="0"/>
                        <a:t>4</a:t>
                      </a:r>
                      <a:endParaRPr lang="en-US" dirty="0"/>
                    </a:p>
                  </a:txBody>
                  <a:tcPr/>
                </a:tc>
              </a:tr>
              <a:tr h="370840">
                <a:tc>
                  <a:txBody>
                    <a:bodyPr/>
                    <a:lstStyle/>
                    <a:p>
                      <a:r>
                        <a:rPr lang="en-US" dirty="0" smtClean="0"/>
                        <a:t>South</a:t>
                      </a:r>
                      <a:r>
                        <a:rPr lang="en-US" baseline="0" dirty="0" smtClean="0"/>
                        <a:t> Carolina</a:t>
                      </a:r>
                      <a:endParaRPr lang="en-US" dirty="0"/>
                    </a:p>
                  </a:txBody>
                  <a:tcPr/>
                </a:tc>
                <a:tc>
                  <a:txBody>
                    <a:bodyPr/>
                    <a:lstStyle/>
                    <a:p>
                      <a:r>
                        <a:rPr lang="en-US" dirty="0" smtClean="0"/>
                        <a:t>9</a:t>
                      </a:r>
                      <a:endParaRPr lang="en-US" dirty="0"/>
                    </a:p>
                  </a:txBody>
                  <a:tcPr/>
                </a:tc>
                <a:tc>
                  <a:txBody>
                    <a:bodyPr/>
                    <a:lstStyle/>
                    <a:p>
                      <a:r>
                        <a:rPr lang="en-US" dirty="0" smtClean="0"/>
                        <a:t>South Dakota</a:t>
                      </a:r>
                      <a:endParaRPr lang="en-US" dirty="0"/>
                    </a:p>
                  </a:txBody>
                  <a:tcPr/>
                </a:tc>
                <a:tc>
                  <a:txBody>
                    <a:bodyPr/>
                    <a:lstStyle/>
                    <a:p>
                      <a:r>
                        <a:rPr lang="en-US" dirty="0" smtClean="0"/>
                        <a:t>3</a:t>
                      </a:r>
                      <a:endParaRPr lang="en-US" dirty="0"/>
                    </a:p>
                  </a:txBody>
                  <a:tcPr/>
                </a:tc>
              </a:tr>
              <a:tr h="370840">
                <a:tc>
                  <a:txBody>
                    <a:bodyPr/>
                    <a:lstStyle/>
                    <a:p>
                      <a:r>
                        <a:rPr lang="en-US" dirty="0" smtClean="0"/>
                        <a:t>Tennessee</a:t>
                      </a:r>
                      <a:endParaRPr lang="en-US" dirty="0"/>
                    </a:p>
                  </a:txBody>
                  <a:tcPr/>
                </a:tc>
                <a:tc>
                  <a:txBody>
                    <a:bodyPr/>
                    <a:lstStyle/>
                    <a:p>
                      <a:r>
                        <a:rPr lang="en-US" dirty="0" smtClean="0"/>
                        <a:t>11</a:t>
                      </a:r>
                      <a:endParaRPr lang="en-US" dirty="0"/>
                    </a:p>
                  </a:txBody>
                  <a:tcPr/>
                </a:tc>
                <a:tc>
                  <a:txBody>
                    <a:bodyPr/>
                    <a:lstStyle/>
                    <a:p>
                      <a:r>
                        <a:rPr lang="en-US" dirty="0" smtClean="0"/>
                        <a:t>Texas</a:t>
                      </a:r>
                      <a:endParaRPr lang="en-US" dirty="0"/>
                    </a:p>
                  </a:txBody>
                  <a:tcPr/>
                </a:tc>
                <a:tc>
                  <a:txBody>
                    <a:bodyPr/>
                    <a:lstStyle/>
                    <a:p>
                      <a:r>
                        <a:rPr lang="en-US" dirty="0" smtClean="0"/>
                        <a:t>38</a:t>
                      </a:r>
                      <a:endParaRPr lang="en-US" dirty="0"/>
                    </a:p>
                  </a:txBody>
                  <a:tcPr/>
                </a:tc>
              </a:tr>
              <a:tr h="370840">
                <a:tc>
                  <a:txBody>
                    <a:bodyPr/>
                    <a:lstStyle/>
                    <a:p>
                      <a:r>
                        <a:rPr lang="en-US" dirty="0" smtClean="0"/>
                        <a:t>Utah</a:t>
                      </a:r>
                      <a:endParaRPr lang="en-US" dirty="0"/>
                    </a:p>
                  </a:txBody>
                  <a:tcPr/>
                </a:tc>
                <a:tc>
                  <a:txBody>
                    <a:bodyPr/>
                    <a:lstStyle/>
                    <a:p>
                      <a:r>
                        <a:rPr lang="en-US" dirty="0" smtClean="0"/>
                        <a:t>6</a:t>
                      </a:r>
                      <a:endParaRPr lang="en-US" dirty="0"/>
                    </a:p>
                  </a:txBody>
                  <a:tcPr/>
                </a:tc>
                <a:tc>
                  <a:txBody>
                    <a:bodyPr/>
                    <a:lstStyle/>
                    <a:p>
                      <a:r>
                        <a:rPr lang="en-US" dirty="0" smtClean="0"/>
                        <a:t>Vermont</a:t>
                      </a:r>
                      <a:endParaRPr lang="en-US" dirty="0"/>
                    </a:p>
                  </a:txBody>
                  <a:tcPr/>
                </a:tc>
                <a:tc>
                  <a:txBody>
                    <a:bodyPr/>
                    <a:lstStyle/>
                    <a:p>
                      <a:r>
                        <a:rPr lang="en-US" dirty="0" smtClean="0"/>
                        <a:t>3</a:t>
                      </a:r>
                      <a:endParaRPr lang="en-US" dirty="0"/>
                    </a:p>
                  </a:txBody>
                  <a:tcPr/>
                </a:tc>
              </a:tr>
              <a:tr h="370840">
                <a:tc>
                  <a:txBody>
                    <a:bodyPr/>
                    <a:lstStyle/>
                    <a:p>
                      <a:r>
                        <a:rPr lang="en-US" dirty="0" smtClean="0"/>
                        <a:t>Virginia</a:t>
                      </a:r>
                      <a:endParaRPr lang="en-US" dirty="0"/>
                    </a:p>
                  </a:txBody>
                  <a:tcPr/>
                </a:tc>
                <a:tc>
                  <a:txBody>
                    <a:bodyPr/>
                    <a:lstStyle/>
                    <a:p>
                      <a:r>
                        <a:rPr lang="en-US" dirty="0" smtClean="0"/>
                        <a:t>13</a:t>
                      </a:r>
                      <a:endParaRPr lang="en-US" dirty="0"/>
                    </a:p>
                  </a:txBody>
                  <a:tcPr/>
                </a:tc>
                <a:tc>
                  <a:txBody>
                    <a:bodyPr/>
                    <a:lstStyle/>
                    <a:p>
                      <a:r>
                        <a:rPr lang="en-US" dirty="0" smtClean="0"/>
                        <a:t>Washington</a:t>
                      </a:r>
                      <a:endParaRPr lang="en-US" dirty="0"/>
                    </a:p>
                  </a:txBody>
                  <a:tcPr/>
                </a:tc>
                <a:tc>
                  <a:txBody>
                    <a:bodyPr/>
                    <a:lstStyle/>
                    <a:p>
                      <a:r>
                        <a:rPr lang="en-US" dirty="0" smtClean="0"/>
                        <a:t>12</a:t>
                      </a:r>
                      <a:endParaRPr lang="en-US" dirty="0"/>
                    </a:p>
                  </a:txBody>
                  <a:tcPr/>
                </a:tc>
              </a:tr>
              <a:tr h="370840">
                <a:tc>
                  <a:txBody>
                    <a:bodyPr/>
                    <a:lstStyle/>
                    <a:p>
                      <a:r>
                        <a:rPr lang="en-US" dirty="0" smtClean="0"/>
                        <a:t>West Virginia</a:t>
                      </a:r>
                      <a:endParaRPr lang="en-US" dirty="0"/>
                    </a:p>
                  </a:txBody>
                  <a:tcPr/>
                </a:tc>
                <a:tc>
                  <a:txBody>
                    <a:bodyPr/>
                    <a:lstStyle/>
                    <a:p>
                      <a:r>
                        <a:rPr lang="en-US" dirty="0" smtClean="0"/>
                        <a:t>5</a:t>
                      </a:r>
                      <a:endParaRPr lang="en-US" dirty="0"/>
                    </a:p>
                  </a:txBody>
                  <a:tcPr/>
                </a:tc>
                <a:tc>
                  <a:txBody>
                    <a:bodyPr/>
                    <a:lstStyle/>
                    <a:p>
                      <a:r>
                        <a:rPr lang="en-US" dirty="0" smtClean="0"/>
                        <a:t>Wisconsin</a:t>
                      </a:r>
                      <a:endParaRPr lang="en-US" dirty="0"/>
                    </a:p>
                  </a:txBody>
                  <a:tcPr/>
                </a:tc>
                <a:tc>
                  <a:txBody>
                    <a:bodyPr/>
                    <a:lstStyle/>
                    <a:p>
                      <a:r>
                        <a:rPr lang="en-US" dirty="0" smtClean="0"/>
                        <a:t>10</a:t>
                      </a:r>
                      <a:endParaRPr lang="en-US" dirty="0"/>
                    </a:p>
                  </a:txBody>
                  <a:tcPr/>
                </a:tc>
              </a:tr>
              <a:tr h="370840">
                <a:tc>
                  <a:txBody>
                    <a:bodyPr/>
                    <a:lstStyle/>
                    <a:p>
                      <a:r>
                        <a:rPr lang="en-US" dirty="0" smtClean="0"/>
                        <a:t>Wyoming</a:t>
                      </a:r>
                      <a:endParaRPr lang="en-US" dirty="0"/>
                    </a:p>
                  </a:txBody>
                  <a:tcPr/>
                </a:tc>
                <a:tc>
                  <a:txBody>
                    <a:bodyPr/>
                    <a:lstStyle/>
                    <a:p>
                      <a:r>
                        <a:rPr lang="en-US" dirty="0" smtClean="0"/>
                        <a:t>3</a:t>
                      </a:r>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13298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Electoral College</a:t>
            </a:r>
          </a:p>
        </p:txBody>
      </p:sp>
      <p:sp>
        <p:nvSpPr>
          <p:cNvPr id="3" name="Content Placeholder 2"/>
          <p:cNvSpPr>
            <a:spLocks noGrp="1"/>
          </p:cNvSpPr>
          <p:nvPr>
            <p:ph idx="1"/>
          </p:nvPr>
        </p:nvSpPr>
        <p:spPr/>
        <p:txBody>
          <a:bodyPr/>
          <a:lstStyle/>
          <a:p>
            <a:pPr>
              <a:spcAft>
                <a:spcPts val="1200"/>
              </a:spcAft>
            </a:pPr>
            <a:r>
              <a:rPr lang="en-US" dirty="0">
                <a:ea typeface="STIX" pitchFamily="50" charset="0"/>
                <a:cs typeface="STIX" pitchFamily="50" charset="0"/>
              </a:rPr>
              <a:t>The number of members  of the electoral college for each state is equal to that state’s number of members of congress. The District of Columbia also has 3 members</a:t>
            </a:r>
            <a:r>
              <a:rPr lang="en-US" dirty="0" smtClean="0">
                <a:ea typeface="STIX" pitchFamily="50" charset="0"/>
                <a:cs typeface="STIX" pitchFamily="50" charset="0"/>
              </a:rPr>
              <a:t>.</a:t>
            </a:r>
            <a:endParaRPr lang="en-US" b="1" dirty="0">
              <a:ea typeface="STIX" pitchFamily="50" charset="0"/>
              <a:cs typeface="STIX" pitchFamily="50" charset="0"/>
            </a:endParaRPr>
          </a:p>
          <a:p>
            <a:pPr>
              <a:spcAft>
                <a:spcPts val="1200"/>
              </a:spcAft>
            </a:pPr>
            <a:r>
              <a:rPr lang="en-US" dirty="0">
                <a:ea typeface="STIX" pitchFamily="50" charset="0"/>
                <a:cs typeface="STIX" pitchFamily="50" charset="0"/>
              </a:rPr>
              <a:t>Most states have a “winner takes all” system that awards all electoral votes to the candidate who wins the popular vote. However, Maine and Nebraska employ “proportional representation” systems</a:t>
            </a:r>
            <a:r>
              <a:rPr lang="en-US" dirty="0" smtClean="0">
                <a:ea typeface="STIX" pitchFamily="50" charset="0"/>
                <a:cs typeface="STIX" pitchFamily="50" charset="0"/>
              </a:rPr>
              <a:t>.</a:t>
            </a:r>
            <a:endParaRPr lang="en-US" dirty="0">
              <a:ea typeface="STIX" pitchFamily="50" charset="0"/>
              <a:cs typeface="STIX" pitchFamily="50" charset="0"/>
            </a:endParaRPr>
          </a:p>
        </p:txBody>
      </p:sp>
    </p:spTree>
    <p:extLst>
      <p:ext uri="{BB962C8B-B14F-4D97-AF65-F5344CB8AC3E}">
        <p14:creationId xmlns:p14="http://schemas.microsoft.com/office/powerpoint/2010/main" val="1660080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Table Sorted by Number of Electoral Votes</a:t>
            </a:r>
            <a:endParaRPr lang="en-US" sz="1500" dirty="0"/>
          </a:p>
        </p:txBody>
      </p:sp>
      <p:sp>
        <p:nvSpPr>
          <p:cNvPr id="8" name="Content Placeholder 2"/>
          <p:cNvSpPr>
            <a:spLocks noGrp="1"/>
          </p:cNvSpPr>
          <p:nvPr>
            <p:ph idx="1"/>
          </p:nvPr>
        </p:nvSpPr>
        <p:spPr>
          <a:xfrm>
            <a:off x="457200" y="1295400"/>
            <a:ext cx="3581400" cy="5181600"/>
          </a:xfrm>
        </p:spPr>
        <p:txBody>
          <a:bodyPr/>
          <a:lstStyle/>
          <a:p>
            <a:r>
              <a:rPr lang="en-US" dirty="0" smtClean="0">
                <a:solidFill>
                  <a:srgbClr val="FFFFFF"/>
                </a:solidFill>
              </a:rPr>
              <a:t>This </a:t>
            </a:r>
            <a:r>
              <a:rPr lang="en-US" dirty="0">
                <a:solidFill>
                  <a:srgbClr val="FFFFFF"/>
                </a:solidFill>
              </a:rPr>
              <a:t>table contains the data for the number of members of the electoral college sorted from smallest to largest.</a:t>
            </a:r>
          </a:p>
        </p:txBody>
      </p:sp>
      <p:graphicFrame>
        <p:nvGraphicFramePr>
          <p:cNvPr id="4" name="Table 3"/>
          <p:cNvGraphicFramePr>
            <a:graphicFrameLocks noGrp="1"/>
          </p:cNvGraphicFramePr>
          <p:nvPr>
            <p:extLst>
              <p:ext uri="{D42A27DB-BD31-4B8C-83A1-F6EECF244321}">
                <p14:modId xmlns:p14="http://schemas.microsoft.com/office/powerpoint/2010/main" val="1573162142"/>
              </p:ext>
            </p:extLst>
          </p:nvPr>
        </p:nvGraphicFramePr>
        <p:xfrm>
          <a:off x="4343400" y="1371600"/>
          <a:ext cx="4389120" cy="3962400"/>
        </p:xfrm>
        <a:graphic>
          <a:graphicData uri="http://schemas.openxmlformats.org/drawingml/2006/table">
            <a:tbl>
              <a:tblPr firstRow="1" bandRow="1">
                <a:tableStyleId>{21E4AEA4-8DFA-4A89-87EB-49C32662AFE0}</a:tableStyleId>
              </a:tblPr>
              <a:tblGrid>
                <a:gridCol w="731520"/>
                <a:gridCol w="731520"/>
                <a:gridCol w="731520"/>
                <a:gridCol w="731520"/>
                <a:gridCol w="731520"/>
                <a:gridCol w="731520"/>
              </a:tblGrid>
              <a:tr h="370840">
                <a:tc>
                  <a:txBody>
                    <a:bodyPr/>
                    <a:lstStyle/>
                    <a:p>
                      <a:pPr algn="ctr"/>
                      <a:r>
                        <a:rPr lang="en-US" sz="2000" b="0" dirty="0" smtClean="0">
                          <a:solidFill>
                            <a:schemeClr val="tx1"/>
                          </a:solidFill>
                        </a:rPr>
                        <a:t>3</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4</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6</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10</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14</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55</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370840">
                <a:tc>
                  <a:txBody>
                    <a:bodyPr/>
                    <a:lstStyle/>
                    <a:p>
                      <a:pPr algn="ctr"/>
                      <a:r>
                        <a:rPr lang="en-US" sz="2000" b="0" dirty="0" smtClean="0">
                          <a:solidFill>
                            <a:schemeClr val="tx1"/>
                          </a:solidFill>
                        </a:rPr>
                        <a:t>3</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4</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6</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10</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15</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r h="370840">
                <a:tc>
                  <a:txBody>
                    <a:bodyPr/>
                    <a:lstStyle/>
                    <a:p>
                      <a:pPr algn="ctr"/>
                      <a:r>
                        <a:rPr lang="en-US" sz="2000" b="0" dirty="0" smtClean="0">
                          <a:solidFill>
                            <a:schemeClr val="tx1"/>
                          </a:solidFill>
                        </a:rPr>
                        <a:t>3</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4</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7</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10</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16</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370840">
                <a:tc>
                  <a:txBody>
                    <a:bodyPr/>
                    <a:lstStyle/>
                    <a:p>
                      <a:pPr algn="ctr"/>
                      <a:r>
                        <a:rPr lang="en-US" sz="2000" b="0" dirty="0" smtClean="0">
                          <a:solidFill>
                            <a:schemeClr val="tx1"/>
                          </a:solidFill>
                        </a:rPr>
                        <a:t>3</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5</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7</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10</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16</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r h="370840">
                <a:tc>
                  <a:txBody>
                    <a:bodyPr/>
                    <a:lstStyle/>
                    <a:p>
                      <a:pPr algn="ctr"/>
                      <a:r>
                        <a:rPr lang="en-US" sz="2000" b="0" dirty="0" smtClean="0">
                          <a:solidFill>
                            <a:schemeClr val="tx1"/>
                          </a:solidFill>
                        </a:rPr>
                        <a:t>3</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5</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7</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11</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18</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370840">
                <a:tc>
                  <a:txBody>
                    <a:bodyPr/>
                    <a:lstStyle/>
                    <a:p>
                      <a:pPr algn="ctr"/>
                      <a:r>
                        <a:rPr lang="en-US" sz="2000" b="0" dirty="0" smtClean="0">
                          <a:solidFill>
                            <a:schemeClr val="tx1"/>
                          </a:solidFill>
                        </a:rPr>
                        <a:t>3</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5</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8</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11</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20</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r h="370840">
                <a:tc>
                  <a:txBody>
                    <a:bodyPr/>
                    <a:lstStyle/>
                    <a:p>
                      <a:pPr algn="ctr"/>
                      <a:r>
                        <a:rPr lang="en-US" sz="2000" b="0" dirty="0" smtClean="0">
                          <a:solidFill>
                            <a:schemeClr val="tx1"/>
                          </a:solidFill>
                        </a:rPr>
                        <a:t>3</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6</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8</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11</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20</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370840">
                <a:tc>
                  <a:txBody>
                    <a:bodyPr/>
                    <a:lstStyle/>
                    <a:p>
                      <a:pPr algn="ctr"/>
                      <a:r>
                        <a:rPr lang="en-US" sz="2000" b="0" dirty="0" smtClean="0">
                          <a:solidFill>
                            <a:schemeClr val="tx1"/>
                          </a:solidFill>
                        </a:rPr>
                        <a:t>3</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6</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9</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11</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29</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r h="370840">
                <a:tc>
                  <a:txBody>
                    <a:bodyPr/>
                    <a:lstStyle/>
                    <a:p>
                      <a:pPr algn="ctr"/>
                      <a:r>
                        <a:rPr lang="en-US" sz="2000" b="0" dirty="0" smtClean="0">
                          <a:solidFill>
                            <a:schemeClr val="tx1"/>
                          </a:solidFill>
                        </a:rPr>
                        <a:t>4</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6</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9</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12</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29</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370840">
                <a:tc>
                  <a:txBody>
                    <a:bodyPr/>
                    <a:lstStyle/>
                    <a:p>
                      <a:pPr algn="ctr"/>
                      <a:r>
                        <a:rPr lang="en-US" sz="2000" b="0" dirty="0" smtClean="0">
                          <a:solidFill>
                            <a:schemeClr val="tx1"/>
                          </a:solidFill>
                        </a:rPr>
                        <a:t>4</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6</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9</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13</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38</a:t>
                      </a: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endParaRPr lang="en-US" sz="2000"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bl>
          </a:graphicData>
        </a:graphic>
      </p:graphicFrame>
    </p:spTree>
    <p:extLst>
      <p:ext uri="{BB962C8B-B14F-4D97-AF65-F5344CB8AC3E}">
        <p14:creationId xmlns:p14="http://schemas.microsoft.com/office/powerpoint/2010/main" val="2287864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Determine the Classes</a:t>
            </a:r>
            <a:endParaRPr lang="en-US" dirty="0"/>
          </a:p>
        </p:txBody>
      </p:sp>
      <p:sp>
        <p:nvSpPr>
          <p:cNvPr id="3" name="Content Placeholder 2"/>
          <p:cNvSpPr>
            <a:spLocks noGrp="1"/>
          </p:cNvSpPr>
          <p:nvPr>
            <p:ph idx="1"/>
          </p:nvPr>
        </p:nvSpPr>
        <p:spPr/>
        <p:txBody>
          <a:bodyPr/>
          <a:lstStyle/>
          <a:p>
            <a:r>
              <a:rPr lang="en-US" dirty="0">
                <a:solidFill>
                  <a:srgbClr val="FFFFFF"/>
                </a:solidFill>
              </a:rPr>
              <a:t>Step 1 Determine the classes</a:t>
            </a:r>
          </a:p>
          <a:p>
            <a:pPr marL="457200" indent="-342900">
              <a:buFont typeface="Arial" panose="020B0604020202020204" pitchFamily="34" charset="0"/>
              <a:buChar char="•"/>
            </a:pPr>
            <a:r>
              <a:rPr lang="en-US" sz="2400" dirty="0">
                <a:solidFill>
                  <a:srgbClr val="FFFFFF"/>
                </a:solidFill>
              </a:rPr>
              <a:t>Find the highest and lowest values</a:t>
            </a:r>
          </a:p>
          <a:p>
            <a:pPr marL="457200" indent="-342900">
              <a:buFont typeface="Arial" panose="020B0604020202020204" pitchFamily="34" charset="0"/>
              <a:buChar char="•"/>
            </a:pPr>
            <a:r>
              <a:rPr lang="en-US" sz="2400" dirty="0">
                <a:solidFill>
                  <a:srgbClr val="FFFFFF"/>
                </a:solidFill>
              </a:rPr>
              <a:t>Find the Range</a:t>
            </a:r>
          </a:p>
          <a:p>
            <a:pPr marL="457200" indent="-342900">
              <a:buFont typeface="Arial" panose="020B0604020202020204" pitchFamily="34" charset="0"/>
              <a:buChar char="•"/>
            </a:pPr>
            <a:r>
              <a:rPr lang="en-US" sz="2400" dirty="0">
                <a:solidFill>
                  <a:srgbClr val="FFFFFF"/>
                </a:solidFill>
              </a:rPr>
              <a:t>Select the number of classes desired</a:t>
            </a:r>
          </a:p>
          <a:p>
            <a:pPr marL="457200" indent="-342900">
              <a:buFont typeface="Arial" panose="020B0604020202020204" pitchFamily="34" charset="0"/>
              <a:buChar char="•"/>
            </a:pPr>
            <a:r>
              <a:rPr lang="en-US" sz="2400" dirty="0">
                <a:solidFill>
                  <a:srgbClr val="FFFFFF"/>
                </a:solidFill>
              </a:rPr>
              <a:t>Find the width by dividing the range by the number of classes and rounding </a:t>
            </a:r>
            <a:r>
              <a:rPr lang="en-US" sz="2400" dirty="0" smtClean="0">
                <a:solidFill>
                  <a:srgbClr val="FFFFFF"/>
                </a:solidFill>
              </a:rPr>
              <a:t>up</a:t>
            </a:r>
            <a:endParaRPr lang="en-US" sz="2400" dirty="0">
              <a:solidFill>
                <a:srgbClr val="FFFFFF"/>
              </a:solidFill>
            </a:endParaRPr>
          </a:p>
        </p:txBody>
      </p:sp>
    </p:spTree>
    <p:extLst>
      <p:ext uri="{BB962C8B-B14F-4D97-AF65-F5344CB8AC3E}">
        <p14:creationId xmlns:p14="http://schemas.microsoft.com/office/powerpoint/2010/main" val="1812788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Find Class Width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rgbClr val="FFFFFF"/>
                    </a:solidFill>
                  </a:rPr>
                  <a:t>Min </a:t>
                </a:r>
                <a14:m>
                  <m:oMath xmlns:m="http://schemas.openxmlformats.org/officeDocument/2006/math">
                    <m:r>
                      <a:rPr lang="en-US" i="1" dirty="0" smtClean="0">
                        <a:solidFill>
                          <a:srgbClr val="FFFFFF"/>
                        </a:solidFill>
                        <a:latin typeface="Cambria Math"/>
                      </a:rPr>
                      <m:t>=</m:t>
                    </m:r>
                  </m:oMath>
                </a14:m>
                <a:r>
                  <a:rPr lang="en-US" dirty="0">
                    <a:solidFill>
                      <a:srgbClr val="FFFFFF"/>
                    </a:solidFill>
                  </a:rPr>
                  <a:t> 3</a:t>
                </a:r>
              </a:p>
              <a:p>
                <a:r>
                  <a:rPr lang="en-US" dirty="0">
                    <a:solidFill>
                      <a:srgbClr val="FFFFFF"/>
                    </a:solidFill>
                  </a:rPr>
                  <a:t>Max </a:t>
                </a:r>
                <a14:m>
                  <m:oMath xmlns:m="http://schemas.openxmlformats.org/officeDocument/2006/math">
                    <m:r>
                      <a:rPr lang="en-US" i="1" dirty="0">
                        <a:solidFill>
                          <a:srgbClr val="FFFFFF"/>
                        </a:solidFill>
                        <a:latin typeface="Cambria Math"/>
                      </a:rPr>
                      <m:t>=</m:t>
                    </m:r>
                  </m:oMath>
                </a14:m>
                <a:r>
                  <a:rPr lang="en-US" dirty="0">
                    <a:solidFill>
                      <a:srgbClr val="FFFFFF"/>
                    </a:solidFill>
                  </a:rPr>
                  <a:t> 55</a:t>
                </a:r>
              </a:p>
              <a:p>
                <a:r>
                  <a:rPr lang="en-US" dirty="0">
                    <a:solidFill>
                      <a:srgbClr val="FFFFFF"/>
                    </a:solidFill>
                  </a:rPr>
                  <a:t>Range </a:t>
                </a:r>
                <a14:m>
                  <m:oMath xmlns:m="http://schemas.openxmlformats.org/officeDocument/2006/math">
                    <m:r>
                      <a:rPr lang="en-US" i="1" dirty="0">
                        <a:solidFill>
                          <a:srgbClr val="FFFFFF"/>
                        </a:solidFill>
                        <a:latin typeface="Cambria Math"/>
                      </a:rPr>
                      <m:t>=</m:t>
                    </m:r>
                  </m:oMath>
                </a14:m>
                <a:r>
                  <a:rPr lang="en-US" dirty="0">
                    <a:solidFill>
                      <a:srgbClr val="FFFFFF"/>
                    </a:solidFill>
                  </a:rPr>
                  <a:t> </a:t>
                </a:r>
                <a:r>
                  <a:rPr lang="en-US" dirty="0" smtClean="0">
                    <a:solidFill>
                      <a:srgbClr val="FFFFFF"/>
                    </a:solidFill>
                  </a:rPr>
                  <a:t>Max </a:t>
                </a:r>
                <a14:m>
                  <m:oMath xmlns:m="http://schemas.openxmlformats.org/officeDocument/2006/math">
                    <m:r>
                      <a:rPr lang="en-US" i="1" dirty="0" smtClean="0">
                        <a:solidFill>
                          <a:srgbClr val="FFFFFF"/>
                        </a:solidFill>
                        <a:latin typeface="Cambria Math"/>
                        <a:ea typeface="Cambria Math"/>
                      </a:rPr>
                      <m:t>−</m:t>
                    </m:r>
                  </m:oMath>
                </a14:m>
                <a:r>
                  <a:rPr lang="en-US" dirty="0" smtClean="0">
                    <a:solidFill>
                      <a:srgbClr val="FFFFFF"/>
                    </a:solidFill>
                  </a:rPr>
                  <a:t> Min </a:t>
                </a:r>
                <a14:m>
                  <m:oMath xmlns:m="http://schemas.openxmlformats.org/officeDocument/2006/math">
                    <m:r>
                      <a:rPr lang="en-US" i="1" dirty="0">
                        <a:solidFill>
                          <a:srgbClr val="FFFFFF"/>
                        </a:solidFill>
                        <a:latin typeface="Cambria Math"/>
                      </a:rPr>
                      <m:t>=</m:t>
                    </m:r>
                  </m:oMath>
                </a14:m>
                <a:r>
                  <a:rPr lang="en-US" dirty="0">
                    <a:solidFill>
                      <a:srgbClr val="FFFFFF"/>
                    </a:solidFill>
                  </a:rPr>
                  <a:t> 55 </a:t>
                </a:r>
                <a14:m>
                  <m:oMath xmlns:m="http://schemas.openxmlformats.org/officeDocument/2006/math">
                    <m:r>
                      <a:rPr lang="en-US" b="0" i="1" dirty="0" smtClean="0">
                        <a:solidFill>
                          <a:srgbClr val="FFFFFF"/>
                        </a:solidFill>
                        <a:latin typeface="Cambria Math"/>
                      </a:rPr>
                      <m:t>−</m:t>
                    </m:r>
                  </m:oMath>
                </a14:m>
                <a:r>
                  <a:rPr lang="en-US" dirty="0">
                    <a:solidFill>
                      <a:srgbClr val="FFFFFF"/>
                    </a:solidFill>
                  </a:rPr>
                  <a:t> 3 </a:t>
                </a:r>
                <a14:m>
                  <m:oMath xmlns:m="http://schemas.openxmlformats.org/officeDocument/2006/math">
                    <m:r>
                      <a:rPr lang="en-US" i="1" dirty="0">
                        <a:solidFill>
                          <a:srgbClr val="FFFFFF"/>
                        </a:solidFill>
                        <a:latin typeface="Cambria Math"/>
                      </a:rPr>
                      <m:t>=</m:t>
                    </m:r>
                  </m:oMath>
                </a14:m>
                <a:r>
                  <a:rPr lang="en-US" dirty="0">
                    <a:solidFill>
                      <a:srgbClr val="FFFFFF"/>
                    </a:solidFill>
                  </a:rPr>
                  <a:t> 52</a:t>
                </a:r>
              </a:p>
              <a:p>
                <a:r>
                  <a:rPr lang="en-US" dirty="0">
                    <a:solidFill>
                      <a:srgbClr val="FFFFFF"/>
                    </a:solidFill>
                  </a:rPr>
                  <a:t>7 classes would give an average of a little more than 7 data values per class</a:t>
                </a:r>
              </a:p>
              <a:p>
                <a:r>
                  <a:rPr lang="en-US" dirty="0">
                    <a:solidFill>
                      <a:srgbClr val="FFFFFF"/>
                    </a:solidFill>
                  </a:rPr>
                  <a:t>52</a:t>
                </a:r>
                <a14:m>
                  <m:oMath xmlns:m="http://schemas.openxmlformats.org/officeDocument/2006/math">
                    <m:r>
                      <a:rPr lang="en-US" i="1" dirty="0" smtClean="0">
                        <a:solidFill>
                          <a:srgbClr val="FFFFFF"/>
                        </a:solidFill>
                        <a:latin typeface="Cambria Math"/>
                        <a:ea typeface="Cambria Math"/>
                      </a:rPr>
                      <m:t>∕</m:t>
                    </m:r>
                  </m:oMath>
                </a14:m>
                <a:r>
                  <a:rPr lang="en-US" dirty="0">
                    <a:solidFill>
                      <a:srgbClr val="FFFFFF"/>
                    </a:solidFill>
                  </a:rPr>
                  <a:t>7 </a:t>
                </a:r>
                <a14:m>
                  <m:oMath xmlns:m="http://schemas.openxmlformats.org/officeDocument/2006/math">
                    <m:r>
                      <a:rPr lang="en-US" i="1" dirty="0">
                        <a:solidFill>
                          <a:srgbClr val="FFFFFF"/>
                        </a:solidFill>
                        <a:latin typeface="Cambria Math"/>
                      </a:rPr>
                      <m:t>=</m:t>
                    </m:r>
                  </m:oMath>
                </a14:m>
                <a:r>
                  <a:rPr lang="en-US" dirty="0">
                    <a:solidFill>
                      <a:srgbClr val="FFFFFF"/>
                    </a:solidFill>
                  </a:rPr>
                  <a:t> 7.43</a:t>
                </a:r>
              </a:p>
              <a:p>
                <a:r>
                  <a:rPr lang="en-US" dirty="0">
                    <a:solidFill>
                      <a:srgbClr val="FFFFFF"/>
                    </a:solidFill>
                  </a:rPr>
                  <a:t>Class Width </a:t>
                </a:r>
                <a14:m>
                  <m:oMath xmlns:m="http://schemas.openxmlformats.org/officeDocument/2006/math">
                    <m:r>
                      <a:rPr lang="en-US" i="1" dirty="0">
                        <a:solidFill>
                          <a:srgbClr val="FFFFFF"/>
                        </a:solidFill>
                        <a:latin typeface="Cambria Math"/>
                      </a:rPr>
                      <m:t>=</m:t>
                    </m:r>
                  </m:oMath>
                </a14:m>
                <a:r>
                  <a:rPr lang="en-US" dirty="0">
                    <a:solidFill>
                      <a:srgbClr val="FFFFFF"/>
                    </a:solidFill>
                  </a:rPr>
                  <a:t> </a:t>
                </a:r>
                <a:r>
                  <a:rPr lang="en-US" dirty="0" smtClean="0">
                    <a:solidFill>
                      <a:srgbClr val="FFFFFF"/>
                    </a:solidFill>
                  </a:rPr>
                  <a:t>8</a:t>
                </a:r>
                <a:endParaRPr lang="en-US" dirty="0">
                  <a:solidFill>
                    <a:srgbClr val="FFFFFF"/>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044"/>
                </a:stretch>
              </a:blipFill>
            </p:spPr>
            <p:txBody>
              <a:bodyPr/>
              <a:lstStyle/>
              <a:p>
                <a:r>
                  <a:rPr lang="en-US">
                    <a:noFill/>
                  </a:rPr>
                  <a:t> </a:t>
                </a:r>
              </a:p>
            </p:txBody>
          </p:sp>
        </mc:Fallback>
      </mc:AlternateContent>
    </p:spTree>
    <p:extLst>
      <p:ext uri="{BB962C8B-B14F-4D97-AF65-F5344CB8AC3E}">
        <p14:creationId xmlns:p14="http://schemas.microsoft.com/office/powerpoint/2010/main" val="3220907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2251</TotalTime>
  <Words>1159</Words>
  <Application>Microsoft Office PowerPoint</Application>
  <PresentationFormat>On-screen Show (4:3)</PresentationFormat>
  <Paragraphs>305</Paragraphs>
  <Slides>20</Slides>
  <Notes>0</Notes>
  <HiddenSlides>0</HiddenSlides>
  <MMClips>0</MMClips>
  <ScaleCrop>false</ScaleCrop>
  <HeadingPairs>
    <vt:vector size="4" baseType="variant">
      <vt:variant>
        <vt:lpstr>Theme</vt:lpstr>
      </vt:variant>
      <vt:variant>
        <vt:i4>9</vt:i4>
      </vt:variant>
      <vt:variant>
        <vt:lpstr>Slide Titles</vt:lpstr>
      </vt:variant>
      <vt:variant>
        <vt:i4>20</vt:i4>
      </vt:variant>
    </vt:vector>
  </HeadingPairs>
  <TitlesOfParts>
    <vt:vector size="29"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Attributes of an Appropriately Drawn Grouped Frequency Distribution</vt:lpstr>
      <vt:lpstr>Construct a Grouped Frequency Distribution</vt:lpstr>
      <vt:lpstr>States and Electoral Votes</vt:lpstr>
      <vt:lpstr>Electoral College</vt:lpstr>
      <vt:lpstr>Table Sorted by Number of Electoral Votes</vt:lpstr>
      <vt:lpstr>Determine the Classes</vt:lpstr>
      <vt:lpstr>Find Class Width</vt:lpstr>
      <vt:lpstr>Guidelines for Class Width</vt:lpstr>
      <vt:lpstr>Find the Lower Class Limits (1)</vt:lpstr>
      <vt:lpstr>Find the Lower Class Limits (2)</vt:lpstr>
      <vt:lpstr>Find the Lower Class Limits (3)</vt:lpstr>
      <vt:lpstr>Find the Upper Class Limits (1)</vt:lpstr>
      <vt:lpstr>Find the Upper Class Limits (2)</vt:lpstr>
      <vt:lpstr>Find the Boundaries (1)</vt:lpstr>
      <vt:lpstr>Find the Boundaries (2)</vt:lpstr>
      <vt:lpstr>Tally the Data (1)</vt:lpstr>
      <vt:lpstr>Tally the Data (2)</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283</cp:revision>
  <dcterms:created xsi:type="dcterms:W3CDTF">2017-12-05T17:18:18Z</dcterms:created>
  <dcterms:modified xsi:type="dcterms:W3CDTF">2018-04-05T05:26:43Z</dcterms:modified>
</cp:coreProperties>
</file>