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326" r:id="rId12"/>
    <p:sldId id="340" r:id="rId13"/>
    <p:sldId id="296" r:id="rId14"/>
    <p:sldId id="341" r:id="rId15"/>
    <p:sldId id="342" r:id="rId16"/>
    <p:sldId id="343" r:id="rId17"/>
    <p:sldId id="344" r:id="rId18"/>
    <p:sldId id="345" r:id="rId19"/>
    <p:sldId id="3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754"/>
    <a:srgbClr val="EDE8E9"/>
    <a:srgbClr val="D8CDD1"/>
    <a:srgbClr val="2B606A"/>
    <a:srgbClr val="085367"/>
    <a:srgbClr val="00518B"/>
    <a:srgbClr val="B60000"/>
    <a:srgbClr val="214E91"/>
    <a:srgbClr val="6A6A6A"/>
    <a:srgbClr val="E6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1320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Read a Grouped Frequency Distribution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Trends in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most frequent class is 25 </a:t>
            </a:r>
            <a:r>
              <a:rPr lang="en-US" dirty="0" smtClean="0">
                <a:solidFill>
                  <a:srgbClr val="FFFFFF"/>
                </a:solidFill>
              </a:rPr>
              <a:t>to </a:t>
            </a:r>
            <a:r>
              <a:rPr lang="en-US" dirty="0">
                <a:solidFill>
                  <a:srgbClr val="FFFFFF"/>
                </a:solidFill>
              </a:rPr>
              <a:t>29. </a:t>
            </a:r>
            <a:r>
              <a:rPr lang="en-US" dirty="0" smtClean="0">
                <a:solidFill>
                  <a:srgbClr val="FFFFFF"/>
                </a:solidFill>
              </a:rPr>
              <a:t>This </a:t>
            </a:r>
            <a:r>
              <a:rPr lang="en-US" dirty="0">
                <a:solidFill>
                  <a:srgbClr val="FFFFFF"/>
                </a:solidFill>
              </a:rPr>
              <a:t>tells us that there are more students between the ages of 25 and 29 than any other age group.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distribution is approximately symmetric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There are 6 classes with the middle two being the most frequent and very close in frequency. </a:t>
            </a:r>
            <a:r>
              <a:rPr lang="en-US" dirty="0" smtClean="0">
                <a:solidFill>
                  <a:srgbClr val="FFFFFF"/>
                </a:solidFill>
              </a:rPr>
              <a:t>Also</a:t>
            </a:r>
            <a:r>
              <a:rPr lang="en-US" dirty="0">
                <a:solidFill>
                  <a:srgbClr val="FFFFFF"/>
                </a:solidFill>
              </a:rPr>
              <a:t>, the frequencies </a:t>
            </a:r>
            <a:r>
              <a:rPr lang="en-US" dirty="0" smtClean="0">
                <a:solidFill>
                  <a:srgbClr val="FFFFFF"/>
                </a:solidFill>
              </a:rPr>
              <a:t>for the </a:t>
            </a:r>
            <a:r>
              <a:rPr lang="en-US" dirty="0">
                <a:solidFill>
                  <a:srgbClr val="FFFFFF"/>
                </a:solidFill>
              </a:rPr>
              <a:t>first two classes are very close to those of the last two classes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recognized the attributes of an appropriately drawn grouped frequency distribution and draw conclusions from a grouped frequency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849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Learn how to recognize the attributes of an appropriately drawn grouped frequency distribution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Learn how to draw conclusions from a grouped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Grouped Frequency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TIX" pitchFamily="50" charset="0"/>
                <a:cs typeface="STIX" pitchFamily="50" charset="0"/>
              </a:rPr>
              <a:t>A </a:t>
            </a:r>
            <a:r>
              <a:rPr lang="en-US" b="1" dirty="0">
                <a:ea typeface="STIX" pitchFamily="50" charset="0"/>
                <a:cs typeface="STIX" pitchFamily="50" charset="0"/>
              </a:rPr>
              <a:t>grouped frequency distribution</a:t>
            </a:r>
            <a:r>
              <a:rPr lang="en-US" dirty="0">
                <a:ea typeface="STIX" pitchFamily="50" charset="0"/>
                <a:cs typeface="STIX" pitchFamily="50" charset="0"/>
              </a:rPr>
              <a:t> is a useful tool that organizes a data set in such a way that allows a reader to draw conclusions about a data set</a:t>
            </a:r>
            <a:r>
              <a:rPr lang="en-US" dirty="0" smtClean="0">
                <a:ea typeface="STIX" pitchFamily="50" charset="0"/>
                <a:cs typeface="STIX" pitchFamily="50" charset="0"/>
              </a:rPr>
              <a:t>.</a:t>
            </a:r>
            <a:endParaRPr lang="en-US" dirty="0">
              <a:ea typeface="STIX" pitchFamily="50" charset="0"/>
              <a:cs typeface="ST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Attributes of an appropriately drawn grouped frequency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Between 5 and 20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It is preferable but not absolutely necessary that the class width be an odd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 classes must be mutually exclusive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 classes must be continuous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 classes must be exhaustive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 classes must be equal in </a:t>
            </a:r>
            <a:r>
              <a:rPr lang="en-US" sz="2400" dirty="0" smtClean="0">
                <a:solidFill>
                  <a:srgbClr val="FFFFFF"/>
                </a:solidFill>
              </a:rPr>
              <a:t>width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of a Grouped Frequency </a:t>
            </a:r>
            <a:r>
              <a:rPr lang="en-US" dirty="0" smtClean="0">
                <a:solidFill>
                  <a:srgbClr val="FFFFFF"/>
                </a:solidFill>
              </a:rPr>
              <a:t>Distribution</a:t>
            </a:r>
            <a:r>
              <a:rPr lang="en-US" sz="1500" dirty="0" smtClean="0">
                <a:solidFill>
                  <a:srgbClr val="FFFFFF"/>
                </a:solidFill>
              </a:rPr>
              <a:t> (1)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r>
              <a:rPr lang="en-US" dirty="0"/>
              <a:t>The following is an example of a grouped frequency distribution showing the ages of students in a community sponsored art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1005840" y="3048000"/>
            <a:ext cx="7132320" cy="457200"/>
          </a:xfrm>
          <a:solidFill>
            <a:srgbClr val="802754"/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sz="2200" dirty="0"/>
              <a:t>Ages of Students in a Community Art </a:t>
            </a:r>
            <a:r>
              <a:rPr lang="en-US" sz="2200" dirty="0" smtClean="0"/>
              <a:t>Class</a:t>
            </a:r>
            <a:endParaRPr lang="en-US" sz="2200" dirty="0"/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71319"/>
              </p:ext>
            </p:extLst>
          </p:nvPr>
        </p:nvGraphicFramePr>
        <p:xfrm>
          <a:off x="1005841" y="3505200"/>
          <a:ext cx="7132319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9024"/>
                <a:gridCol w="2770829"/>
                <a:gridCol w="2052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Limits (years)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Boundaries</a:t>
                      </a:r>
                      <a:r>
                        <a:rPr lang="en-US" sz="2000" baseline="0" dirty="0"/>
                        <a:t> (years)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 to 14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9.5 to 14.5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 to 19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14.5 to 19.5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 to 24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19.5 to 24.5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 to 29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24.5 to 29.5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to 34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29.5 to 34.5 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 to 39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34.5 to 39.5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of a Grouped Frequency </a:t>
            </a:r>
            <a:r>
              <a:rPr lang="en-US" dirty="0" smtClean="0">
                <a:solidFill>
                  <a:srgbClr val="FFFFFF"/>
                </a:solidFill>
              </a:rPr>
              <a:t>Distribution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r>
              <a:rPr lang="en-US" sz="2600" dirty="0">
                <a:solidFill>
                  <a:srgbClr val="FFFFFF"/>
                </a:solidFill>
              </a:rPr>
              <a:t>The first column gives us the lower and upper limits for each class. </a:t>
            </a:r>
            <a:r>
              <a:rPr lang="en-US" sz="2600" dirty="0" smtClean="0">
                <a:solidFill>
                  <a:srgbClr val="FFFFFF"/>
                </a:solidFill>
              </a:rPr>
              <a:t>Any </a:t>
            </a:r>
            <a:r>
              <a:rPr lang="en-US" sz="2600" dirty="0">
                <a:solidFill>
                  <a:srgbClr val="FFFFFF"/>
                </a:solidFill>
              </a:rPr>
              <a:t>student in the class between the ages of 10 and 14 would belong in the first class. </a:t>
            </a:r>
            <a:r>
              <a:rPr lang="en-US" sz="2600" dirty="0" smtClean="0">
                <a:solidFill>
                  <a:srgbClr val="FFFFFF"/>
                </a:solidFill>
              </a:rPr>
              <a:t>Any </a:t>
            </a:r>
            <a:r>
              <a:rPr lang="en-US" sz="2600" dirty="0">
                <a:solidFill>
                  <a:srgbClr val="FFFFFF"/>
                </a:solidFill>
              </a:rPr>
              <a:t>student between the ages of 15 and 19 would belong in the 2</a:t>
            </a:r>
            <a:r>
              <a:rPr lang="en-US" sz="2600" baseline="30000" dirty="0">
                <a:solidFill>
                  <a:srgbClr val="FFFFFF"/>
                </a:solidFill>
              </a:rPr>
              <a:t>nd</a:t>
            </a:r>
            <a:r>
              <a:rPr lang="en-US" sz="2600" dirty="0">
                <a:solidFill>
                  <a:srgbClr val="FFFFFF"/>
                </a:solidFill>
              </a:rPr>
              <a:t> class and so on.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The last column in this table provides us with the counts of the number of students in the art class in the grouped frequency distribution.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The first entry in the frequency column tells us that there are 10 art students between the ages of 10 and 14.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The 2</a:t>
            </a:r>
            <a:r>
              <a:rPr lang="en-US" sz="2600" baseline="30000" dirty="0">
                <a:solidFill>
                  <a:srgbClr val="FFFFFF"/>
                </a:solidFill>
              </a:rPr>
              <a:t>nd</a:t>
            </a:r>
            <a:r>
              <a:rPr lang="en-US" sz="2600" dirty="0">
                <a:solidFill>
                  <a:srgbClr val="FFFFFF"/>
                </a:solidFill>
              </a:rPr>
              <a:t> entry tells us that there are 18 students between the ages of 15 and 19.</a:t>
            </a:r>
          </a:p>
        </p:txBody>
      </p:sp>
    </p:spTree>
    <p:extLst>
      <p:ext uri="{BB962C8B-B14F-4D97-AF65-F5344CB8AC3E}">
        <p14:creationId xmlns:p14="http://schemas.microsoft.com/office/powerpoint/2010/main" val="4081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 of a Grouped Frequency </a:t>
            </a:r>
            <a:r>
              <a:rPr lang="en-US" dirty="0" smtClean="0">
                <a:solidFill>
                  <a:srgbClr val="FFFFFF"/>
                </a:solidFill>
              </a:rPr>
              <a:t>Distribution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numbers in the middle column are called the class boundaries.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These numbers are used to separate the classes so that there are no gaps in the frequency distribution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Guidelines</a:t>
            </a:r>
            <a:r>
              <a:rPr lang="en-US" sz="1500" dirty="0">
                <a:solidFill>
                  <a:srgbClr val="FFFFFF"/>
                </a:solidFill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It is important that a grouped frequency distribution follow certain guidelines in order to be of optimal use. </a:t>
            </a:r>
            <a:r>
              <a:rPr lang="en-US" sz="2400" dirty="0" smtClean="0">
                <a:solidFill>
                  <a:srgbClr val="FFFFFF"/>
                </a:solidFill>
              </a:rPr>
              <a:t>Let’s </a:t>
            </a:r>
            <a:r>
              <a:rPr lang="en-US" sz="2400" dirty="0">
                <a:solidFill>
                  <a:srgbClr val="FFFFFF"/>
                </a:solidFill>
              </a:rPr>
              <a:t>examine the grouped frequency distribution for the ages of students in the art class.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There should be between 5 and 20 classes. </a:t>
            </a:r>
            <a:r>
              <a:rPr lang="en-US" sz="2400" dirty="0" smtClean="0">
                <a:solidFill>
                  <a:srgbClr val="FFFFFF"/>
                </a:solidFill>
              </a:rPr>
              <a:t>This </a:t>
            </a:r>
            <a:r>
              <a:rPr lang="en-US" sz="2400" dirty="0">
                <a:solidFill>
                  <a:srgbClr val="FFFFFF"/>
                </a:solidFill>
              </a:rPr>
              <a:t>grouped frequency distribution has 6 classes.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It is preferable, but not absolutely necessary that the class width be an odd number. </a:t>
            </a:r>
            <a:r>
              <a:rPr lang="en-US" sz="2400" dirty="0" smtClean="0">
                <a:solidFill>
                  <a:srgbClr val="FFFFFF"/>
                </a:solidFill>
              </a:rPr>
              <a:t>We </a:t>
            </a:r>
            <a:r>
              <a:rPr lang="en-US" sz="2400" dirty="0">
                <a:solidFill>
                  <a:srgbClr val="FFFFFF"/>
                </a:solidFill>
              </a:rPr>
              <a:t>can subtract the lower class </a:t>
            </a:r>
            <a:r>
              <a:rPr lang="en-US" sz="2400" dirty="0" smtClean="0">
                <a:solidFill>
                  <a:srgbClr val="FFFFFF"/>
                </a:solidFill>
              </a:rPr>
              <a:t>boundary </a:t>
            </a:r>
            <a:r>
              <a:rPr lang="en-US" sz="2400" dirty="0">
                <a:solidFill>
                  <a:srgbClr val="FFFFFF"/>
                </a:solidFill>
              </a:rPr>
              <a:t>from the upper class boundary for any of these classes and see that the class width is 5.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 classes must be mutually exclusive. </a:t>
            </a:r>
            <a:r>
              <a:rPr lang="en-US" sz="2400" dirty="0" smtClean="0">
                <a:solidFill>
                  <a:srgbClr val="FFFFFF"/>
                </a:solidFill>
              </a:rPr>
              <a:t>The </a:t>
            </a:r>
            <a:r>
              <a:rPr lang="en-US" sz="2400" dirty="0">
                <a:solidFill>
                  <a:srgbClr val="FFFFFF"/>
                </a:solidFill>
              </a:rPr>
              <a:t>classes do not overlap, so that each data value would be accounted for in only one class.</a:t>
            </a:r>
          </a:p>
        </p:txBody>
      </p:sp>
    </p:spTree>
    <p:extLst>
      <p:ext uri="{BB962C8B-B14F-4D97-AF65-F5344CB8AC3E}">
        <p14:creationId xmlns:p14="http://schemas.microsoft.com/office/powerpoint/2010/main" val="8015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Guidelines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 classes must be continuous.  Note that the upper class limit for any class other than the last is the same as the lower class limit for the next class. </a:t>
            </a:r>
            <a:r>
              <a:rPr lang="en-US" sz="2400" dirty="0" smtClean="0">
                <a:solidFill>
                  <a:srgbClr val="FFFFFF"/>
                </a:solidFill>
              </a:rPr>
              <a:t>In </a:t>
            </a:r>
            <a:r>
              <a:rPr lang="en-US" sz="2400" dirty="0">
                <a:solidFill>
                  <a:srgbClr val="FFFFFF"/>
                </a:solidFill>
              </a:rPr>
              <a:t>other words, </a:t>
            </a:r>
            <a:r>
              <a:rPr lang="en-US" sz="2400" dirty="0" smtClean="0">
                <a:solidFill>
                  <a:srgbClr val="FFFFFF"/>
                </a:solidFill>
              </a:rPr>
              <a:t>there </a:t>
            </a:r>
            <a:r>
              <a:rPr lang="en-US" sz="2400" dirty="0">
                <a:solidFill>
                  <a:srgbClr val="FFFFFF"/>
                </a:solidFill>
              </a:rPr>
              <a:t>is no break in the span of the boundaries from the lower class boundary of he first class to the upper class boundary of the last class.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 classes must be exhaustive. </a:t>
            </a:r>
            <a:r>
              <a:rPr lang="en-US" sz="2400" dirty="0" smtClean="0">
                <a:solidFill>
                  <a:srgbClr val="FFFFFF"/>
                </a:solidFill>
              </a:rPr>
              <a:t>We </a:t>
            </a:r>
            <a:r>
              <a:rPr lang="en-US" sz="2400" dirty="0">
                <a:solidFill>
                  <a:srgbClr val="FFFFFF"/>
                </a:solidFill>
              </a:rPr>
              <a:t>do not have access to the original data set, but in order for this guideline to be met, there would have been no students younger than 10 nor older than 39.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 classes must be equal in width. </a:t>
            </a:r>
            <a:r>
              <a:rPr lang="en-US" sz="2400" dirty="0" smtClean="0">
                <a:solidFill>
                  <a:srgbClr val="FFFFFF"/>
                </a:solidFill>
              </a:rPr>
              <a:t>We </a:t>
            </a:r>
            <a:r>
              <a:rPr lang="en-US" sz="2400" dirty="0">
                <a:solidFill>
                  <a:srgbClr val="FFFFFF"/>
                </a:solidFill>
              </a:rPr>
              <a:t>note earlier that each class has a width of 5.</a:t>
            </a:r>
          </a:p>
        </p:txBody>
      </p:sp>
    </p:spTree>
    <p:extLst>
      <p:ext uri="{BB962C8B-B14F-4D97-AF65-F5344CB8AC3E}">
        <p14:creationId xmlns:p14="http://schemas.microsoft.com/office/powerpoint/2010/main" val="29523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2250</TotalTime>
  <Words>758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Grouped Frequency Distribution</vt:lpstr>
      <vt:lpstr>Attributes</vt:lpstr>
      <vt:lpstr>Example of a Grouped Frequency Distribution (1)</vt:lpstr>
      <vt:lpstr>Example of a Grouped Frequency Distribution (2)</vt:lpstr>
      <vt:lpstr>Example of a Grouped Frequency Distribution (3)</vt:lpstr>
      <vt:lpstr>Guidelines (1)</vt:lpstr>
      <vt:lpstr>Guidelines (2)</vt:lpstr>
      <vt:lpstr>Trends in the Data Set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287</cp:revision>
  <dcterms:created xsi:type="dcterms:W3CDTF">2017-12-05T17:18:18Z</dcterms:created>
  <dcterms:modified xsi:type="dcterms:W3CDTF">2018-04-05T05:26:14Z</dcterms:modified>
</cp:coreProperties>
</file>