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5.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6.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7.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8.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21"/>
  </p:notesMasterIdLst>
  <p:handoutMasterIdLst>
    <p:handoutMasterId r:id="rId22"/>
  </p:handoutMasterIdLst>
  <p:sldIdLst>
    <p:sldId id="273" r:id="rId10"/>
    <p:sldId id="276" r:id="rId11"/>
    <p:sldId id="326" r:id="rId12"/>
    <p:sldId id="340" r:id="rId13"/>
    <p:sldId id="296" r:id="rId14"/>
    <p:sldId id="347" r:id="rId15"/>
    <p:sldId id="348" r:id="rId16"/>
    <p:sldId id="349" r:id="rId17"/>
    <p:sldId id="346" r:id="rId18"/>
    <p:sldId id="350" r:id="rId19"/>
    <p:sldId id="35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2754"/>
    <a:srgbClr val="EDE8E9"/>
    <a:srgbClr val="D8CDD1"/>
    <a:srgbClr val="2B606A"/>
    <a:srgbClr val="085367"/>
    <a:srgbClr val="00518B"/>
    <a:srgbClr val="B60000"/>
    <a:srgbClr val="214E91"/>
    <a:srgbClr val="6A6A6A"/>
    <a:srgbClr val="E66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5" autoAdjust="0"/>
    <p:restoredTop sz="86475" autoAdjust="0"/>
  </p:normalViewPr>
  <p:slideViewPr>
    <p:cSldViewPr>
      <p:cViewPr>
        <p:scale>
          <a:sx n="75" d="100"/>
          <a:sy n="75" d="100"/>
        </p:scale>
        <p:origin x="-786" y="-582"/>
      </p:cViewPr>
      <p:guideLst>
        <p:guide orient="horz" pos="3408"/>
        <p:guide orient="horz" pos="3600"/>
        <p:guide orient="horz" pos="912"/>
        <p:guide orient="horz" pos="3360"/>
        <p:guide pos="5616"/>
        <p:guide pos="432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presProps" Target="presProps.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5/11/2018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5/11/2018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solidFill>
                  <a:schemeClr val="bg1"/>
                </a:solidFill>
              </a:defRPr>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smtClean="0"/>
              <a:t>Add “Access the text alternative for slide images.”</a:t>
            </a:r>
            <a:endParaRPr lang="en-US" dirty="0"/>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70476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a:defRPr sz="800"/>
            </a:lvl2pPr>
            <a:lvl3pPr>
              <a:defRPr sz="800"/>
            </a:lvl3pPr>
            <a:lvl4pPr>
              <a:defRPr sz="800"/>
            </a:lvl4pPr>
            <a:lvl5pPr>
              <a:defRPr sz="800"/>
            </a:lvl5pPr>
          </a:lstStyle>
          <a:p>
            <a:pPr lvl="0"/>
            <a:r>
              <a:rPr lang="en-US" dirty="0" smtClean="0"/>
              <a:t>Add “Access the text alternative for slide images.”</a:t>
            </a:r>
            <a:endParaRPr lang="en-US" dirty="0"/>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3102806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smtClean="0"/>
              <a:t>Add “Access the text alternative for slide images.”</a:t>
            </a:r>
            <a:endParaRPr lang="en-US" dirty="0"/>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588451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mod="1">
    <p:ext uri="{DCECCB84-F9BA-43D5-87BE-67443E8EF086}">
      <p15:sldGuideLst xmlns:p15="http://schemas.microsoft.com/office/powerpoint/2012/main" xmlns="">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685800" y="2555875"/>
            <a:ext cx="7772400" cy="1470025"/>
          </a:xfrm>
          <a:prstGeom prst="rect">
            <a:avLst/>
          </a:prstGeom>
        </p:spPr>
        <p:txBody>
          <a:bodyPr anchor="b"/>
          <a:lstStyle>
            <a:lvl1pPr algn="r">
              <a:defRPr sz="2200" b="1">
                <a:solidFill>
                  <a:schemeClr val="bg1"/>
                </a:solidFill>
                <a:latin typeface="+mj-lt"/>
              </a:defRPr>
            </a:lvl1pPr>
          </a:lstStyle>
          <a:p>
            <a:r>
              <a:rPr lang="en-US" dirty="0"/>
              <a:t>Click to edit Master title style</a:t>
            </a:r>
          </a:p>
        </p:txBody>
      </p:sp>
      <p:sp>
        <p:nvSpPr>
          <p:cNvPr id="3" name="Subtitle 2"/>
          <p:cNvSpPr>
            <a:spLocks noGrp="1"/>
          </p:cNvSpPr>
          <p:nvPr>
            <p:ph type="subTitle" idx="1"/>
          </p:nvPr>
        </p:nvSpPr>
        <p:spPr>
          <a:xfrm>
            <a:off x="685800" y="4038600"/>
            <a:ext cx="7772400" cy="2011680"/>
          </a:xfrm>
          <a:prstGeom prst="rect">
            <a:avLst/>
          </a:prstGeom>
        </p:spPr>
        <p:txBody>
          <a:bodyPr/>
          <a:lstStyle>
            <a:lvl1pPr marL="0" indent="0" algn="r">
              <a:buNone/>
              <a:defRPr sz="400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chemeClr val="bg1"/>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3859920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3.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4.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8.xml"/><Relationship Id="rId7" Type="http://schemas.openxmlformats.org/officeDocument/2006/relationships/slideLayout" Target="../slideLayouts/slideLayout4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5.xml"/><Relationship Id="rId7" Type="http://schemas.openxmlformats.org/officeDocument/2006/relationships/slideLayout" Target="../slideLayouts/slideLayout49.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5" Type="http://schemas.openxmlformats.org/officeDocument/2006/relationships/slideLayout" Target="../slideLayouts/slideLayout47.xml"/><Relationship Id="rId4" Type="http://schemas.openxmlformats.org/officeDocument/2006/relationships/slideLayout" Target="../slideLayouts/slideLayout46.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1.xml"/><Relationship Id="rId1" Type="http://schemas.openxmlformats.org/officeDocument/2006/relationships/slideLayout" Target="../slideLayouts/slideLayout50.xml"/><Relationship Id="rId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slideLayout" Target="../slideLayouts/slideLayout56.xml"/><Relationship Id="rId1" Type="http://schemas.openxmlformats.org/officeDocument/2006/relationships/slideLayout" Target="../slideLayouts/slideLayout55.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B606A"/>
        </a:solidFill>
        <a:effectLst/>
      </p:bgPr>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33"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B606A"/>
        </a:solidFill>
        <a:effectLst/>
      </p:bgPr>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smtClean="0">
                <a:solidFill>
                  <a:schemeClr val="bg1"/>
                </a:solidFill>
                <a:effectLst/>
                <a:latin typeface="+mn-lt"/>
                <a:ea typeface="+mn-ea"/>
                <a:cs typeface="+mn-cs"/>
              </a:rPr>
              <a:t>© 2019 McGraw-Hill Education</a:t>
            </a:r>
            <a:endParaRPr lang="en-US" sz="3200" kern="1200" dirty="0">
              <a:solidFill>
                <a:schemeClr val="bg1"/>
              </a:solidFill>
              <a:effectLst/>
              <a:latin typeface="+mn-lt"/>
              <a:ea typeface="+mn-ea"/>
              <a:cs typeface="+mn-cs"/>
            </a:endParaRPr>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8.pn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nchor="b"/>
          <a:lstStyle/>
          <a:p>
            <a:pPr algn="r"/>
            <a:r>
              <a:rPr lang="en-US" sz="2200" dirty="0" smtClean="0">
                <a:solidFill>
                  <a:srgbClr val="FFFFFF"/>
                </a:solidFill>
              </a:rPr>
              <a:t>ELEMENTARY STATISTICS, BLUMAN</a:t>
            </a:r>
            <a:endParaRPr lang="en-US" sz="2200" dirty="0"/>
          </a:p>
        </p:txBody>
      </p:sp>
      <p:sp>
        <p:nvSpPr>
          <p:cNvPr id="6" name="Subtitle 2"/>
          <p:cNvSpPr>
            <a:spLocks noGrp="1"/>
          </p:cNvSpPr>
          <p:nvPr>
            <p:ph type="subTitle" idx="1"/>
          </p:nvPr>
        </p:nvSpPr>
        <p:spPr/>
        <p:txBody>
          <a:bodyPr/>
          <a:lstStyle/>
          <a:p>
            <a:r>
              <a:rPr lang="en-US" b="1" dirty="0">
                <a:solidFill>
                  <a:srgbClr val="FFFFFF"/>
                </a:solidFill>
              </a:rPr>
              <a:t>Construct a Histogram</a:t>
            </a:r>
          </a:p>
        </p:txBody>
      </p:sp>
      <p:sp>
        <p:nvSpPr>
          <p:cNvPr id="10" name="Content Placeholder 3"/>
          <p:cNvSpPr>
            <a:spLocks noGrp="1"/>
          </p:cNvSpPr>
          <p:nvPr>
            <p:ph sz="quarter" idx="13"/>
          </p:nvPr>
        </p:nvSpPr>
        <p:spPr/>
        <p:txBody>
          <a:bodyPr/>
          <a:lstStyle/>
          <a:p>
            <a:pPr lvl="0"/>
            <a:r>
              <a:rPr lang="en-US" dirty="0"/>
              <a:t>© 2019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4147683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914400" y="2286000"/>
            <a:ext cx="7315200" cy="2286000"/>
          </a:xfrm>
        </p:spPr>
        <p:txBody>
          <a:bodyPr/>
          <a:lstStyle/>
          <a:p>
            <a:r>
              <a:rPr lang="en-US" sz="6000" b="1" dirty="0"/>
              <a:t>Appendix of Image Long Descriptions</a:t>
            </a:r>
          </a:p>
        </p:txBody>
      </p:sp>
    </p:spTree>
    <p:extLst>
      <p:ext uri="{BB962C8B-B14F-4D97-AF65-F5344CB8AC3E}">
        <p14:creationId xmlns:p14="http://schemas.microsoft.com/office/powerpoint/2010/main" val="35320263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3600" dirty="0">
                <a:solidFill>
                  <a:srgbClr val="FFFFFF"/>
                </a:solidFill>
              </a:rPr>
              <a:t>J-shaped </a:t>
            </a:r>
            <a:r>
              <a:rPr lang="en-US" sz="3600" dirty="0" smtClean="0">
                <a:solidFill>
                  <a:srgbClr val="FFFFFF"/>
                </a:solidFill>
              </a:rPr>
              <a:t>Histogram - Appendix</a:t>
            </a:r>
            <a:endParaRPr lang="en-US" sz="3600" dirty="0"/>
          </a:p>
        </p:txBody>
      </p:sp>
      <p:sp>
        <p:nvSpPr>
          <p:cNvPr id="8" name="Content Placeholder 2"/>
          <p:cNvSpPr>
            <a:spLocks noGrp="1"/>
          </p:cNvSpPr>
          <p:nvPr>
            <p:ph idx="1"/>
          </p:nvPr>
        </p:nvSpPr>
        <p:spPr>
          <a:xfrm>
            <a:off x="457200" y="1295400"/>
            <a:ext cx="8229600" cy="5212080"/>
          </a:xfrm>
        </p:spPr>
        <p:txBody>
          <a:bodyPr/>
          <a:lstStyle/>
          <a:p>
            <a:r>
              <a:rPr lang="en-US" sz="2400" dirty="0"/>
              <a:t>The first bar on left goes from 2.5 to 10.5 with height 34. </a:t>
            </a:r>
            <a:r>
              <a:rPr lang="en-US" sz="2400" dirty="0" smtClean="0"/>
              <a:t>The </a:t>
            </a:r>
            <a:r>
              <a:rPr lang="en-US" sz="2400" dirty="0"/>
              <a:t>second bar goes from 10.5 to 18.5 with height 11. The third bar goes from 18.5 to 26.5 with a height of 2. The fourth bar goes from 26.5 to 34.5 with a height of 2. The fifth bar goes from 34.5 to 42.5 with a height of 1. </a:t>
            </a:r>
            <a:r>
              <a:rPr lang="en-US" sz="2400" dirty="0" smtClean="0"/>
              <a:t>The </a:t>
            </a:r>
            <a:r>
              <a:rPr lang="en-US" sz="2400" dirty="0"/>
              <a:t>sixth bar goes from 42.5 to 50.5 with a height of 0. </a:t>
            </a:r>
            <a:r>
              <a:rPr lang="en-US" sz="2400" dirty="0" smtClean="0"/>
              <a:t>The </a:t>
            </a:r>
            <a:r>
              <a:rPr lang="en-US" sz="2400" dirty="0"/>
              <a:t>seventh bar goes from 50.5 to 58.5 with a height of 1.</a:t>
            </a:r>
          </a:p>
        </p:txBody>
      </p:sp>
      <p:sp>
        <p:nvSpPr>
          <p:cNvPr id="10" name="Text Placeholder 3"/>
          <p:cNvSpPr>
            <a:spLocks noGrp="1"/>
          </p:cNvSpPr>
          <p:nvPr>
            <p:ph type="body" sz="quarter" idx="12"/>
          </p:nvPr>
        </p:nvSpPr>
        <p:spPr>
          <a:xfrm>
            <a:off x="3467512" y="6477000"/>
            <a:ext cx="2208976" cy="182880"/>
          </a:xfrm>
        </p:spPr>
        <p:txBody>
          <a:bodyPr/>
          <a:lstStyle/>
          <a:p>
            <a:r>
              <a:rPr lang="en-US" sz="1200" dirty="0">
                <a:hlinkClick r:id="rId2" action="ppaction://hlinksldjump"/>
              </a:rPr>
              <a:t>Jump to the </a:t>
            </a:r>
            <a:r>
              <a:rPr lang="en-US" sz="1200" dirty="0" smtClean="0">
                <a:hlinkClick r:id="rId2" action="ppaction://hlinksldjump"/>
              </a:rPr>
              <a:t>image</a:t>
            </a:r>
            <a:endParaRPr lang="en-US" sz="1200" dirty="0"/>
          </a:p>
        </p:txBody>
      </p:sp>
    </p:spTree>
    <p:extLst>
      <p:ext uri="{BB962C8B-B14F-4D97-AF65-F5344CB8AC3E}">
        <p14:creationId xmlns:p14="http://schemas.microsoft.com/office/powerpoint/2010/main" val="763644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Objectives for this PowerPoint</a:t>
            </a:r>
            <a:endParaRPr lang="en-US" dirty="0"/>
          </a:p>
        </p:txBody>
      </p:sp>
      <p:sp>
        <p:nvSpPr>
          <p:cNvPr id="3" name="Content Placeholder 2"/>
          <p:cNvSpPr>
            <a:spLocks noGrp="1"/>
          </p:cNvSpPr>
          <p:nvPr>
            <p:ph idx="1"/>
          </p:nvPr>
        </p:nvSpPr>
        <p:spPr/>
        <p:txBody>
          <a:bodyPr/>
          <a:lstStyle/>
          <a:p>
            <a:r>
              <a:rPr lang="en-US" dirty="0">
                <a:solidFill>
                  <a:srgbClr val="FFFFFF"/>
                </a:solidFill>
              </a:rPr>
              <a:t>Learn how to construct a Histogram</a:t>
            </a:r>
          </a:p>
        </p:txBody>
      </p:sp>
    </p:spTree>
    <p:extLst>
      <p:ext uri="{BB962C8B-B14F-4D97-AF65-F5344CB8AC3E}">
        <p14:creationId xmlns:p14="http://schemas.microsoft.com/office/powerpoint/2010/main" val="766881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Definition</a:t>
            </a:r>
            <a:endParaRPr lang="en-US" dirty="0"/>
          </a:p>
        </p:txBody>
      </p:sp>
      <p:sp>
        <p:nvSpPr>
          <p:cNvPr id="3" name="Content Placeholder 2"/>
          <p:cNvSpPr>
            <a:spLocks noGrp="1"/>
          </p:cNvSpPr>
          <p:nvPr>
            <p:ph idx="1"/>
          </p:nvPr>
        </p:nvSpPr>
        <p:spPr/>
        <p:txBody>
          <a:bodyPr/>
          <a:lstStyle/>
          <a:p>
            <a:pPr>
              <a:spcAft>
                <a:spcPts val="1200"/>
              </a:spcAft>
            </a:pPr>
            <a:r>
              <a:rPr lang="en-US" dirty="0">
                <a:solidFill>
                  <a:srgbClr val="FFFFFF"/>
                </a:solidFill>
              </a:rPr>
              <a:t>A Histogram is a graph that displays the data by using contiguous vertical bars (unless the frequency of a class is zero) of various heights to represent the frequencies of the classes.</a:t>
            </a:r>
          </a:p>
          <a:p>
            <a:pPr>
              <a:spcAft>
                <a:spcPts val="1200"/>
              </a:spcAft>
            </a:pPr>
            <a:r>
              <a:rPr lang="en-US" dirty="0">
                <a:solidFill>
                  <a:srgbClr val="FFFFFF"/>
                </a:solidFill>
              </a:rPr>
              <a:t>Its purpose is to provide us with a graphical display of he distribution of a data set</a:t>
            </a:r>
            <a:r>
              <a:rPr lang="en-US" dirty="0" smtClean="0">
                <a:solidFill>
                  <a:srgbClr val="FFFFFF"/>
                </a:solidFill>
              </a:rPr>
              <a:t>.</a:t>
            </a:r>
            <a:endParaRPr lang="en-US" dirty="0">
              <a:solidFill>
                <a:srgbClr val="FFFFFF"/>
              </a:solidFill>
            </a:endParaRPr>
          </a:p>
        </p:txBody>
      </p:sp>
    </p:spTree>
    <p:extLst>
      <p:ext uri="{BB962C8B-B14F-4D97-AF65-F5344CB8AC3E}">
        <p14:creationId xmlns:p14="http://schemas.microsoft.com/office/powerpoint/2010/main" val="168036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Data</a:t>
            </a:r>
            <a:endParaRPr lang="en-US" dirty="0"/>
          </a:p>
        </p:txBody>
      </p:sp>
      <p:sp>
        <p:nvSpPr>
          <p:cNvPr id="3" name="Content Placeholder 2"/>
          <p:cNvSpPr>
            <a:spLocks noGrp="1"/>
          </p:cNvSpPr>
          <p:nvPr>
            <p:ph idx="1"/>
          </p:nvPr>
        </p:nvSpPr>
        <p:spPr>
          <a:xfrm>
            <a:off x="457200" y="1295400"/>
            <a:ext cx="8412480" cy="1676400"/>
          </a:xfrm>
        </p:spPr>
        <p:txBody>
          <a:bodyPr/>
          <a:lstStyle/>
          <a:p>
            <a:r>
              <a:rPr lang="en-US" sz="2400" dirty="0"/>
              <a:t>The number of members of the 2016 United States electoral</a:t>
            </a:r>
          </a:p>
          <a:p>
            <a:r>
              <a:rPr lang="en-US" sz="2400" dirty="0"/>
              <a:t>College for the election of the President in a grouped frequency</a:t>
            </a:r>
          </a:p>
          <a:p>
            <a:r>
              <a:rPr lang="en-US" sz="2400" dirty="0"/>
              <a:t>Distribution.</a:t>
            </a:r>
          </a:p>
        </p:txBody>
      </p:sp>
      <p:graphicFrame>
        <p:nvGraphicFramePr>
          <p:cNvPr id="4" name="Table 3"/>
          <p:cNvGraphicFramePr>
            <a:graphicFrameLocks noGrp="1"/>
          </p:cNvGraphicFramePr>
          <p:nvPr>
            <p:extLst>
              <p:ext uri="{D42A27DB-BD31-4B8C-83A1-F6EECF244321}">
                <p14:modId xmlns:p14="http://schemas.microsoft.com/office/powerpoint/2010/main" val="2241271852"/>
              </p:ext>
            </p:extLst>
          </p:nvPr>
        </p:nvGraphicFramePr>
        <p:xfrm>
          <a:off x="457200" y="3200400"/>
          <a:ext cx="8229600" cy="3169920"/>
        </p:xfrm>
        <a:graphic>
          <a:graphicData uri="http://schemas.openxmlformats.org/drawingml/2006/table">
            <a:tbl>
              <a:tblPr firstRow="1" bandRow="1">
                <a:tableStyleId>{21E4AEA4-8DFA-4A89-87EB-49C32662AFE0}</a:tableStyleId>
              </a:tblPr>
              <a:tblGrid>
                <a:gridCol w="2743200"/>
                <a:gridCol w="2743200"/>
                <a:gridCol w="2743200"/>
              </a:tblGrid>
              <a:tr h="370840">
                <a:tc>
                  <a:txBody>
                    <a:bodyPr/>
                    <a:lstStyle/>
                    <a:p>
                      <a:pPr algn="ctr"/>
                      <a:r>
                        <a:rPr lang="en-US" sz="2000" dirty="0" smtClean="0"/>
                        <a:t>Limits</a:t>
                      </a:r>
                      <a:endParaRPr lang="en-US" sz="2000" dirty="0">
                        <a:solidFill>
                          <a:schemeClr val="tx1"/>
                        </a:solidFill>
                      </a:endParaRPr>
                    </a:p>
                  </a:txBody>
                  <a:tcPr/>
                </a:tc>
                <a:tc>
                  <a:txBody>
                    <a:bodyPr/>
                    <a:lstStyle/>
                    <a:p>
                      <a:pPr algn="ctr"/>
                      <a:r>
                        <a:rPr lang="en-US" sz="2000" dirty="0" smtClean="0"/>
                        <a:t>Boundaries</a:t>
                      </a:r>
                      <a:endParaRPr lang="en-US" sz="2000" dirty="0">
                        <a:solidFill>
                          <a:srgbClr val="000000"/>
                        </a:solidFill>
                      </a:endParaRPr>
                    </a:p>
                  </a:txBody>
                  <a:tcPr/>
                </a:tc>
                <a:tc>
                  <a:txBody>
                    <a:bodyPr/>
                    <a:lstStyle/>
                    <a:p>
                      <a:pPr algn="ctr"/>
                      <a:r>
                        <a:rPr lang="en-US" sz="2000" dirty="0" smtClean="0"/>
                        <a:t>Frequency</a:t>
                      </a:r>
                      <a:endParaRPr lang="en-US" sz="2000" dirty="0">
                        <a:solidFill>
                          <a:srgbClr val="000000"/>
                        </a:solidFill>
                      </a:endParaRPr>
                    </a:p>
                  </a:txBody>
                  <a:tcPr/>
                </a:tc>
              </a:tr>
              <a:tr h="370840">
                <a:tc>
                  <a:txBody>
                    <a:bodyPr/>
                    <a:lstStyle/>
                    <a:p>
                      <a:pPr algn="ctr"/>
                      <a:r>
                        <a:rPr lang="en-US" sz="2000" dirty="0" smtClean="0"/>
                        <a:t>3 to 10</a:t>
                      </a:r>
                      <a:endParaRPr lang="en-US" sz="2000" dirty="0"/>
                    </a:p>
                  </a:txBody>
                  <a:tcPr/>
                </a:tc>
                <a:tc>
                  <a:txBody>
                    <a:bodyPr/>
                    <a:lstStyle/>
                    <a:p>
                      <a:pPr algn="ctr"/>
                      <a:r>
                        <a:rPr lang="en-US" sz="2000" dirty="0" smtClean="0"/>
                        <a:t>2.5 to 10.5</a:t>
                      </a:r>
                      <a:endParaRPr lang="en-US" sz="2000" dirty="0"/>
                    </a:p>
                  </a:txBody>
                  <a:tcPr/>
                </a:tc>
                <a:tc>
                  <a:txBody>
                    <a:bodyPr/>
                    <a:lstStyle/>
                    <a:p>
                      <a:pPr algn="ctr"/>
                      <a:r>
                        <a:rPr lang="en-US" sz="2000" dirty="0" smtClean="0"/>
                        <a:t>34</a:t>
                      </a:r>
                      <a:endParaRPr lang="en-US" sz="2000" dirty="0"/>
                    </a:p>
                  </a:txBody>
                  <a:tcPr/>
                </a:tc>
              </a:tr>
              <a:tr h="370840">
                <a:tc>
                  <a:txBody>
                    <a:bodyPr/>
                    <a:lstStyle/>
                    <a:p>
                      <a:pPr algn="ctr"/>
                      <a:r>
                        <a:rPr lang="en-US" sz="2000" dirty="0" smtClean="0"/>
                        <a:t>11 to 18</a:t>
                      </a:r>
                      <a:endParaRPr lang="en-US" sz="2000" dirty="0"/>
                    </a:p>
                  </a:txBody>
                  <a:tcPr/>
                </a:tc>
                <a:tc>
                  <a:txBody>
                    <a:bodyPr/>
                    <a:lstStyle/>
                    <a:p>
                      <a:pPr algn="ctr"/>
                      <a:r>
                        <a:rPr lang="en-US" sz="2000" dirty="0" smtClean="0"/>
                        <a:t>10.5 to 18.5</a:t>
                      </a:r>
                      <a:endParaRPr lang="en-US" sz="2000" dirty="0"/>
                    </a:p>
                  </a:txBody>
                  <a:tcPr/>
                </a:tc>
                <a:tc>
                  <a:txBody>
                    <a:bodyPr/>
                    <a:lstStyle/>
                    <a:p>
                      <a:pPr algn="ctr"/>
                      <a:r>
                        <a:rPr lang="en-US" sz="2000" dirty="0" smtClean="0"/>
                        <a:t>11</a:t>
                      </a:r>
                      <a:endParaRPr lang="en-US" sz="2000" dirty="0"/>
                    </a:p>
                  </a:txBody>
                  <a:tcPr/>
                </a:tc>
              </a:tr>
              <a:tr h="370840">
                <a:tc>
                  <a:txBody>
                    <a:bodyPr/>
                    <a:lstStyle/>
                    <a:p>
                      <a:pPr algn="ctr"/>
                      <a:r>
                        <a:rPr lang="en-US" sz="2000" dirty="0" smtClean="0"/>
                        <a:t>19 to 26</a:t>
                      </a:r>
                      <a:endParaRPr lang="en-US" sz="2000" dirty="0"/>
                    </a:p>
                  </a:txBody>
                  <a:tcPr/>
                </a:tc>
                <a:tc>
                  <a:txBody>
                    <a:bodyPr/>
                    <a:lstStyle/>
                    <a:p>
                      <a:pPr algn="ctr"/>
                      <a:r>
                        <a:rPr lang="en-US" sz="2000" dirty="0" smtClean="0"/>
                        <a:t>18.5 to 26.5</a:t>
                      </a:r>
                      <a:endParaRPr lang="en-US" sz="2000" dirty="0"/>
                    </a:p>
                  </a:txBody>
                  <a:tcPr/>
                </a:tc>
                <a:tc>
                  <a:txBody>
                    <a:bodyPr/>
                    <a:lstStyle/>
                    <a:p>
                      <a:pPr algn="ctr"/>
                      <a:r>
                        <a:rPr lang="en-US" sz="2000" dirty="0" smtClean="0"/>
                        <a:t>2</a:t>
                      </a:r>
                      <a:endParaRPr lang="en-US" sz="2000" dirty="0"/>
                    </a:p>
                  </a:txBody>
                  <a:tcPr/>
                </a:tc>
              </a:tr>
              <a:tr h="370840">
                <a:tc>
                  <a:txBody>
                    <a:bodyPr/>
                    <a:lstStyle/>
                    <a:p>
                      <a:pPr algn="ctr"/>
                      <a:r>
                        <a:rPr lang="en-US" sz="2000" dirty="0" smtClean="0"/>
                        <a:t>27 to 34</a:t>
                      </a:r>
                      <a:endParaRPr lang="en-US" sz="2000" dirty="0"/>
                    </a:p>
                  </a:txBody>
                  <a:tcPr/>
                </a:tc>
                <a:tc>
                  <a:txBody>
                    <a:bodyPr/>
                    <a:lstStyle/>
                    <a:p>
                      <a:pPr algn="ctr"/>
                      <a:r>
                        <a:rPr lang="en-US" sz="2000" dirty="0" smtClean="0"/>
                        <a:t>26.5 to 34.5</a:t>
                      </a:r>
                      <a:endParaRPr lang="en-US" sz="2000" dirty="0"/>
                    </a:p>
                  </a:txBody>
                  <a:tcPr/>
                </a:tc>
                <a:tc>
                  <a:txBody>
                    <a:bodyPr/>
                    <a:lstStyle/>
                    <a:p>
                      <a:pPr algn="ctr"/>
                      <a:r>
                        <a:rPr lang="en-US" sz="2000" dirty="0" smtClean="0"/>
                        <a:t>2</a:t>
                      </a:r>
                      <a:endParaRPr lang="en-US" sz="2000" dirty="0"/>
                    </a:p>
                  </a:txBody>
                  <a:tcPr/>
                </a:tc>
              </a:tr>
              <a:tr h="370840">
                <a:tc>
                  <a:txBody>
                    <a:bodyPr/>
                    <a:lstStyle/>
                    <a:p>
                      <a:pPr algn="ctr"/>
                      <a:r>
                        <a:rPr lang="en-US" sz="2000" dirty="0" smtClean="0"/>
                        <a:t>35 to 42</a:t>
                      </a:r>
                      <a:endParaRPr lang="en-US" sz="2000" dirty="0"/>
                    </a:p>
                  </a:txBody>
                  <a:tcPr/>
                </a:tc>
                <a:tc>
                  <a:txBody>
                    <a:bodyPr/>
                    <a:lstStyle/>
                    <a:p>
                      <a:pPr algn="ctr"/>
                      <a:r>
                        <a:rPr lang="en-US" sz="2000" dirty="0" smtClean="0"/>
                        <a:t>34.5 to 42.5</a:t>
                      </a:r>
                      <a:endParaRPr lang="en-US" sz="2000" dirty="0"/>
                    </a:p>
                  </a:txBody>
                  <a:tcPr/>
                </a:tc>
                <a:tc>
                  <a:txBody>
                    <a:bodyPr/>
                    <a:lstStyle/>
                    <a:p>
                      <a:pPr algn="ctr"/>
                      <a:r>
                        <a:rPr lang="en-US" sz="2000" dirty="0" smtClean="0"/>
                        <a:t>1</a:t>
                      </a:r>
                      <a:endParaRPr lang="en-US" sz="2000" dirty="0"/>
                    </a:p>
                  </a:txBody>
                  <a:tcPr/>
                </a:tc>
              </a:tr>
              <a:tr h="370840">
                <a:tc>
                  <a:txBody>
                    <a:bodyPr/>
                    <a:lstStyle/>
                    <a:p>
                      <a:pPr algn="ctr"/>
                      <a:r>
                        <a:rPr lang="en-US" sz="2000" dirty="0" smtClean="0"/>
                        <a:t>43 to 50</a:t>
                      </a:r>
                      <a:endParaRPr lang="en-US" sz="2000" dirty="0"/>
                    </a:p>
                  </a:txBody>
                  <a:tcPr/>
                </a:tc>
                <a:tc>
                  <a:txBody>
                    <a:bodyPr/>
                    <a:lstStyle/>
                    <a:p>
                      <a:pPr algn="ctr"/>
                      <a:r>
                        <a:rPr lang="en-US" sz="2000" dirty="0" smtClean="0"/>
                        <a:t>42.5 to 50.5</a:t>
                      </a:r>
                      <a:endParaRPr lang="en-US" sz="2000" dirty="0"/>
                    </a:p>
                  </a:txBody>
                  <a:tcPr/>
                </a:tc>
                <a:tc>
                  <a:txBody>
                    <a:bodyPr/>
                    <a:lstStyle/>
                    <a:p>
                      <a:pPr algn="ctr"/>
                      <a:r>
                        <a:rPr lang="en-US" sz="2000" dirty="0" smtClean="0"/>
                        <a:t>0</a:t>
                      </a:r>
                      <a:endParaRPr lang="en-US" sz="2000" dirty="0"/>
                    </a:p>
                  </a:txBody>
                  <a:tcPr/>
                </a:tc>
              </a:tr>
              <a:tr h="370840">
                <a:tc>
                  <a:txBody>
                    <a:bodyPr/>
                    <a:lstStyle/>
                    <a:p>
                      <a:pPr algn="ctr"/>
                      <a:r>
                        <a:rPr lang="en-US" sz="2000" dirty="0" smtClean="0"/>
                        <a:t>51 to 58</a:t>
                      </a:r>
                      <a:endParaRPr lang="en-US" sz="2000" dirty="0"/>
                    </a:p>
                  </a:txBody>
                  <a:tcPr/>
                </a:tc>
                <a:tc>
                  <a:txBody>
                    <a:bodyPr/>
                    <a:lstStyle/>
                    <a:p>
                      <a:pPr algn="ctr"/>
                      <a:r>
                        <a:rPr lang="en-US" sz="2000" dirty="0" smtClean="0"/>
                        <a:t>50.5 to 58.5</a:t>
                      </a:r>
                      <a:endParaRPr lang="en-US" sz="2000" dirty="0"/>
                    </a:p>
                  </a:txBody>
                  <a:tcPr/>
                </a:tc>
                <a:tc>
                  <a:txBody>
                    <a:bodyPr/>
                    <a:lstStyle/>
                    <a:p>
                      <a:pPr algn="ctr"/>
                      <a:r>
                        <a:rPr lang="en-US" sz="2000" dirty="0" smtClean="0"/>
                        <a:t>1</a:t>
                      </a:r>
                      <a:endParaRPr lang="en-US" sz="2000" dirty="0"/>
                    </a:p>
                  </a:txBody>
                  <a:tcPr/>
                </a:tc>
              </a:tr>
            </a:tbl>
          </a:graphicData>
        </a:graphic>
      </p:graphicFrame>
    </p:spTree>
    <p:extLst>
      <p:ext uri="{BB962C8B-B14F-4D97-AF65-F5344CB8AC3E}">
        <p14:creationId xmlns:p14="http://schemas.microsoft.com/office/powerpoint/2010/main" val="2068176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Horizontal Axis</a:t>
            </a:r>
            <a:endParaRPr lang="en-US" sz="1500" dirty="0"/>
          </a:p>
        </p:txBody>
      </p:sp>
      <p:sp>
        <p:nvSpPr>
          <p:cNvPr id="8" name="Content Placeholder 2"/>
          <p:cNvSpPr>
            <a:spLocks noGrp="1"/>
          </p:cNvSpPr>
          <p:nvPr>
            <p:ph idx="1"/>
          </p:nvPr>
        </p:nvSpPr>
        <p:spPr>
          <a:xfrm>
            <a:off x="457200" y="1295400"/>
            <a:ext cx="4297680" cy="5334000"/>
          </a:xfrm>
        </p:spPr>
        <p:txBody>
          <a:bodyPr/>
          <a:lstStyle/>
          <a:p>
            <a:r>
              <a:rPr lang="en-US" sz="2400" dirty="0">
                <a:solidFill>
                  <a:srgbClr val="FFFFFF"/>
                </a:solidFill>
              </a:rPr>
              <a:t>Start with a blank sheet of paper.  Along the horizontal axis put the boundaries</a:t>
            </a:r>
            <a:r>
              <a:rPr lang="en-US" sz="2400" dirty="0" smtClean="0">
                <a:solidFill>
                  <a:srgbClr val="FFFFFF"/>
                </a:solidFill>
              </a:rPr>
              <a:t>. </a:t>
            </a:r>
            <a:r>
              <a:rPr lang="en-US" sz="2400" dirty="0">
                <a:solidFill>
                  <a:srgbClr val="FFFFFF"/>
                </a:solidFill>
              </a:rPr>
              <a:t>Our histogram needs to convey more meaning than just displaying the boundaries. </a:t>
            </a:r>
            <a:r>
              <a:rPr lang="en-US" sz="2400" dirty="0" smtClean="0">
                <a:solidFill>
                  <a:srgbClr val="FFFFFF"/>
                </a:solidFill>
              </a:rPr>
              <a:t>The </a:t>
            </a:r>
            <a:r>
              <a:rPr lang="en-US" sz="2400" dirty="0">
                <a:solidFill>
                  <a:srgbClr val="FFFFFF"/>
                </a:solidFill>
              </a:rPr>
              <a:t>boundaries represent groupings of the number of electorates. </a:t>
            </a:r>
            <a:r>
              <a:rPr lang="en-US" sz="2400" dirty="0" smtClean="0">
                <a:solidFill>
                  <a:srgbClr val="FFFFFF"/>
                </a:solidFill>
              </a:rPr>
              <a:t>The </a:t>
            </a:r>
            <a:r>
              <a:rPr lang="en-US" sz="2400" dirty="0">
                <a:solidFill>
                  <a:srgbClr val="FFFFFF"/>
                </a:solidFill>
              </a:rPr>
              <a:t>histogram should be labeled according to the variable that is being studied. </a:t>
            </a:r>
            <a:r>
              <a:rPr lang="en-US" sz="2400" dirty="0" smtClean="0">
                <a:solidFill>
                  <a:srgbClr val="FFFFFF"/>
                </a:solidFill>
              </a:rPr>
              <a:t>We </a:t>
            </a:r>
            <a:r>
              <a:rPr lang="en-US" sz="2400" dirty="0">
                <a:solidFill>
                  <a:srgbClr val="FFFFFF"/>
                </a:solidFill>
              </a:rPr>
              <a:t>will evenly space the horizontal axis with the boundaries of he grouped frequency distribution.</a:t>
            </a:r>
          </a:p>
        </p:txBody>
      </p:sp>
      <p:pic>
        <p:nvPicPr>
          <p:cNvPr id="1026" name="Picture 3" descr="Label the horizontal axis with the class boundaries of 2.5, 10.5, 18.5, 26.5, 34.5, 42.5, 50.5, 58.5"/>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4876800" y="1561531"/>
            <a:ext cx="4114800" cy="4494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8369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Vertical Axis</a:t>
            </a:r>
            <a:endParaRPr lang="en-US" sz="1500" dirty="0"/>
          </a:p>
        </p:txBody>
      </p:sp>
      <p:sp>
        <p:nvSpPr>
          <p:cNvPr id="8" name="Content Placeholder 2"/>
          <p:cNvSpPr>
            <a:spLocks noGrp="1"/>
          </p:cNvSpPr>
          <p:nvPr>
            <p:ph idx="1"/>
          </p:nvPr>
        </p:nvSpPr>
        <p:spPr>
          <a:xfrm>
            <a:off x="457200" y="1295400"/>
            <a:ext cx="4297680" cy="5334000"/>
          </a:xfrm>
        </p:spPr>
        <p:txBody>
          <a:bodyPr/>
          <a:lstStyle/>
          <a:p>
            <a:r>
              <a:rPr lang="en-US" sz="2400" dirty="0">
                <a:solidFill>
                  <a:srgbClr val="FFFFFF"/>
                </a:solidFill>
              </a:rPr>
              <a:t>The vertical axis will be labeled according to the frequencies of the grouped frequency distribution</a:t>
            </a:r>
            <a:r>
              <a:rPr lang="en-US" sz="2400" dirty="0" smtClean="0">
                <a:solidFill>
                  <a:srgbClr val="FFFFFF"/>
                </a:solidFill>
              </a:rPr>
              <a:t>. </a:t>
            </a:r>
            <a:r>
              <a:rPr lang="en-US" sz="2400" dirty="0">
                <a:solidFill>
                  <a:srgbClr val="FFFFFF"/>
                </a:solidFill>
              </a:rPr>
              <a:t>The frequencies go from 0 to 34. </a:t>
            </a:r>
            <a:r>
              <a:rPr lang="en-US" sz="2400" dirty="0" smtClean="0">
                <a:solidFill>
                  <a:srgbClr val="FFFFFF"/>
                </a:solidFill>
              </a:rPr>
              <a:t>We </a:t>
            </a:r>
            <a:r>
              <a:rPr lang="en-US" sz="2400" dirty="0">
                <a:solidFill>
                  <a:srgbClr val="FFFFFF"/>
                </a:solidFill>
              </a:rPr>
              <a:t>have selected a scale from 0 to 40 and marked the vertical axis by </a:t>
            </a:r>
            <a:r>
              <a:rPr lang="en-US" sz="2400" dirty="0" smtClean="0">
                <a:solidFill>
                  <a:srgbClr val="FFFFFF"/>
                </a:solidFill>
              </a:rPr>
              <a:t>5s</a:t>
            </a:r>
            <a:r>
              <a:rPr lang="en-US" sz="2400" dirty="0">
                <a:solidFill>
                  <a:srgbClr val="FFFFFF"/>
                </a:solidFill>
              </a:rPr>
              <a:t>. </a:t>
            </a:r>
            <a:r>
              <a:rPr lang="en-US" sz="2400" dirty="0" smtClean="0">
                <a:solidFill>
                  <a:srgbClr val="FFFFFF"/>
                </a:solidFill>
              </a:rPr>
              <a:t>It </a:t>
            </a:r>
            <a:r>
              <a:rPr lang="en-US" sz="2400" dirty="0">
                <a:solidFill>
                  <a:srgbClr val="FFFFFF"/>
                </a:solidFill>
              </a:rPr>
              <a:t>is important that the vertical axis starts at 0. </a:t>
            </a:r>
            <a:r>
              <a:rPr lang="en-US" sz="2400" dirty="0" smtClean="0">
                <a:solidFill>
                  <a:srgbClr val="FFFFFF"/>
                </a:solidFill>
              </a:rPr>
              <a:t>We </a:t>
            </a:r>
            <a:r>
              <a:rPr lang="en-US" sz="2400" dirty="0">
                <a:solidFill>
                  <a:srgbClr val="FFFFFF"/>
                </a:solidFill>
              </a:rPr>
              <a:t>must portray an accurate proportionality between the classes.</a:t>
            </a:r>
          </a:p>
        </p:txBody>
      </p:sp>
      <p:pic>
        <p:nvPicPr>
          <p:cNvPr id="1026" name="Picture 3" descr="The vertical axis is labeled starting from the bottom 1, 5, 10, 15, 20, 25, 30, 35, 40"/>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4800599" y="1524000"/>
            <a:ext cx="4178484" cy="4297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79763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Draw Histogram Bars</a:t>
            </a:r>
            <a:endParaRPr lang="en-US" sz="1500" dirty="0"/>
          </a:p>
        </p:txBody>
      </p:sp>
      <p:sp>
        <p:nvSpPr>
          <p:cNvPr id="8" name="Content Placeholder 2"/>
          <p:cNvSpPr>
            <a:spLocks noGrp="1"/>
          </p:cNvSpPr>
          <p:nvPr>
            <p:ph idx="1"/>
          </p:nvPr>
        </p:nvSpPr>
        <p:spPr>
          <a:xfrm>
            <a:off x="457200" y="1295400"/>
            <a:ext cx="4389120" cy="5334000"/>
          </a:xfrm>
        </p:spPr>
        <p:txBody>
          <a:bodyPr/>
          <a:lstStyle/>
          <a:p>
            <a:pPr>
              <a:spcBef>
                <a:spcPts val="600"/>
              </a:spcBef>
            </a:pPr>
            <a:r>
              <a:rPr lang="en-US" sz="2400" dirty="0">
                <a:solidFill>
                  <a:srgbClr val="FFFFFF"/>
                </a:solidFill>
              </a:rPr>
              <a:t>The class that extends from 2.5 to 10.5 has a frequency of 34.  We will draw a vertical bar that spans the width of the 1</a:t>
            </a:r>
            <a:r>
              <a:rPr lang="en-US" sz="2400" baseline="30000" dirty="0">
                <a:solidFill>
                  <a:srgbClr val="FFFFFF"/>
                </a:solidFill>
              </a:rPr>
              <a:t>st</a:t>
            </a:r>
            <a:r>
              <a:rPr lang="en-US" sz="2400" dirty="0">
                <a:solidFill>
                  <a:srgbClr val="FFFFFF"/>
                </a:solidFill>
              </a:rPr>
              <a:t> class with the height of 34.</a:t>
            </a:r>
          </a:p>
          <a:p>
            <a:pPr>
              <a:spcBef>
                <a:spcPts val="600"/>
              </a:spcBef>
            </a:pPr>
            <a:r>
              <a:rPr lang="en-US" sz="2400" dirty="0">
                <a:solidFill>
                  <a:srgbClr val="FFFFFF"/>
                </a:solidFill>
              </a:rPr>
              <a:t>The 2</a:t>
            </a:r>
            <a:r>
              <a:rPr lang="en-US" sz="2400" baseline="30000" dirty="0">
                <a:solidFill>
                  <a:srgbClr val="FFFFFF"/>
                </a:solidFill>
              </a:rPr>
              <a:t>nd</a:t>
            </a:r>
            <a:r>
              <a:rPr lang="en-US" sz="2400" dirty="0">
                <a:solidFill>
                  <a:srgbClr val="FFFFFF"/>
                </a:solidFill>
              </a:rPr>
              <a:t> class has a frequency of 11.  We will draw an adjacent, contiguous vertical bar that spans the width of the 2</a:t>
            </a:r>
            <a:r>
              <a:rPr lang="en-US" sz="2400" baseline="30000" dirty="0">
                <a:solidFill>
                  <a:srgbClr val="FFFFFF"/>
                </a:solidFill>
              </a:rPr>
              <a:t>nd</a:t>
            </a:r>
            <a:r>
              <a:rPr lang="en-US" sz="2400" dirty="0">
                <a:solidFill>
                  <a:srgbClr val="FFFFFF"/>
                </a:solidFill>
              </a:rPr>
              <a:t> class with the height of 11.</a:t>
            </a:r>
          </a:p>
          <a:p>
            <a:pPr>
              <a:spcBef>
                <a:spcPts val="600"/>
              </a:spcBef>
            </a:pPr>
            <a:r>
              <a:rPr lang="en-US" sz="2400" dirty="0">
                <a:solidFill>
                  <a:srgbClr val="FFFFFF"/>
                </a:solidFill>
              </a:rPr>
              <a:t>The 3</a:t>
            </a:r>
            <a:r>
              <a:rPr lang="en-US" sz="2400" baseline="30000" dirty="0">
                <a:solidFill>
                  <a:srgbClr val="FFFFFF"/>
                </a:solidFill>
              </a:rPr>
              <a:t>rd</a:t>
            </a:r>
            <a:r>
              <a:rPr lang="en-US" sz="2400" dirty="0">
                <a:solidFill>
                  <a:srgbClr val="FFFFFF"/>
                </a:solidFill>
              </a:rPr>
              <a:t> class has a frequency of 2.  </a:t>
            </a:r>
          </a:p>
          <a:p>
            <a:pPr>
              <a:spcBef>
                <a:spcPts val="600"/>
              </a:spcBef>
            </a:pPr>
            <a:r>
              <a:rPr lang="en-US" sz="2400" dirty="0">
                <a:solidFill>
                  <a:srgbClr val="FFFFFF"/>
                </a:solidFill>
              </a:rPr>
              <a:t>Continue this process until the entire histogram is completed.</a:t>
            </a:r>
          </a:p>
        </p:txBody>
      </p:sp>
      <p:pic>
        <p:nvPicPr>
          <p:cNvPr id="1026" name="Picture 3" descr="The first bar on left goes from 2.5 to 10.5 with height 34.  The second bar goes from 10.5 to 18.5 with height 11. The third bar goes from 18.5 to 26.5 with a height of 2."/>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4967605" y="1548905"/>
            <a:ext cx="4088531" cy="4297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5080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J-shaped Histogram</a:t>
            </a:r>
            <a:endParaRPr lang="en-US" sz="1500" dirty="0"/>
          </a:p>
        </p:txBody>
      </p:sp>
      <p:sp>
        <p:nvSpPr>
          <p:cNvPr id="8" name="Content Placeholder 2"/>
          <p:cNvSpPr>
            <a:spLocks noGrp="1"/>
          </p:cNvSpPr>
          <p:nvPr>
            <p:ph idx="1"/>
          </p:nvPr>
        </p:nvSpPr>
        <p:spPr>
          <a:xfrm>
            <a:off x="457200" y="1295400"/>
            <a:ext cx="4023360" cy="5334000"/>
          </a:xfrm>
        </p:spPr>
        <p:txBody>
          <a:bodyPr/>
          <a:lstStyle/>
          <a:p>
            <a:pPr>
              <a:spcAft>
                <a:spcPts val="1200"/>
              </a:spcAft>
            </a:pPr>
            <a:r>
              <a:rPr lang="en-US" sz="2400" dirty="0">
                <a:solidFill>
                  <a:srgbClr val="FFFFFF"/>
                </a:solidFill>
              </a:rPr>
              <a:t>We can now get an impression of the distribution of the data set at a quick glance. </a:t>
            </a:r>
            <a:r>
              <a:rPr lang="en-US" sz="2400" dirty="0" smtClean="0">
                <a:solidFill>
                  <a:srgbClr val="FFFFFF"/>
                </a:solidFill>
              </a:rPr>
              <a:t>Note </a:t>
            </a:r>
            <a:r>
              <a:rPr lang="en-US" sz="2400" dirty="0">
                <a:solidFill>
                  <a:srgbClr val="FFFFFF"/>
                </a:solidFill>
              </a:rPr>
              <a:t>that the most frequent class is the 1</a:t>
            </a:r>
            <a:r>
              <a:rPr lang="en-US" sz="2400" baseline="30000" dirty="0">
                <a:solidFill>
                  <a:srgbClr val="FFFFFF"/>
                </a:solidFill>
              </a:rPr>
              <a:t>st</a:t>
            </a:r>
            <a:r>
              <a:rPr lang="en-US" sz="2400" dirty="0">
                <a:solidFill>
                  <a:srgbClr val="FFFFFF"/>
                </a:solidFill>
              </a:rPr>
              <a:t> class which extends from 2.5 </a:t>
            </a:r>
            <a:r>
              <a:rPr lang="en-US" sz="2400" dirty="0" smtClean="0">
                <a:solidFill>
                  <a:srgbClr val="FFFFFF"/>
                </a:solidFill>
              </a:rPr>
              <a:t>to </a:t>
            </a:r>
            <a:r>
              <a:rPr lang="en-US" sz="2400" dirty="0">
                <a:solidFill>
                  <a:srgbClr val="FFFFFF"/>
                </a:solidFill>
              </a:rPr>
              <a:t>10.5.</a:t>
            </a:r>
          </a:p>
          <a:p>
            <a:pPr>
              <a:spcAft>
                <a:spcPts val="1200"/>
              </a:spcAft>
            </a:pPr>
            <a:r>
              <a:rPr lang="en-US" sz="2400" dirty="0">
                <a:solidFill>
                  <a:srgbClr val="FFFFFF"/>
                </a:solidFill>
              </a:rPr>
              <a:t>This particular distribution possesses what is referred to as a reverse j-shape.</a:t>
            </a:r>
          </a:p>
        </p:txBody>
      </p:sp>
      <p:pic>
        <p:nvPicPr>
          <p:cNvPr id="1026" name="Picture 3" descr="A graph showing a reverse J-shape"/>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4724400" y="1447800"/>
            <a:ext cx="4267200" cy="4572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p:cNvSpPr>
            <a:spLocks noGrp="1"/>
          </p:cNvSpPr>
          <p:nvPr>
            <p:ph type="body" sz="quarter" idx="14"/>
          </p:nvPr>
        </p:nvSpPr>
        <p:spPr>
          <a:xfrm>
            <a:off x="3465576" y="6477000"/>
            <a:ext cx="2212848" cy="182880"/>
          </a:xfrm>
        </p:spPr>
        <p:txBody>
          <a:bodyPr/>
          <a:lstStyle/>
          <a:p>
            <a:pPr lvl="0"/>
            <a:r>
              <a:rPr lang="en-US" sz="1200" dirty="0">
                <a:solidFill>
                  <a:prstClr val="black"/>
                </a:solidFill>
                <a:hlinkClick r:id="rId3" action="ppaction://hlinksldjump"/>
              </a:rPr>
              <a:t>Jump to long </a:t>
            </a:r>
            <a:r>
              <a:rPr lang="en-US" sz="1200" dirty="0" smtClean="0">
                <a:solidFill>
                  <a:prstClr val="black"/>
                </a:solidFill>
                <a:hlinkClick r:id="rId3" action="ppaction://hlinksldjump"/>
              </a:rPr>
              <a:t>description</a:t>
            </a:r>
            <a:endParaRPr lang="en-US" sz="1200" dirty="0">
              <a:solidFill>
                <a:prstClr val="black"/>
              </a:solidFill>
            </a:endParaRPr>
          </a:p>
        </p:txBody>
      </p:sp>
    </p:spTree>
    <p:extLst>
      <p:ext uri="{BB962C8B-B14F-4D97-AF65-F5344CB8AC3E}">
        <p14:creationId xmlns:p14="http://schemas.microsoft.com/office/powerpoint/2010/main" val="33147946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457200" y="1295400"/>
            <a:ext cx="8229600" cy="5257800"/>
          </a:xfrm>
        </p:spPr>
        <p:txBody>
          <a:bodyPr/>
          <a:lstStyle/>
          <a:p>
            <a:r>
              <a:rPr lang="en-US" dirty="0">
                <a:solidFill>
                  <a:srgbClr val="FFFFFF"/>
                </a:solidFill>
              </a:rPr>
              <a:t>In this PowerPoint we learned how to construct a Histogram.</a:t>
            </a:r>
          </a:p>
        </p:txBody>
      </p:sp>
    </p:spTree>
    <p:extLst>
      <p:ext uri="{BB962C8B-B14F-4D97-AF65-F5344CB8AC3E}">
        <p14:creationId xmlns:p14="http://schemas.microsoft.com/office/powerpoint/2010/main" val="7849408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Custom 58">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2297</TotalTime>
  <Words>563</Words>
  <Application>Microsoft Office PowerPoint</Application>
  <PresentationFormat>On-screen Show (4:3)</PresentationFormat>
  <Paragraphs>55</Paragraphs>
  <Slides>11</Slides>
  <Notes>0</Notes>
  <HiddenSlides>0</HiddenSlides>
  <MMClips>0</MMClips>
  <ScaleCrop>false</ScaleCrop>
  <HeadingPairs>
    <vt:vector size="4" baseType="variant">
      <vt:variant>
        <vt:lpstr>Theme</vt:lpstr>
      </vt:variant>
      <vt:variant>
        <vt:i4>9</vt:i4>
      </vt:variant>
      <vt:variant>
        <vt:lpstr>Slide Titles</vt:lpstr>
      </vt:variant>
      <vt:variant>
        <vt:i4>11</vt:i4>
      </vt:variant>
    </vt:vector>
  </HeadingPairs>
  <TitlesOfParts>
    <vt:vector size="20" baseType="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ELEMENTARY STATISTICS, BLUMAN</vt:lpstr>
      <vt:lpstr>Objectives for this PowerPoint</vt:lpstr>
      <vt:lpstr>Definition</vt:lpstr>
      <vt:lpstr>Data</vt:lpstr>
      <vt:lpstr>Horizontal Axis</vt:lpstr>
      <vt:lpstr>Vertical Axis</vt:lpstr>
      <vt:lpstr>Draw Histogram Bars</vt:lpstr>
      <vt:lpstr>J-shaped Histogram</vt:lpstr>
      <vt:lpstr>Summary</vt:lpstr>
      <vt:lpstr>Appendix of Image Long Descriptions</vt:lpstr>
      <vt:lpstr>J-shaped Histogram - Appendix</vt:lpstr>
    </vt:vector>
  </TitlesOfParts>
  <Company>The McGraw-Hill Companies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Prasanna kumar. Tripathy</cp:lastModifiedBy>
  <cp:revision>296</cp:revision>
  <dcterms:created xsi:type="dcterms:W3CDTF">2017-12-05T17:18:18Z</dcterms:created>
  <dcterms:modified xsi:type="dcterms:W3CDTF">2018-05-11T05:59:12Z</dcterms:modified>
</cp:coreProperties>
</file>