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5"/>
  </p:notesMasterIdLst>
  <p:handoutMasterIdLst>
    <p:handoutMasterId r:id="rId26"/>
  </p:handoutMasterIdLst>
  <p:sldIdLst>
    <p:sldId id="273" r:id="rId10"/>
    <p:sldId id="276" r:id="rId11"/>
    <p:sldId id="367" r:id="rId12"/>
    <p:sldId id="296" r:id="rId13"/>
    <p:sldId id="368" r:id="rId14"/>
    <p:sldId id="347" r:id="rId15"/>
    <p:sldId id="369" r:id="rId16"/>
    <p:sldId id="370" r:id="rId17"/>
    <p:sldId id="371" r:id="rId18"/>
    <p:sldId id="372" r:id="rId19"/>
    <p:sldId id="346" r:id="rId20"/>
    <p:sldId id="373" r:id="rId21"/>
    <p:sldId id="374" r:id="rId22"/>
    <p:sldId id="375" r:id="rId23"/>
    <p:sldId id="3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754"/>
    <a:srgbClr val="EDE8E9"/>
    <a:srgbClr val="D8CDD1"/>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varScale="1">
        <p:scale>
          <a:sx n="98" d="100"/>
          <a:sy n="98" d="100"/>
        </p:scale>
        <p:origin x="-660" y="-6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a:xfrm>
            <a:off x="1371600" y="4038600"/>
            <a:ext cx="7086600" cy="2011680"/>
          </a:xfrm>
        </p:spPr>
        <p:txBody>
          <a:bodyPr/>
          <a:lstStyle/>
          <a:p>
            <a:r>
              <a:rPr lang="en-US" b="1" dirty="0">
                <a:solidFill>
                  <a:srgbClr val="FFFFFF"/>
                </a:solidFill>
              </a:rPr>
              <a:t>Shapes of Distributions (Part 1 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Positively or Right-Skewed Distribution</a:t>
            </a:r>
            <a:endParaRPr lang="en-US" sz="1500" dirty="0"/>
          </a:p>
        </p:txBody>
      </p:sp>
      <p:sp>
        <p:nvSpPr>
          <p:cNvPr id="8" name="Content Placeholder 2"/>
          <p:cNvSpPr>
            <a:spLocks noGrp="1"/>
          </p:cNvSpPr>
          <p:nvPr>
            <p:ph idx="1"/>
          </p:nvPr>
        </p:nvSpPr>
        <p:spPr>
          <a:xfrm>
            <a:off x="457200" y="1295400"/>
            <a:ext cx="4206240" cy="5334000"/>
          </a:xfrm>
        </p:spPr>
        <p:txBody>
          <a:bodyPr/>
          <a:lstStyle/>
          <a:p>
            <a:pPr>
              <a:spcAft>
                <a:spcPts val="1200"/>
              </a:spcAft>
            </a:pPr>
            <a:r>
              <a:rPr lang="en-US" sz="2400" dirty="0">
                <a:solidFill>
                  <a:srgbClr val="FFFFFF"/>
                </a:solidFill>
              </a:rPr>
              <a:t>The following histogram shows the total subsidy in </a:t>
            </a:r>
            <a:r>
              <a:rPr lang="en-US" sz="2400" dirty="0" smtClean="0">
                <a:solidFill>
                  <a:srgbClr val="FFFFFF"/>
                </a:solidFill>
              </a:rPr>
              <a:t>$1000s </a:t>
            </a:r>
            <a:r>
              <a:rPr lang="en-US" sz="2400" dirty="0">
                <a:solidFill>
                  <a:srgbClr val="FFFFFF"/>
                </a:solidFill>
              </a:rPr>
              <a:t>for athletic departments at 240 U.S. Universities in 2013. </a:t>
            </a:r>
            <a:r>
              <a:rPr lang="en-US" sz="2400" dirty="0" smtClean="0">
                <a:solidFill>
                  <a:srgbClr val="FFFFFF"/>
                </a:solidFill>
              </a:rPr>
              <a:t>Note </a:t>
            </a:r>
            <a:r>
              <a:rPr lang="en-US" sz="2400" dirty="0">
                <a:solidFill>
                  <a:srgbClr val="FFFFFF"/>
                </a:solidFill>
              </a:rPr>
              <a:t>that the distribution peaks at the left, with clustering </a:t>
            </a:r>
            <a:r>
              <a:rPr lang="en-US" sz="2400" dirty="0" smtClean="0">
                <a:solidFill>
                  <a:srgbClr val="FFFFFF"/>
                </a:solidFill>
              </a:rPr>
              <a:t>on </a:t>
            </a:r>
            <a:r>
              <a:rPr lang="en-US" sz="2400" dirty="0">
                <a:solidFill>
                  <a:srgbClr val="FFFFFF"/>
                </a:solidFill>
              </a:rPr>
              <a:t>either side of the peak and a noticeable taper to the right.  </a:t>
            </a:r>
          </a:p>
          <a:p>
            <a:pPr>
              <a:spcAft>
                <a:spcPts val="1200"/>
              </a:spcAft>
            </a:pPr>
            <a:r>
              <a:rPr lang="en-US" sz="2400" dirty="0">
                <a:solidFill>
                  <a:srgbClr val="FFFFFF"/>
                </a:solidFill>
              </a:rPr>
              <a:t>This is an example of a positively or right-skewed data set.</a:t>
            </a:r>
          </a:p>
        </p:txBody>
      </p:sp>
      <p:pic>
        <p:nvPicPr>
          <p:cNvPr id="3074" name="Picture 3"/>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17491" t="35589" r="44459" b="21033"/>
          <a:stretch/>
        </p:blipFill>
        <p:spPr bwMode="auto">
          <a:xfrm>
            <a:off x="4648198" y="1504950"/>
            <a:ext cx="4310744" cy="3657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1130892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recognize the following common shapes of distributions of data.</a:t>
            </a:r>
          </a:p>
          <a:p>
            <a:pPr marL="457200" indent="-342900">
              <a:buFont typeface="Arial" panose="020B0604020202020204" pitchFamily="34" charset="0"/>
              <a:buChar char="•"/>
            </a:pPr>
            <a:r>
              <a:rPr lang="en-US" sz="2400" i="1" dirty="0">
                <a:solidFill>
                  <a:srgbClr val="FFFFFF"/>
                </a:solidFill>
              </a:rPr>
              <a:t>Bell-shaped</a:t>
            </a:r>
          </a:p>
          <a:p>
            <a:pPr marL="457200" indent="-342900">
              <a:buFont typeface="Arial" panose="020B0604020202020204" pitchFamily="34" charset="0"/>
              <a:buChar char="•"/>
            </a:pPr>
            <a:r>
              <a:rPr lang="en-US" sz="2400" i="1" dirty="0">
                <a:solidFill>
                  <a:srgbClr val="FFFFFF"/>
                </a:solidFill>
              </a:rPr>
              <a:t>Positively</a:t>
            </a:r>
            <a:r>
              <a:rPr lang="en-US" sz="2400" dirty="0">
                <a:solidFill>
                  <a:srgbClr val="FFFFFF"/>
                </a:solidFill>
              </a:rPr>
              <a:t> or </a:t>
            </a:r>
            <a:r>
              <a:rPr lang="en-US" sz="2400" i="1" dirty="0">
                <a:solidFill>
                  <a:srgbClr val="FFFFFF"/>
                </a:solidFill>
              </a:rPr>
              <a:t>right-skewed shaped</a:t>
            </a:r>
          </a:p>
          <a:p>
            <a:pPr marL="457200" indent="-342900">
              <a:buFont typeface="Arial" panose="020B0604020202020204" pitchFamily="34" charset="0"/>
              <a:buChar char="•"/>
            </a:pPr>
            <a:r>
              <a:rPr lang="en-US" sz="2400" i="1" dirty="0">
                <a:solidFill>
                  <a:srgbClr val="FFFFFF"/>
                </a:solidFill>
              </a:rPr>
              <a:t>Negatively</a:t>
            </a:r>
            <a:r>
              <a:rPr lang="en-US" sz="2400" dirty="0">
                <a:solidFill>
                  <a:srgbClr val="FFFFFF"/>
                </a:solidFill>
              </a:rPr>
              <a:t> or </a:t>
            </a:r>
            <a:r>
              <a:rPr lang="en-US" sz="2400" i="1" dirty="0">
                <a:solidFill>
                  <a:srgbClr val="FFFFFF"/>
                </a:solidFill>
              </a:rPr>
              <a:t>left-skewed shaped</a:t>
            </a:r>
          </a:p>
        </p:txBody>
      </p:sp>
    </p:spTree>
    <p:extLst>
      <p:ext uri="{BB962C8B-B14F-4D97-AF65-F5344CB8AC3E}">
        <p14:creationId xmlns:p14="http://schemas.microsoft.com/office/powerpoint/2010/main" val="7849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4400" y="2286000"/>
            <a:ext cx="7315200" cy="2286000"/>
          </a:xfrm>
        </p:spPr>
        <p:txBody>
          <a:bodyPr/>
          <a:lstStyle/>
          <a:p>
            <a:r>
              <a:rPr lang="en-US" sz="6000" b="1" dirty="0"/>
              <a:t>Appendix of Image Long Descriptions</a:t>
            </a:r>
          </a:p>
        </p:txBody>
      </p:sp>
    </p:spTree>
    <p:extLst>
      <p:ext uri="{BB962C8B-B14F-4D97-AF65-F5344CB8AC3E}">
        <p14:creationId xmlns:p14="http://schemas.microsoft.com/office/powerpoint/2010/main" val="362507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Bell-Shaped Distribution</a:t>
            </a:r>
            <a:r>
              <a:rPr lang="en-US" sz="1400" dirty="0">
                <a:solidFill>
                  <a:prstClr val="white"/>
                </a:solidFill>
              </a:rPr>
              <a:t> (2)</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a:t>Heights of bars from left to right are 3, 4, 9, 15, 12, 3, 3.</a:t>
            </a:r>
          </a:p>
          <a:p>
            <a:r>
              <a:rPr lang="en-US" sz="2400" dirty="0"/>
              <a:t>The vertical axis is labeled from bottom to top 0, 5, 10, 15, 20.</a:t>
            </a:r>
          </a:p>
          <a:p>
            <a:r>
              <a:rPr lang="en-US" sz="2400" dirty="0"/>
              <a:t>The horizontal axis is labeled from left to right as 18921, 21221, 23521, 25821, 28121, 30421, 32721, 35021</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544269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Negatively of Left-Skewed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a:t>Five bars</a:t>
            </a:r>
          </a:p>
          <a:p>
            <a:r>
              <a:rPr lang="en-US" sz="2400" dirty="0"/>
              <a:t>Vertical axis from bottom to top is labeled 0, 5, 10, 15, 20.</a:t>
            </a:r>
          </a:p>
          <a:p>
            <a:r>
              <a:rPr lang="en-US" sz="2400" dirty="0"/>
              <a:t>Horizontal axis from left to right is labeled 17, 21, 25, 29, 33, 37.</a:t>
            </a:r>
          </a:p>
          <a:p>
            <a:r>
              <a:rPr lang="en-US" sz="2400" dirty="0"/>
              <a:t>Heights of the bars from left to right are 3, 7, 8, 18, 14.</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2677791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Positively or Right-Skewed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a:t>The vertical axis is labeled from bottom to top as 0, 20, 40, 60, 80, 100.</a:t>
            </a:r>
          </a:p>
          <a:p>
            <a:r>
              <a:rPr lang="en-US" sz="2400" dirty="0"/>
              <a:t>The horizontal axis is labeled from left to right as 0, 550, 1100, 1650, 2200, 2750, 3300, 3850, 4400, 4950.</a:t>
            </a:r>
          </a:p>
          <a:p>
            <a:r>
              <a:rPr lang="en-US" sz="2400" dirty="0"/>
              <a:t>There are nine bars with height from left to right of 45, 98, 44, 30, 10, 1, 1, 0, 1.</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139728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Learn how to recognize the following common shapes of distributions of data.</a:t>
            </a:r>
          </a:p>
          <a:p>
            <a:pPr marL="457200" indent="-342900">
              <a:buFont typeface="Arial" panose="020B0604020202020204" pitchFamily="34" charset="0"/>
              <a:buChar char="•"/>
            </a:pPr>
            <a:r>
              <a:rPr lang="en-US" sz="2400" i="1" dirty="0">
                <a:solidFill>
                  <a:srgbClr val="FFFFFF"/>
                </a:solidFill>
              </a:rPr>
              <a:t>Bell-shaped</a:t>
            </a:r>
          </a:p>
          <a:p>
            <a:pPr marL="457200" indent="-342900">
              <a:buFont typeface="Arial" panose="020B0604020202020204" pitchFamily="34" charset="0"/>
              <a:buChar char="•"/>
            </a:pPr>
            <a:r>
              <a:rPr lang="en-US" sz="2400" i="1" dirty="0">
                <a:solidFill>
                  <a:srgbClr val="FFFFFF"/>
                </a:solidFill>
              </a:rPr>
              <a:t>Positively</a:t>
            </a:r>
            <a:r>
              <a:rPr lang="en-US" sz="2400" dirty="0">
                <a:solidFill>
                  <a:srgbClr val="FFFFFF"/>
                </a:solidFill>
              </a:rPr>
              <a:t> or </a:t>
            </a:r>
            <a:r>
              <a:rPr lang="en-US" sz="2400" i="1" dirty="0">
                <a:solidFill>
                  <a:srgbClr val="FFFFFF"/>
                </a:solidFill>
              </a:rPr>
              <a:t>right-skewed shaped</a:t>
            </a:r>
          </a:p>
          <a:p>
            <a:pPr marL="457200" indent="-342900">
              <a:buFont typeface="Arial" panose="020B0604020202020204" pitchFamily="34" charset="0"/>
              <a:buChar char="•"/>
            </a:pPr>
            <a:r>
              <a:rPr lang="en-US" sz="2400" i="1" dirty="0">
                <a:solidFill>
                  <a:srgbClr val="FFFFFF"/>
                </a:solidFill>
              </a:rPr>
              <a:t>Negatively</a:t>
            </a:r>
            <a:r>
              <a:rPr lang="en-US" sz="2400" dirty="0">
                <a:solidFill>
                  <a:srgbClr val="FFFFFF"/>
                </a:solidFill>
              </a:rPr>
              <a:t> or </a:t>
            </a:r>
            <a:r>
              <a:rPr lang="en-US" sz="2400" i="1" dirty="0">
                <a:solidFill>
                  <a:srgbClr val="FFFFFF"/>
                </a:solidFill>
              </a:rPr>
              <a:t>left-skewed shaped</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Shapes of Data Distributions</a:t>
            </a:r>
            <a:endParaRPr lang="en-US" dirty="0"/>
          </a:p>
        </p:txBody>
      </p:sp>
      <p:sp>
        <p:nvSpPr>
          <p:cNvPr id="3" name="Content Placeholder 2"/>
          <p:cNvSpPr>
            <a:spLocks noGrp="1"/>
          </p:cNvSpPr>
          <p:nvPr>
            <p:ph idx="1"/>
          </p:nvPr>
        </p:nvSpPr>
        <p:spPr/>
        <p:txBody>
          <a:bodyPr/>
          <a:lstStyle/>
          <a:p>
            <a:pPr>
              <a:spcAft>
                <a:spcPts val="1200"/>
              </a:spcAft>
            </a:pPr>
            <a:r>
              <a:rPr lang="en-US" dirty="0" smtClean="0">
                <a:solidFill>
                  <a:srgbClr val="FFFFFF"/>
                </a:solidFill>
              </a:rPr>
              <a:t>It </a:t>
            </a:r>
            <a:r>
              <a:rPr lang="en-US" dirty="0">
                <a:solidFill>
                  <a:srgbClr val="FFFFFF"/>
                </a:solidFill>
              </a:rPr>
              <a:t>is important to be able to recognize the shapes of data distributions.</a:t>
            </a:r>
          </a:p>
          <a:p>
            <a:pPr>
              <a:spcAft>
                <a:spcPts val="1200"/>
              </a:spcAft>
            </a:pPr>
            <a:r>
              <a:rPr lang="en-US" dirty="0">
                <a:solidFill>
                  <a:srgbClr val="FFFFFF"/>
                </a:solidFill>
              </a:rPr>
              <a:t>The shape of the distribution usually determines the appropriate method that a statistician should use to analyze the data.</a:t>
            </a:r>
          </a:p>
          <a:p>
            <a:pPr>
              <a:spcAft>
                <a:spcPts val="1200"/>
              </a:spcAft>
            </a:pPr>
            <a:r>
              <a:rPr lang="en-US" dirty="0">
                <a:solidFill>
                  <a:srgbClr val="FFFFFF"/>
                </a:solidFill>
              </a:rPr>
              <a:t>Distributions are most often not perfectly shaped.  It is not necessary to have an exact shape, but rather to identify an overall pattern.</a:t>
            </a:r>
          </a:p>
        </p:txBody>
      </p:sp>
    </p:spTree>
    <p:extLst>
      <p:ext uri="{BB962C8B-B14F-4D97-AF65-F5344CB8AC3E}">
        <p14:creationId xmlns:p14="http://schemas.microsoft.com/office/powerpoint/2010/main" val="22669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Shapes of Distributions</a:t>
            </a:r>
            <a:endParaRPr lang="en-US" sz="1500" dirty="0"/>
          </a:p>
        </p:txBody>
      </p:sp>
      <p:pic>
        <p:nvPicPr>
          <p:cNvPr id="1028" name="Picture 2" descr="Four bars. First bar has a height of 9.  Second bar has a height of 16.  Third bar has height of 8. Fourth bar has height of 9.  This graph is for illustration purpose onl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51424" y="990600"/>
            <a:ext cx="5441153" cy="27432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9" name="Picture 3" descr="First bar has height of 16.  Seco bar has height of 13.  Third bar has height of 10.  Fourth bar has height of 3.  This graph is for illustration purpose only."/>
          <p:cNvPicPr>
            <a:picLocks noGrp="1" noChangeAspect="1" noChangeArrowheads="1"/>
          </p:cNvPicPr>
          <p:nvPr>
            <p:ph idx="13"/>
          </p:nvPr>
        </p:nvPicPr>
        <p:blipFill>
          <a:blip r:embed="rId3" cstate="print">
            <a:extLst>
              <a:ext uri="{28A0092B-C50C-407E-A947-70E740481C1C}">
                <a14:useLocalDpi xmlns:a14="http://schemas.microsoft.com/office/drawing/2010/main" val="0"/>
              </a:ext>
            </a:extLst>
          </a:blip>
          <a:stretch>
            <a:fillRect/>
          </a:stretch>
        </p:blipFill>
        <p:spPr bwMode="auto">
          <a:xfrm>
            <a:off x="1718507" y="3886200"/>
            <a:ext cx="5706986" cy="27432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Bell-Shaped </a:t>
            </a:r>
            <a:r>
              <a:rPr lang="en-US" dirty="0" smtClean="0">
                <a:solidFill>
                  <a:srgbClr val="FFFFFF"/>
                </a:solidFill>
              </a:rPr>
              <a:t>Distribution</a:t>
            </a:r>
            <a:r>
              <a:rPr lang="en-US" sz="1500" dirty="0">
                <a:solidFill>
                  <a:prstClr val="white"/>
                </a:solidFill>
              </a:rPr>
              <a:t> </a:t>
            </a:r>
            <a:r>
              <a:rPr lang="en-US" sz="1500" dirty="0" smtClean="0">
                <a:solidFill>
                  <a:prstClr val="white"/>
                </a:solidFill>
              </a:rPr>
              <a:t>(1)</a:t>
            </a:r>
            <a:endParaRPr lang="en-US" dirty="0"/>
          </a:p>
        </p:txBody>
      </p:sp>
      <p:sp>
        <p:nvSpPr>
          <p:cNvPr id="3" name="Content Placeholder 2"/>
          <p:cNvSpPr>
            <a:spLocks noGrp="1"/>
          </p:cNvSpPr>
          <p:nvPr>
            <p:ph idx="1"/>
          </p:nvPr>
        </p:nvSpPr>
        <p:spPr/>
        <p:txBody>
          <a:bodyPr/>
          <a:lstStyle/>
          <a:p>
            <a:r>
              <a:rPr lang="en-US" dirty="0" smtClean="0">
                <a:solidFill>
                  <a:srgbClr val="FFFFFF"/>
                </a:solidFill>
              </a:rPr>
              <a:t>A </a:t>
            </a:r>
            <a:r>
              <a:rPr lang="en-US" i="1" dirty="0">
                <a:solidFill>
                  <a:srgbClr val="FFFFFF"/>
                </a:solidFill>
              </a:rPr>
              <a:t>bell-shaped </a:t>
            </a:r>
            <a:r>
              <a:rPr lang="en-US" dirty="0">
                <a:solidFill>
                  <a:srgbClr val="FFFFFF"/>
                </a:solidFill>
              </a:rPr>
              <a:t>distribution has a single peak and tapers off at either end and is roughly symmetric on both sides of the line running through the center.</a:t>
            </a:r>
          </a:p>
        </p:txBody>
      </p:sp>
    </p:spTree>
    <p:extLst>
      <p:ext uri="{BB962C8B-B14F-4D97-AF65-F5344CB8AC3E}">
        <p14:creationId xmlns:p14="http://schemas.microsoft.com/office/powerpoint/2010/main" val="299502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Bell-Shaped </a:t>
            </a:r>
            <a:r>
              <a:rPr lang="en-US" dirty="0" smtClean="0">
                <a:solidFill>
                  <a:srgbClr val="FFFFFF"/>
                </a:solidFill>
              </a:rPr>
              <a:t>Distribution</a:t>
            </a:r>
            <a:r>
              <a:rPr lang="en-US" sz="1500" dirty="0">
                <a:solidFill>
                  <a:prstClr val="white"/>
                </a:solidFill>
              </a:rPr>
              <a:t> (2)</a:t>
            </a:r>
            <a:endParaRPr lang="en-US" sz="1500" dirty="0"/>
          </a:p>
        </p:txBody>
      </p:sp>
      <p:sp>
        <p:nvSpPr>
          <p:cNvPr id="8" name="Content Placeholder 2"/>
          <p:cNvSpPr>
            <a:spLocks noGrp="1"/>
          </p:cNvSpPr>
          <p:nvPr>
            <p:ph idx="1"/>
          </p:nvPr>
        </p:nvSpPr>
        <p:spPr>
          <a:xfrm>
            <a:off x="457200" y="1295400"/>
            <a:ext cx="4389120" cy="5334000"/>
          </a:xfrm>
        </p:spPr>
        <p:txBody>
          <a:bodyPr/>
          <a:lstStyle/>
          <a:p>
            <a:r>
              <a:rPr lang="en-US" dirty="0">
                <a:solidFill>
                  <a:srgbClr val="FFFFFF"/>
                </a:solidFill>
              </a:rPr>
              <a:t>This histogram shows the average debt in $ for college graduates for 46 U.S. universities in the year 2015.  Note that the distribution peaks in the center.  And although it is not exactly symmetric on either side of the peak, it is close; and it does taper off at either end.  So this distribution is roughly bell-shaped.</a:t>
            </a:r>
          </a:p>
        </p:txBody>
      </p:sp>
      <p:pic>
        <p:nvPicPr>
          <p:cNvPr id="3074" name="Picture 3"/>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16699" t="28721" r="36574" b="21623"/>
          <a:stretch/>
        </p:blipFill>
        <p:spPr bwMode="auto">
          <a:xfrm>
            <a:off x="4953000" y="1524000"/>
            <a:ext cx="4048350" cy="32918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116797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Negatively or Left-Skewed</a:t>
            </a:r>
            <a:endParaRPr lang="en-US" dirty="0"/>
          </a:p>
        </p:txBody>
      </p:sp>
      <p:sp>
        <p:nvSpPr>
          <p:cNvPr id="3" name="Content Placeholder 2"/>
          <p:cNvSpPr>
            <a:spLocks noGrp="1"/>
          </p:cNvSpPr>
          <p:nvPr>
            <p:ph idx="1"/>
          </p:nvPr>
        </p:nvSpPr>
        <p:spPr/>
        <p:txBody>
          <a:bodyPr/>
          <a:lstStyle/>
          <a:p>
            <a:r>
              <a:rPr lang="en-US" dirty="0" smtClean="0">
                <a:solidFill>
                  <a:srgbClr val="FFFFFF"/>
                </a:solidFill>
              </a:rPr>
              <a:t>When </a:t>
            </a:r>
            <a:r>
              <a:rPr lang="en-US" dirty="0">
                <a:solidFill>
                  <a:srgbClr val="FFFFFF"/>
                </a:solidFill>
              </a:rPr>
              <a:t>the data values are clustered to the right and taper off to the left, a distribution is said to be </a:t>
            </a:r>
            <a:r>
              <a:rPr lang="en-US" i="1" dirty="0">
                <a:solidFill>
                  <a:srgbClr val="FFFFFF"/>
                </a:solidFill>
              </a:rPr>
              <a:t>negatively</a:t>
            </a:r>
            <a:r>
              <a:rPr lang="en-US" dirty="0">
                <a:solidFill>
                  <a:srgbClr val="FFFFFF"/>
                </a:solidFill>
              </a:rPr>
              <a:t> or </a:t>
            </a:r>
            <a:r>
              <a:rPr lang="en-US" i="1" dirty="0">
                <a:solidFill>
                  <a:srgbClr val="FFFFFF"/>
                </a:solidFill>
              </a:rPr>
              <a:t>left-skewed</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58770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Negatively of Left-Skewed Distribution</a:t>
            </a:r>
            <a:endParaRPr lang="en-US" sz="1500" dirty="0"/>
          </a:p>
        </p:txBody>
      </p:sp>
      <p:sp>
        <p:nvSpPr>
          <p:cNvPr id="8" name="Content Placeholder 2"/>
          <p:cNvSpPr>
            <a:spLocks noGrp="1"/>
          </p:cNvSpPr>
          <p:nvPr>
            <p:ph idx="1"/>
          </p:nvPr>
        </p:nvSpPr>
        <p:spPr>
          <a:xfrm>
            <a:off x="457200" y="1295400"/>
            <a:ext cx="4206240" cy="5334000"/>
          </a:xfrm>
        </p:spPr>
        <p:txBody>
          <a:bodyPr/>
          <a:lstStyle/>
          <a:p>
            <a:pPr>
              <a:spcAft>
                <a:spcPts val="1200"/>
              </a:spcAft>
            </a:pPr>
            <a:r>
              <a:rPr lang="en-US" sz="2400" dirty="0">
                <a:solidFill>
                  <a:srgbClr val="FFFFFF"/>
                </a:solidFill>
              </a:rPr>
              <a:t>The following histogram shows the ACT score distribution for the incoming 2016 freshman class at a top ranked university.  The frequencies are in </a:t>
            </a:r>
            <a:r>
              <a:rPr lang="en-US" sz="2400" dirty="0" smtClean="0">
                <a:solidFill>
                  <a:srgbClr val="FFFFFF"/>
                </a:solidFill>
              </a:rPr>
              <a:t>100s</a:t>
            </a:r>
            <a:r>
              <a:rPr lang="en-US" sz="2400" dirty="0">
                <a:solidFill>
                  <a:srgbClr val="FFFFFF"/>
                </a:solidFill>
              </a:rPr>
              <a:t>.  Note that the distribution peaks at the right, with clustering on either side of the peak and a noticeable taper to the left.  </a:t>
            </a:r>
          </a:p>
          <a:p>
            <a:pPr>
              <a:spcAft>
                <a:spcPts val="1200"/>
              </a:spcAft>
            </a:pPr>
            <a:r>
              <a:rPr lang="en-US" sz="2400" dirty="0">
                <a:solidFill>
                  <a:srgbClr val="FFFFFF"/>
                </a:solidFill>
              </a:rPr>
              <a:t>This is an example of a negative or left-skewed data set.</a:t>
            </a:r>
          </a:p>
        </p:txBody>
      </p:sp>
      <p:pic>
        <p:nvPicPr>
          <p:cNvPr id="3074"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24400" y="1600200"/>
            <a:ext cx="4334480" cy="31436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318452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Positively or Right-Skewed</a:t>
            </a:r>
            <a:endParaRPr lang="en-US" dirty="0"/>
          </a:p>
        </p:txBody>
      </p:sp>
      <p:sp>
        <p:nvSpPr>
          <p:cNvPr id="3" name="Content Placeholder 2"/>
          <p:cNvSpPr>
            <a:spLocks noGrp="1"/>
          </p:cNvSpPr>
          <p:nvPr>
            <p:ph idx="1"/>
          </p:nvPr>
        </p:nvSpPr>
        <p:spPr/>
        <p:txBody>
          <a:bodyPr/>
          <a:lstStyle/>
          <a:p>
            <a:r>
              <a:rPr lang="en-US" dirty="0" smtClean="0">
                <a:solidFill>
                  <a:srgbClr val="FFFFFF"/>
                </a:solidFill>
              </a:rPr>
              <a:t>When </a:t>
            </a:r>
            <a:r>
              <a:rPr lang="en-US" dirty="0">
                <a:solidFill>
                  <a:srgbClr val="FFFFFF"/>
                </a:solidFill>
              </a:rPr>
              <a:t>the peak of the distribution is to the left and the data values taper off to the right </a:t>
            </a:r>
            <a:r>
              <a:rPr lang="en-US" dirty="0" smtClean="0">
                <a:solidFill>
                  <a:srgbClr val="FFFFFF"/>
                </a:solidFill>
              </a:rPr>
              <a:t>a </a:t>
            </a:r>
            <a:r>
              <a:rPr lang="en-US" dirty="0">
                <a:solidFill>
                  <a:srgbClr val="FFFFFF"/>
                </a:solidFill>
              </a:rPr>
              <a:t>distribution is said to be </a:t>
            </a:r>
            <a:r>
              <a:rPr lang="en-US" dirty="0" smtClean="0">
                <a:solidFill>
                  <a:srgbClr val="FFFFFF"/>
                </a:solidFill>
              </a:rPr>
              <a:t>positively </a:t>
            </a:r>
            <a:r>
              <a:rPr lang="en-US" dirty="0">
                <a:solidFill>
                  <a:srgbClr val="FFFFFF"/>
                </a:solidFill>
              </a:rPr>
              <a:t>or right-skewed.</a:t>
            </a:r>
          </a:p>
        </p:txBody>
      </p:sp>
    </p:spTree>
    <p:extLst>
      <p:ext uri="{BB962C8B-B14F-4D97-AF65-F5344CB8AC3E}">
        <p14:creationId xmlns:p14="http://schemas.microsoft.com/office/powerpoint/2010/main" val="1087181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0">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2322</TotalTime>
  <Words>697</Words>
  <Application>Microsoft Office PowerPoint</Application>
  <PresentationFormat>On-screen Show (4:3)</PresentationFormat>
  <Paragraphs>52</Paragraphs>
  <Slides>15</Slides>
  <Notes>0</Notes>
  <HiddenSlides>0</HiddenSlides>
  <MMClips>0</MMClips>
  <ScaleCrop>false</ScaleCrop>
  <HeadingPairs>
    <vt:vector size="4" baseType="variant">
      <vt:variant>
        <vt:lpstr>Theme</vt:lpstr>
      </vt:variant>
      <vt:variant>
        <vt:i4>9</vt:i4>
      </vt:variant>
      <vt:variant>
        <vt:lpstr>Slide Titles</vt:lpstr>
      </vt:variant>
      <vt:variant>
        <vt:i4>15</vt:i4>
      </vt:variant>
    </vt:vector>
  </HeadingPairs>
  <TitlesOfParts>
    <vt:vector size="24"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Shapes of Data Distributions</vt:lpstr>
      <vt:lpstr>Shapes of Distributions</vt:lpstr>
      <vt:lpstr>Bell-Shaped Distribution (1)</vt:lpstr>
      <vt:lpstr>Bell-Shaped Distribution (2)</vt:lpstr>
      <vt:lpstr>Negatively or Left-Skewed</vt:lpstr>
      <vt:lpstr>Negatively of Left-Skewed Distribution</vt:lpstr>
      <vt:lpstr>Positively or Right-Skewed</vt:lpstr>
      <vt:lpstr>Positively or Right-Skewed Distribution</vt:lpstr>
      <vt:lpstr>Summary</vt:lpstr>
      <vt:lpstr>Appendix of Image Long Descriptions</vt:lpstr>
      <vt:lpstr>Bell-Shaped Distribution (2) - Appendix</vt:lpstr>
      <vt:lpstr>Negatively of Left-Skewed Distribution - Appendix</vt:lpstr>
      <vt:lpstr>Positively or Right-Skewed Distribution - Appendix</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324</cp:revision>
  <dcterms:created xsi:type="dcterms:W3CDTF">2017-12-05T17:18:18Z</dcterms:created>
  <dcterms:modified xsi:type="dcterms:W3CDTF">2018-05-11T06:09:20Z</dcterms:modified>
</cp:coreProperties>
</file>