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7"/>
  </p:notesMasterIdLst>
  <p:handoutMasterIdLst>
    <p:handoutMasterId r:id="rId28"/>
  </p:handoutMasterIdLst>
  <p:sldIdLst>
    <p:sldId id="273" r:id="rId10"/>
    <p:sldId id="276" r:id="rId11"/>
    <p:sldId id="367" r:id="rId12"/>
    <p:sldId id="347" r:id="rId13"/>
    <p:sldId id="383" r:id="rId14"/>
    <p:sldId id="368" r:id="rId15"/>
    <p:sldId id="373" r:id="rId16"/>
    <p:sldId id="374" r:id="rId17"/>
    <p:sldId id="375" r:id="rId18"/>
    <p:sldId id="376" r:id="rId19"/>
    <p:sldId id="377" r:id="rId20"/>
    <p:sldId id="346" r:id="rId21"/>
    <p:sldId id="378" r:id="rId22"/>
    <p:sldId id="379" r:id="rId23"/>
    <p:sldId id="380" r:id="rId24"/>
    <p:sldId id="381" r:id="rId25"/>
    <p:sldId id="3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754"/>
    <a:srgbClr val="EDE8E9"/>
    <a:srgbClr val="D8CDD1"/>
    <a:srgbClr val="2B606A"/>
    <a:srgbClr val="085367"/>
    <a:srgbClr val="00518B"/>
    <a:srgbClr val="B60000"/>
    <a:srgbClr val="214E91"/>
    <a:srgbClr val="6A6A6A"/>
    <a:srgbClr val="E6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7.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a:xfrm>
            <a:off x="1371600" y="4038600"/>
            <a:ext cx="7086600" cy="2011680"/>
          </a:xfrm>
        </p:spPr>
        <p:txBody>
          <a:bodyPr/>
          <a:lstStyle/>
          <a:p>
            <a:r>
              <a:rPr lang="en-US" b="1" dirty="0">
                <a:solidFill>
                  <a:srgbClr val="FFFFFF"/>
                </a:solidFill>
              </a:rPr>
              <a:t>Shapes of Distributions (Part </a:t>
            </a:r>
            <a:r>
              <a:rPr lang="en-US" b="1" dirty="0" smtClean="0">
                <a:solidFill>
                  <a:srgbClr val="FFFFFF"/>
                </a:solidFill>
              </a:rPr>
              <a:t>2 </a:t>
            </a:r>
            <a:r>
              <a:rPr lang="en-US" b="1" dirty="0">
                <a:solidFill>
                  <a:srgbClr val="FFFFFF"/>
                </a:solidFill>
              </a:rPr>
              <a:t>of 2)</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Definition of Mode and Bimodal</a:t>
            </a:r>
            <a:endParaRPr lang="en-US" dirty="0"/>
          </a:p>
        </p:txBody>
      </p:sp>
      <p:sp>
        <p:nvSpPr>
          <p:cNvPr id="3" name="Content Placeholder 2"/>
          <p:cNvSpPr>
            <a:spLocks noGrp="1"/>
          </p:cNvSpPr>
          <p:nvPr>
            <p:ph idx="1"/>
          </p:nvPr>
        </p:nvSpPr>
        <p:spPr/>
        <p:txBody>
          <a:bodyPr/>
          <a:lstStyle/>
          <a:p>
            <a:pPr>
              <a:spcAft>
                <a:spcPts val="1200"/>
              </a:spcAft>
            </a:pPr>
            <a:r>
              <a:rPr lang="en-US" dirty="0" smtClean="0">
                <a:solidFill>
                  <a:srgbClr val="FFFFFF"/>
                </a:solidFill>
              </a:rPr>
              <a:t>The </a:t>
            </a:r>
            <a:r>
              <a:rPr lang="en-US" dirty="0">
                <a:solidFill>
                  <a:srgbClr val="FFFFFF"/>
                </a:solidFill>
              </a:rPr>
              <a:t>highest peak of a distribution indicates where the mode of the data values is.</a:t>
            </a:r>
          </a:p>
          <a:p>
            <a:pPr>
              <a:spcAft>
                <a:spcPts val="1200"/>
              </a:spcAft>
            </a:pPr>
            <a:r>
              <a:rPr lang="en-US" dirty="0">
                <a:solidFill>
                  <a:srgbClr val="FFFFFF"/>
                </a:solidFill>
              </a:rPr>
              <a:t>The mode is the data value that occurs more often than any other data value.</a:t>
            </a:r>
          </a:p>
          <a:p>
            <a:pPr>
              <a:spcAft>
                <a:spcPts val="1200"/>
              </a:spcAft>
            </a:pPr>
            <a:r>
              <a:rPr lang="en-US" dirty="0">
                <a:solidFill>
                  <a:srgbClr val="FFFFFF"/>
                </a:solidFill>
              </a:rPr>
              <a:t>When a distribution has two peaks of the </a:t>
            </a:r>
            <a:r>
              <a:rPr lang="en-US" dirty="0" smtClean="0">
                <a:solidFill>
                  <a:srgbClr val="FFFFFF"/>
                </a:solidFill>
              </a:rPr>
              <a:t>same </a:t>
            </a:r>
            <a:r>
              <a:rPr lang="en-US" dirty="0">
                <a:solidFill>
                  <a:srgbClr val="FFFFFF"/>
                </a:solidFill>
              </a:rPr>
              <a:t>height, it is said to be bimodal.</a:t>
            </a:r>
          </a:p>
        </p:txBody>
      </p:sp>
    </p:spTree>
    <p:extLst>
      <p:ext uri="{BB962C8B-B14F-4D97-AF65-F5344CB8AC3E}">
        <p14:creationId xmlns:p14="http://schemas.microsoft.com/office/powerpoint/2010/main" val="3578317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Bimodal Distribution</a:t>
            </a:r>
            <a:endParaRPr lang="en-US" sz="1500" dirty="0"/>
          </a:p>
        </p:txBody>
      </p:sp>
      <p:sp>
        <p:nvSpPr>
          <p:cNvPr id="8" name="Content Placeholder 2"/>
          <p:cNvSpPr>
            <a:spLocks noGrp="1"/>
          </p:cNvSpPr>
          <p:nvPr>
            <p:ph idx="1"/>
          </p:nvPr>
        </p:nvSpPr>
        <p:spPr>
          <a:xfrm>
            <a:off x="457200" y="1295400"/>
            <a:ext cx="3657600" cy="5334000"/>
          </a:xfrm>
        </p:spPr>
        <p:txBody>
          <a:bodyPr/>
          <a:lstStyle/>
          <a:p>
            <a:r>
              <a:rPr lang="en-US" sz="2400" dirty="0" smtClean="0">
                <a:solidFill>
                  <a:srgbClr val="FFFFFF"/>
                </a:solidFill>
              </a:rPr>
              <a:t>This </a:t>
            </a:r>
            <a:r>
              <a:rPr lang="en-US" sz="2400" dirty="0">
                <a:solidFill>
                  <a:srgbClr val="FFFFFF"/>
                </a:solidFill>
              </a:rPr>
              <a:t>histogram shows the weights of 82 members of a high school marching band.  </a:t>
            </a:r>
          </a:p>
          <a:p>
            <a:r>
              <a:rPr lang="en-US" sz="2400" dirty="0">
                <a:solidFill>
                  <a:srgbClr val="FFFFFF"/>
                </a:solidFill>
              </a:rPr>
              <a:t>This bimodal shape frequently occurs when two distinct groups are included in the same population.  The two modes in this data set probably occur because men and women are both included.</a:t>
            </a:r>
          </a:p>
          <a:p>
            <a:r>
              <a:rPr lang="en-US" sz="2400" dirty="0">
                <a:solidFill>
                  <a:srgbClr val="FFFFFF"/>
                </a:solidFill>
              </a:rPr>
              <a:t>This distribution is bimodal.</a:t>
            </a:r>
          </a:p>
        </p:txBody>
      </p:sp>
      <p:pic>
        <p:nvPicPr>
          <p:cNvPr id="3074" name="Picture 3" descr="10 bar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267200" y="1828800"/>
            <a:ext cx="4754880" cy="309761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1791466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recognize the following common shapes of distributions of data.</a:t>
            </a:r>
          </a:p>
          <a:p>
            <a:pPr marL="457200" indent="-342900">
              <a:buFont typeface="Arial" panose="020B0604020202020204" pitchFamily="34" charset="0"/>
              <a:buChar char="•"/>
            </a:pPr>
            <a:r>
              <a:rPr lang="en-US" sz="2400" dirty="0">
                <a:solidFill>
                  <a:srgbClr val="FFFFFF"/>
                </a:solidFill>
              </a:rPr>
              <a:t>U-shaped</a:t>
            </a:r>
          </a:p>
          <a:p>
            <a:pPr marL="457200" indent="-342900">
              <a:buFont typeface="Arial" panose="020B0604020202020204" pitchFamily="34" charset="0"/>
              <a:buChar char="•"/>
            </a:pPr>
            <a:r>
              <a:rPr lang="en-US" sz="2400" dirty="0">
                <a:solidFill>
                  <a:srgbClr val="FFFFFF"/>
                </a:solidFill>
              </a:rPr>
              <a:t>J-shaped</a:t>
            </a:r>
          </a:p>
          <a:p>
            <a:pPr marL="457200" indent="-342900">
              <a:buFont typeface="Arial" panose="020B0604020202020204" pitchFamily="34" charset="0"/>
              <a:buChar char="•"/>
            </a:pPr>
            <a:r>
              <a:rPr lang="en-US" sz="2400" dirty="0">
                <a:solidFill>
                  <a:srgbClr val="FFFFFF"/>
                </a:solidFill>
              </a:rPr>
              <a:t>Reverse J-shaped</a:t>
            </a:r>
          </a:p>
          <a:p>
            <a:pPr marL="457200" indent="-342900">
              <a:buFont typeface="Arial" panose="020B0604020202020204" pitchFamily="34" charset="0"/>
              <a:buChar char="•"/>
            </a:pPr>
            <a:r>
              <a:rPr lang="en-US" sz="2400" dirty="0">
                <a:solidFill>
                  <a:srgbClr val="FFFFFF"/>
                </a:solidFill>
              </a:rPr>
              <a:t>Bimodal-shaped</a:t>
            </a:r>
          </a:p>
        </p:txBody>
      </p:sp>
    </p:spTree>
    <p:extLst>
      <p:ext uri="{BB962C8B-B14F-4D97-AF65-F5344CB8AC3E}">
        <p14:creationId xmlns:p14="http://schemas.microsoft.com/office/powerpoint/2010/main" val="784940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14400" y="2286000"/>
            <a:ext cx="7315200" cy="2286000"/>
          </a:xfrm>
        </p:spPr>
        <p:txBody>
          <a:bodyPr/>
          <a:lstStyle/>
          <a:p>
            <a:r>
              <a:rPr lang="en-US" sz="6000" b="1" dirty="0"/>
              <a:t>Appendix of Image Long Descriptions</a:t>
            </a:r>
          </a:p>
        </p:txBody>
      </p:sp>
    </p:spTree>
    <p:extLst>
      <p:ext uri="{BB962C8B-B14F-4D97-AF65-F5344CB8AC3E}">
        <p14:creationId xmlns:p14="http://schemas.microsoft.com/office/powerpoint/2010/main" val="1108474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U-shaped Distribution</a:t>
            </a:r>
            <a:r>
              <a:rPr lang="en-US" sz="3600" dirty="0" smtClean="0">
                <a:solidFill>
                  <a:srgbClr val="FFFFFF"/>
                </a:solidFill>
              </a:rPr>
              <a:t>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smtClean="0"/>
              <a:t>Vertical </a:t>
            </a:r>
            <a:r>
              <a:rPr lang="en-US" sz="2400" dirty="0"/>
              <a:t>axis from bottom to top is labeled 0, 2, 4, 6, 8.</a:t>
            </a:r>
          </a:p>
          <a:p>
            <a:r>
              <a:rPr lang="en-US" sz="2400" dirty="0"/>
              <a:t>Horizontal axis from left to right is labeled 54, 4, 74, 84, 94, 104.</a:t>
            </a:r>
          </a:p>
          <a:p>
            <a:r>
              <a:rPr lang="en-US" sz="2400" dirty="0"/>
              <a:t>Heights of bars from left to right are 6, 5, 2, 3, 6.</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210956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J-shaped Distribution</a:t>
            </a:r>
            <a:r>
              <a:rPr lang="en-US" sz="3600" dirty="0" smtClean="0">
                <a:solidFill>
                  <a:srgbClr val="FFFFFF"/>
                </a:solidFill>
              </a:rPr>
              <a:t>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smtClean="0"/>
              <a:t>Vertical </a:t>
            </a:r>
            <a:r>
              <a:rPr lang="en-US" sz="2400" dirty="0"/>
              <a:t>axis is labeled from bottom to top as 0, 2, 4, 6, 8, 10, 12</a:t>
            </a:r>
          </a:p>
          <a:p>
            <a:r>
              <a:rPr lang="en-US" sz="2400" dirty="0"/>
              <a:t>Horizontal axis is labeled from left to right as 50, 60, 70, 80, 90, 100</a:t>
            </a:r>
          </a:p>
          <a:p>
            <a:r>
              <a:rPr lang="en-US" sz="2400" dirty="0"/>
              <a:t>Heights of bars from left to right are 1, 2, 3, 6, 10</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309653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Reverse J-shaped Distribution</a:t>
            </a:r>
            <a:r>
              <a:rPr lang="en-US" sz="3600" dirty="0" smtClean="0">
                <a:solidFill>
                  <a:srgbClr val="FFFFFF"/>
                </a:solidFill>
              </a:rPr>
              <a:t>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smtClean="0"/>
              <a:t>Vertical </a:t>
            </a:r>
            <a:r>
              <a:rPr lang="en-US" sz="2400" dirty="0"/>
              <a:t>axis from bottom to top is labeled as 0, 10, 20, 30, 40, 50</a:t>
            </a:r>
          </a:p>
          <a:p>
            <a:r>
              <a:rPr lang="en-US" sz="2400" dirty="0"/>
              <a:t>Horizontal axis from left to right is labeled .5, 13.5, 26.5, 39.5, 52.5, 65.5, 78.5, 91.5 104.5, 117.5</a:t>
            </a:r>
          </a:p>
          <a:p>
            <a:r>
              <a:rPr lang="en-US" sz="2400" dirty="0"/>
              <a:t>The heights of the bars from left to right are 42, 16, 10, 1, 0, 1, 0, 0, 1</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4276449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Bimodal Distribution</a:t>
            </a:r>
            <a:r>
              <a:rPr lang="en-US" sz="3600" dirty="0" smtClean="0">
                <a:solidFill>
                  <a:srgbClr val="FFFFFF"/>
                </a:solidFill>
              </a:rPr>
              <a:t>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smtClean="0"/>
              <a:t>Vertical </a:t>
            </a:r>
            <a:r>
              <a:rPr lang="en-US" sz="2400" dirty="0"/>
              <a:t>axis from bottom to top is </a:t>
            </a:r>
            <a:r>
              <a:rPr lang="en-US" sz="2400" dirty="0" err="1"/>
              <a:t>labed</a:t>
            </a:r>
            <a:r>
              <a:rPr lang="en-US" sz="2400" dirty="0"/>
              <a:t> 0, 5, 10, 15, 20.</a:t>
            </a:r>
          </a:p>
          <a:p>
            <a:r>
              <a:rPr lang="en-US" sz="2400" dirty="0"/>
              <a:t>Horizontal axis from left to right is labeled 100, 111, 122, 133, 144, 155, 166, 177, 188, 199, 210.</a:t>
            </a:r>
          </a:p>
          <a:p>
            <a:r>
              <a:rPr lang="en-US" sz="2400" dirty="0"/>
              <a:t>The heights of the bars from left to right are 5, 9, 15, 7, 7, 9, 9, 15, 5, 1</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297023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Learn how to recognize the following common shapes of distributions of data.</a:t>
            </a:r>
          </a:p>
          <a:p>
            <a:pPr marL="457200" indent="-342900">
              <a:buFont typeface="Arial" panose="020B0604020202020204" pitchFamily="34" charset="0"/>
              <a:buChar char="•"/>
            </a:pPr>
            <a:r>
              <a:rPr lang="en-US" sz="2400" i="1" dirty="0">
                <a:solidFill>
                  <a:srgbClr val="FFFFFF"/>
                </a:solidFill>
              </a:rPr>
              <a:t>J-shaped</a:t>
            </a:r>
          </a:p>
          <a:p>
            <a:pPr marL="457200" indent="-342900">
              <a:buFont typeface="Arial" panose="020B0604020202020204" pitchFamily="34" charset="0"/>
              <a:buChar char="•"/>
            </a:pPr>
            <a:r>
              <a:rPr lang="en-US" sz="2400" i="1" dirty="0">
                <a:solidFill>
                  <a:srgbClr val="FFFFFF"/>
                </a:solidFill>
              </a:rPr>
              <a:t>Reverse J-shaped</a:t>
            </a:r>
          </a:p>
          <a:p>
            <a:pPr marL="457200" indent="-342900">
              <a:buFont typeface="Arial" panose="020B0604020202020204" pitchFamily="34" charset="0"/>
              <a:buChar char="•"/>
            </a:pPr>
            <a:r>
              <a:rPr lang="en-US" sz="2400" i="1" dirty="0">
                <a:solidFill>
                  <a:srgbClr val="FFFFFF"/>
                </a:solidFill>
              </a:rPr>
              <a:t>Bimodal-shaped</a:t>
            </a:r>
          </a:p>
          <a:p>
            <a:pPr marL="457200" indent="-342900">
              <a:buFont typeface="Arial" panose="020B0604020202020204" pitchFamily="34" charset="0"/>
              <a:buChar char="•"/>
            </a:pPr>
            <a:r>
              <a:rPr lang="en-US" sz="2400" i="1" dirty="0">
                <a:solidFill>
                  <a:srgbClr val="FFFFFF"/>
                </a:solidFill>
              </a:rPr>
              <a:t>U-shaped</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Definition of U-shaped Distribution</a:t>
            </a:r>
            <a:endParaRPr lang="en-US" dirty="0"/>
          </a:p>
        </p:txBody>
      </p:sp>
      <p:sp>
        <p:nvSpPr>
          <p:cNvPr id="3" name="Content Placeholder 2"/>
          <p:cNvSpPr>
            <a:spLocks noGrp="1"/>
          </p:cNvSpPr>
          <p:nvPr>
            <p:ph idx="1"/>
          </p:nvPr>
        </p:nvSpPr>
        <p:spPr/>
        <p:txBody>
          <a:bodyPr/>
          <a:lstStyle/>
          <a:p>
            <a:r>
              <a:rPr lang="en-US" dirty="0" smtClean="0">
                <a:solidFill>
                  <a:srgbClr val="FFFFFF"/>
                </a:solidFill>
              </a:rPr>
              <a:t>A </a:t>
            </a:r>
            <a:r>
              <a:rPr lang="en-US" i="1" dirty="0">
                <a:solidFill>
                  <a:srgbClr val="FFFFFF"/>
                </a:solidFill>
              </a:rPr>
              <a:t>U-shaped</a:t>
            </a:r>
            <a:r>
              <a:rPr lang="en-US" dirty="0">
                <a:solidFill>
                  <a:srgbClr val="FFFFFF"/>
                </a:solidFill>
              </a:rPr>
              <a:t> distribution has peaks on the extreme left and right, and low frequencies toward the center.</a:t>
            </a:r>
          </a:p>
        </p:txBody>
      </p:sp>
    </p:spTree>
    <p:extLst>
      <p:ext uri="{BB962C8B-B14F-4D97-AF65-F5344CB8AC3E}">
        <p14:creationId xmlns:p14="http://schemas.microsoft.com/office/powerpoint/2010/main" val="226697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U-shaped </a:t>
            </a:r>
            <a:r>
              <a:rPr lang="en-US" dirty="0" smtClean="0">
                <a:solidFill>
                  <a:srgbClr val="FFFFFF"/>
                </a:solidFill>
              </a:rPr>
              <a:t>Distribution</a:t>
            </a:r>
            <a:r>
              <a:rPr lang="en-US" sz="1500" dirty="0">
                <a:solidFill>
                  <a:prstClr val="white"/>
                </a:solidFill>
              </a:rPr>
              <a:t> (1)</a:t>
            </a:r>
            <a:endParaRPr lang="en-US" sz="1500" dirty="0"/>
          </a:p>
        </p:txBody>
      </p:sp>
      <p:sp>
        <p:nvSpPr>
          <p:cNvPr id="8" name="Content Placeholder 2"/>
          <p:cNvSpPr>
            <a:spLocks noGrp="1"/>
          </p:cNvSpPr>
          <p:nvPr>
            <p:ph idx="1"/>
          </p:nvPr>
        </p:nvSpPr>
        <p:spPr/>
        <p:txBody>
          <a:bodyPr/>
          <a:lstStyle/>
          <a:p>
            <a:pPr>
              <a:spcAft>
                <a:spcPts val="1200"/>
              </a:spcAft>
            </a:pPr>
            <a:r>
              <a:rPr lang="en-US" dirty="0" smtClean="0">
                <a:solidFill>
                  <a:srgbClr val="FFFFFF"/>
                </a:solidFill>
              </a:rPr>
              <a:t>This </a:t>
            </a:r>
            <a:r>
              <a:rPr lang="en-US" dirty="0">
                <a:solidFill>
                  <a:srgbClr val="FFFFFF"/>
                </a:solidFill>
              </a:rPr>
              <a:t>histogram shows the scores on the first attempt of a Statistics Test.  </a:t>
            </a:r>
          </a:p>
          <a:p>
            <a:pPr>
              <a:spcAft>
                <a:spcPts val="1200"/>
              </a:spcAft>
            </a:pPr>
            <a:r>
              <a:rPr lang="en-US" dirty="0">
                <a:solidFill>
                  <a:srgbClr val="FFFFFF"/>
                </a:solidFill>
              </a:rPr>
              <a:t>Note that the frequencies for this distribution are very low in the center and increase to right and left, with peaks on either end</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116797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U-shaped </a:t>
            </a:r>
            <a:r>
              <a:rPr lang="en-US" dirty="0" smtClean="0">
                <a:solidFill>
                  <a:srgbClr val="FFFFFF"/>
                </a:solidFill>
              </a:rPr>
              <a:t>Distribution</a:t>
            </a:r>
            <a:r>
              <a:rPr lang="en-US" sz="1500" dirty="0">
                <a:solidFill>
                  <a:prstClr val="white"/>
                </a:solidFill>
              </a:rPr>
              <a:t> </a:t>
            </a:r>
            <a:r>
              <a:rPr lang="en-US" sz="1500" dirty="0" smtClean="0">
                <a:solidFill>
                  <a:prstClr val="white"/>
                </a:solidFill>
              </a:rPr>
              <a:t>(2)</a:t>
            </a:r>
            <a:endParaRPr lang="en-US" sz="1500" dirty="0"/>
          </a:p>
        </p:txBody>
      </p:sp>
      <p:sp>
        <p:nvSpPr>
          <p:cNvPr id="8" name="Content Placeholder 2"/>
          <p:cNvSpPr>
            <a:spLocks noGrp="1"/>
          </p:cNvSpPr>
          <p:nvPr>
            <p:ph idx="1"/>
          </p:nvPr>
        </p:nvSpPr>
        <p:spPr>
          <a:xfrm>
            <a:off x="457200" y="1295400"/>
            <a:ext cx="8229600" cy="609600"/>
          </a:xfrm>
        </p:spPr>
        <p:txBody>
          <a:bodyPr/>
          <a:lstStyle/>
          <a:p>
            <a:pPr>
              <a:spcAft>
                <a:spcPts val="1200"/>
              </a:spcAft>
            </a:pPr>
            <a:r>
              <a:rPr lang="en-US" dirty="0" smtClean="0">
                <a:solidFill>
                  <a:srgbClr val="FFFFFF"/>
                </a:solidFill>
              </a:rPr>
              <a:t>This </a:t>
            </a:r>
            <a:r>
              <a:rPr lang="en-US" dirty="0">
                <a:solidFill>
                  <a:srgbClr val="FFFFFF"/>
                </a:solidFill>
              </a:rPr>
              <a:t>is an example of a U-shaped distribution.</a:t>
            </a:r>
          </a:p>
        </p:txBody>
      </p:sp>
      <p:pic>
        <p:nvPicPr>
          <p:cNvPr id="3074" name="Picture 3" descr="There are 5 bar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059110" y="1981200"/>
            <a:ext cx="7025781" cy="438912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203454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Definition of J-shaped Distribution</a:t>
            </a:r>
            <a:endParaRPr lang="en-US" dirty="0"/>
          </a:p>
        </p:txBody>
      </p:sp>
      <p:sp>
        <p:nvSpPr>
          <p:cNvPr id="3" name="Content Placeholder 2"/>
          <p:cNvSpPr>
            <a:spLocks noGrp="1"/>
          </p:cNvSpPr>
          <p:nvPr>
            <p:ph idx="1"/>
          </p:nvPr>
        </p:nvSpPr>
        <p:spPr/>
        <p:txBody>
          <a:bodyPr/>
          <a:lstStyle/>
          <a:p>
            <a:r>
              <a:rPr lang="en-US" dirty="0" smtClean="0">
                <a:solidFill>
                  <a:srgbClr val="FFFFFF"/>
                </a:solidFill>
              </a:rPr>
              <a:t>A </a:t>
            </a:r>
            <a:r>
              <a:rPr lang="en-US" i="1" dirty="0">
                <a:solidFill>
                  <a:srgbClr val="FFFFFF"/>
                </a:solidFill>
              </a:rPr>
              <a:t>J-shaped </a:t>
            </a:r>
            <a:r>
              <a:rPr lang="en-US" dirty="0">
                <a:solidFill>
                  <a:srgbClr val="FFFFFF"/>
                </a:solidFill>
              </a:rPr>
              <a:t>distribution has a few data values on the left side and increases as one moves to the right.</a:t>
            </a:r>
          </a:p>
        </p:txBody>
      </p:sp>
    </p:spTree>
    <p:extLst>
      <p:ext uri="{BB962C8B-B14F-4D97-AF65-F5344CB8AC3E}">
        <p14:creationId xmlns:p14="http://schemas.microsoft.com/office/powerpoint/2010/main" val="299502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J-shaped Distribution</a:t>
            </a:r>
            <a:endParaRPr lang="en-US" sz="1500" dirty="0"/>
          </a:p>
        </p:txBody>
      </p:sp>
      <p:sp>
        <p:nvSpPr>
          <p:cNvPr id="8" name="Content Placeholder 2"/>
          <p:cNvSpPr>
            <a:spLocks noGrp="1"/>
          </p:cNvSpPr>
          <p:nvPr>
            <p:ph idx="1"/>
          </p:nvPr>
        </p:nvSpPr>
        <p:spPr>
          <a:xfrm>
            <a:off x="457200" y="1295400"/>
            <a:ext cx="4038600" cy="5334000"/>
          </a:xfrm>
        </p:spPr>
        <p:txBody>
          <a:bodyPr/>
          <a:lstStyle/>
          <a:p>
            <a:r>
              <a:rPr lang="en-US" dirty="0">
                <a:solidFill>
                  <a:srgbClr val="FFFFFF"/>
                </a:solidFill>
              </a:rPr>
              <a:t>This histogram shows the scores on a second attempt of a statistics test.</a:t>
            </a:r>
          </a:p>
          <a:p>
            <a:r>
              <a:rPr lang="en-US" dirty="0">
                <a:solidFill>
                  <a:srgbClr val="FFFFFF"/>
                </a:solidFill>
              </a:rPr>
              <a:t>Note that the frequencies for this distribution are very low on the left and increase toward the right with a peak in the class on the far right.</a:t>
            </a:r>
          </a:p>
          <a:p>
            <a:r>
              <a:rPr lang="en-US" dirty="0">
                <a:solidFill>
                  <a:srgbClr val="FFFFFF"/>
                </a:solidFill>
              </a:rPr>
              <a:t>This is an example of a J-shaped distribution.</a:t>
            </a:r>
          </a:p>
        </p:txBody>
      </p:sp>
      <p:pic>
        <p:nvPicPr>
          <p:cNvPr id="3074" name="Picture 3" descr="5 bar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495800" y="1752600"/>
            <a:ext cx="4525007" cy="35152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236474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Definition Reverse J-shaped Distribution</a:t>
            </a:r>
            <a:endParaRPr lang="en-US" dirty="0"/>
          </a:p>
        </p:txBody>
      </p:sp>
      <p:sp>
        <p:nvSpPr>
          <p:cNvPr id="3" name="Content Placeholder 2"/>
          <p:cNvSpPr>
            <a:spLocks noGrp="1"/>
          </p:cNvSpPr>
          <p:nvPr>
            <p:ph idx="1"/>
          </p:nvPr>
        </p:nvSpPr>
        <p:spPr/>
        <p:txBody>
          <a:bodyPr/>
          <a:lstStyle/>
          <a:p>
            <a:r>
              <a:rPr lang="en-US" dirty="0" smtClean="0">
                <a:solidFill>
                  <a:srgbClr val="FFFFFF"/>
                </a:solidFill>
              </a:rPr>
              <a:t>In </a:t>
            </a:r>
            <a:r>
              <a:rPr lang="en-US" dirty="0">
                <a:solidFill>
                  <a:srgbClr val="FFFFFF"/>
                </a:solidFill>
              </a:rPr>
              <a:t>this distribution, the frequencies are very low on the right and increase towards the left with a peak in the class on the far left</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4256652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Reverse J-shaped Distribution</a:t>
            </a:r>
            <a:endParaRPr lang="en-US" sz="1500" dirty="0"/>
          </a:p>
        </p:txBody>
      </p:sp>
      <p:sp>
        <p:nvSpPr>
          <p:cNvPr id="8" name="Content Placeholder 2"/>
          <p:cNvSpPr>
            <a:spLocks noGrp="1"/>
          </p:cNvSpPr>
          <p:nvPr>
            <p:ph idx="1"/>
          </p:nvPr>
        </p:nvSpPr>
        <p:spPr>
          <a:xfrm>
            <a:off x="457200" y="1295400"/>
            <a:ext cx="4206240" cy="5334000"/>
          </a:xfrm>
        </p:spPr>
        <p:txBody>
          <a:bodyPr/>
          <a:lstStyle/>
          <a:p>
            <a:pPr>
              <a:spcAft>
                <a:spcPts val="1200"/>
              </a:spcAft>
            </a:pPr>
            <a:r>
              <a:rPr lang="en-US" dirty="0" smtClean="0">
                <a:solidFill>
                  <a:srgbClr val="FFFFFF"/>
                </a:solidFill>
              </a:rPr>
              <a:t>This </a:t>
            </a:r>
            <a:r>
              <a:rPr lang="en-US" dirty="0">
                <a:solidFill>
                  <a:srgbClr val="FFFFFF"/>
                </a:solidFill>
              </a:rPr>
              <a:t>histogram shows the number of guns per 100 people for 71 countries in the year 2016.</a:t>
            </a:r>
          </a:p>
          <a:p>
            <a:pPr>
              <a:spcAft>
                <a:spcPts val="1200"/>
              </a:spcAft>
            </a:pPr>
            <a:r>
              <a:rPr lang="en-US" dirty="0">
                <a:solidFill>
                  <a:srgbClr val="FFFFFF"/>
                </a:solidFill>
              </a:rPr>
              <a:t>This is an example of a Reverse-J shaped distribution.</a:t>
            </a:r>
          </a:p>
        </p:txBody>
      </p:sp>
      <p:pic>
        <p:nvPicPr>
          <p:cNvPr id="3074" name="Picture 3" descr="9 bar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495800" y="1524000"/>
            <a:ext cx="4448796" cy="35152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501222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1">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2327</TotalTime>
  <Words>730</Words>
  <Application>Microsoft Office PowerPoint</Application>
  <PresentationFormat>On-screen Show (4:3)</PresentationFormat>
  <Paragraphs>66</Paragraphs>
  <Slides>17</Slides>
  <Notes>0</Notes>
  <HiddenSlides>0</HiddenSlides>
  <MMClips>0</MMClips>
  <ScaleCrop>false</ScaleCrop>
  <HeadingPairs>
    <vt:vector size="4" baseType="variant">
      <vt:variant>
        <vt:lpstr>Theme</vt:lpstr>
      </vt:variant>
      <vt:variant>
        <vt:i4>9</vt:i4>
      </vt:variant>
      <vt:variant>
        <vt:lpstr>Slide Titles</vt:lpstr>
      </vt:variant>
      <vt:variant>
        <vt:i4>17</vt:i4>
      </vt:variant>
    </vt:vector>
  </HeadingPairs>
  <TitlesOfParts>
    <vt:vector size="26"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Definition of U-shaped Distribution</vt:lpstr>
      <vt:lpstr>U-shaped Distribution (1)</vt:lpstr>
      <vt:lpstr>U-shaped Distribution (2)</vt:lpstr>
      <vt:lpstr>Definition of J-shaped Distribution</vt:lpstr>
      <vt:lpstr>J-shaped Distribution</vt:lpstr>
      <vt:lpstr>Definition Reverse J-shaped Distribution</vt:lpstr>
      <vt:lpstr>Reverse J-shaped Distribution</vt:lpstr>
      <vt:lpstr>Definition of Mode and Bimodal</vt:lpstr>
      <vt:lpstr>Bimodal Distribution</vt:lpstr>
      <vt:lpstr>Summary</vt:lpstr>
      <vt:lpstr>Appendix of Image Long Descriptions</vt:lpstr>
      <vt:lpstr>U-shaped Distribution - Appendix</vt:lpstr>
      <vt:lpstr>J-shaped Distribution - Appendix</vt:lpstr>
      <vt:lpstr>Reverse J-shaped Distribution - Appendix</vt:lpstr>
      <vt:lpstr>Bimodal Distribution - Appendix</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332</cp:revision>
  <dcterms:created xsi:type="dcterms:W3CDTF">2017-12-05T17:18:18Z</dcterms:created>
  <dcterms:modified xsi:type="dcterms:W3CDTF">2018-05-11T06:18:09Z</dcterms:modified>
</cp:coreProperties>
</file>