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3"/>
  </p:notesMasterIdLst>
  <p:handoutMasterIdLst>
    <p:handoutMasterId r:id="rId24"/>
  </p:handoutMasterIdLst>
  <p:sldIdLst>
    <p:sldId id="273" r:id="rId10"/>
    <p:sldId id="276" r:id="rId11"/>
    <p:sldId id="367" r:id="rId12"/>
    <p:sldId id="378" r:id="rId13"/>
    <p:sldId id="379" r:id="rId14"/>
    <p:sldId id="368" r:id="rId15"/>
    <p:sldId id="380" r:id="rId16"/>
    <p:sldId id="347" r:id="rId17"/>
    <p:sldId id="381" r:id="rId18"/>
    <p:sldId id="382" r:id="rId19"/>
    <p:sldId id="383" r:id="rId20"/>
    <p:sldId id="374" r:id="rId21"/>
    <p:sldId id="34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802754"/>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a:xfrm>
            <a:off x="1371600" y="4038600"/>
            <a:ext cx="7086600" cy="2011680"/>
          </a:xfrm>
        </p:spPr>
        <p:txBody>
          <a:bodyPr/>
          <a:lstStyle/>
          <a:p>
            <a:r>
              <a:rPr lang="en-US" b="1" dirty="0">
                <a:solidFill>
                  <a:srgbClr val="FFFFFF"/>
                </a:solidFill>
              </a:rPr>
              <a:t>Stem and Leaf Plot</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a:t>
            </a:r>
            <a:r>
              <a:rPr lang="en-US" dirty="0" smtClean="0"/>
              <a:t>3</a:t>
            </a:r>
            <a:r>
              <a:rPr lang="en-US" sz="1500" dirty="0">
                <a:solidFill>
                  <a:prstClr val="white"/>
                </a:solidFill>
              </a:rPr>
              <a:t> </a:t>
            </a:r>
            <a:r>
              <a:rPr lang="en-US" sz="1500" dirty="0" smtClean="0">
                <a:solidFill>
                  <a:prstClr val="white"/>
                </a:solidFill>
              </a:rPr>
              <a:t>(3)</a:t>
            </a:r>
            <a:endParaRPr lang="en-US" sz="1500" dirty="0"/>
          </a:p>
        </p:txBody>
      </p:sp>
      <p:sp>
        <p:nvSpPr>
          <p:cNvPr id="8" name="Content Placeholder 2"/>
          <p:cNvSpPr>
            <a:spLocks noGrp="1"/>
          </p:cNvSpPr>
          <p:nvPr>
            <p:ph idx="1"/>
          </p:nvPr>
        </p:nvSpPr>
        <p:spPr>
          <a:xfrm>
            <a:off x="457200" y="1295400"/>
            <a:ext cx="8503920" cy="990600"/>
          </a:xfrm>
        </p:spPr>
        <p:txBody>
          <a:bodyPr/>
          <a:lstStyle/>
          <a:p>
            <a:pPr lvl="0" defTabSz="914400">
              <a:spcBef>
                <a:spcPts val="0"/>
              </a:spcBef>
              <a:spcAft>
                <a:spcPts val="0"/>
              </a:spcAft>
            </a:pPr>
            <a:r>
              <a:rPr lang="en-US" dirty="0" smtClean="0"/>
              <a:t>Continue </a:t>
            </a:r>
            <a:r>
              <a:rPr lang="en-US" dirty="0"/>
              <a:t>this process until each value in the data set is </a:t>
            </a:r>
            <a:r>
              <a:rPr lang="en-US" dirty="0" smtClean="0"/>
              <a:t>represented</a:t>
            </a:r>
            <a:r>
              <a:rPr lang="en-US" dirty="0"/>
              <a:t>. </a:t>
            </a:r>
          </a:p>
        </p:txBody>
      </p:sp>
      <p:pic>
        <p:nvPicPr>
          <p:cNvPr id="5122" name="Picture 3" descr="Stem 0 has leaf 2. Stem 1 has leaves 3 and 4. Stem 2 has leaves 0, 3, and 5.  Stem 3 has leaves 1, 2, 2, 2, 2, 3, and 6.  Stem 4 has leaves 3, 4, 4, 5.  Stem 5 has leaves 1, 2, and 7."/>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524000" y="2590800"/>
            <a:ext cx="6096000" cy="37407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00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No Data Values</a:t>
            </a:r>
            <a:endParaRPr lang="en-US" sz="1500" dirty="0"/>
          </a:p>
        </p:txBody>
      </p:sp>
      <p:sp>
        <p:nvSpPr>
          <p:cNvPr id="8" name="Content Placeholder 2"/>
          <p:cNvSpPr>
            <a:spLocks noGrp="1"/>
          </p:cNvSpPr>
          <p:nvPr>
            <p:ph idx="1"/>
          </p:nvPr>
        </p:nvSpPr>
        <p:spPr>
          <a:xfrm>
            <a:off x="457200" y="1295400"/>
            <a:ext cx="8229600" cy="2209800"/>
          </a:xfrm>
        </p:spPr>
        <p:txBody>
          <a:bodyPr/>
          <a:lstStyle/>
          <a:p>
            <a:pPr lvl="0" defTabSz="914400">
              <a:spcAft>
                <a:spcPts val="1200"/>
              </a:spcAft>
            </a:pPr>
            <a:r>
              <a:rPr lang="en-US" sz="2400" dirty="0" smtClean="0"/>
              <a:t>In </a:t>
            </a:r>
            <a:r>
              <a:rPr lang="en-US" sz="2400" dirty="0"/>
              <a:t>a case where there are no data values in a class you should write the stem number and leave the leaf row blank</a:t>
            </a:r>
            <a:r>
              <a:rPr lang="en-US" sz="2400" dirty="0" smtClean="0"/>
              <a:t>.</a:t>
            </a:r>
            <a:endParaRPr lang="en-US" sz="2400" dirty="0"/>
          </a:p>
          <a:p>
            <a:pPr lvl="0" defTabSz="914400">
              <a:spcAft>
                <a:spcPts val="1200"/>
              </a:spcAft>
            </a:pPr>
            <a:r>
              <a:rPr lang="en-US" sz="2400" dirty="0"/>
              <a:t>For instance if this data set had contained no values in the 20 to 29 range then we would have listed the 2 representing </a:t>
            </a:r>
            <a:r>
              <a:rPr lang="en-US" sz="2400" dirty="0" smtClean="0"/>
              <a:t>20s </a:t>
            </a:r>
            <a:r>
              <a:rPr lang="en-US" sz="2400" dirty="0"/>
              <a:t>but left that row blank</a:t>
            </a:r>
            <a:r>
              <a:rPr lang="en-US" sz="2400" dirty="0" smtClean="0"/>
              <a:t>.</a:t>
            </a:r>
            <a:endParaRPr lang="en-US" sz="2400" dirty="0"/>
          </a:p>
        </p:txBody>
      </p:sp>
      <p:pic>
        <p:nvPicPr>
          <p:cNvPr id="6146" name="Picture 3" descr="Stem 0 has leaf 2. Stem 1 has leaves 3 and 4. Stem 2 has no leaves.  Stem 3 has leaves 1, 2, 2, 2, 2, 3, and 6.  Stem 4 has leaves 3, 4, 4, 5.  Stem 5 has leaves 1, 2, and 7."/>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116806" y="3276600"/>
            <a:ext cx="5736275" cy="329184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90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lstStyle/>
          <a:p>
            <a:pPr lvl="0" defTabSz="914400"/>
            <a:r>
              <a:rPr lang="en-US" dirty="0" smtClean="0"/>
              <a:t>Some </a:t>
            </a:r>
            <a:r>
              <a:rPr lang="en-US" dirty="0"/>
              <a:t>benefits of a stem and leaf display are the following</a:t>
            </a:r>
            <a:r>
              <a:rPr lang="en-US" dirty="0" smtClean="0"/>
              <a:t>:</a:t>
            </a:r>
            <a:endParaRPr lang="en-US" dirty="0"/>
          </a:p>
          <a:p>
            <a:pPr marL="457200" lvl="0" indent="-342900" defTabSz="914400">
              <a:buFont typeface="Arial" panose="020B0604020202020204" pitchFamily="34" charset="0"/>
              <a:buChar char="•"/>
            </a:pPr>
            <a:r>
              <a:rPr lang="en-US" sz="2400" dirty="0"/>
              <a:t>Easily determine the minimum and maximum </a:t>
            </a:r>
            <a:r>
              <a:rPr lang="en-US" sz="2400" dirty="0" smtClean="0"/>
              <a:t>values</a:t>
            </a:r>
            <a:endParaRPr lang="en-US" sz="2400" dirty="0"/>
          </a:p>
          <a:p>
            <a:pPr marL="457200" lvl="0" indent="-342900" defTabSz="914400">
              <a:buFont typeface="Arial" panose="020B0604020202020204" pitchFamily="34" charset="0"/>
              <a:buChar char="•"/>
            </a:pPr>
            <a:r>
              <a:rPr lang="en-US" sz="2400" dirty="0"/>
              <a:t>See the clustering of </a:t>
            </a:r>
            <a:r>
              <a:rPr lang="en-US" sz="2400" dirty="0" smtClean="0"/>
              <a:t>data</a:t>
            </a:r>
            <a:endParaRPr lang="en-US" sz="2400" dirty="0"/>
          </a:p>
          <a:p>
            <a:pPr marL="457200" lvl="0" indent="-342900" defTabSz="914400">
              <a:buFont typeface="Arial" panose="020B0604020202020204" pitchFamily="34" charset="0"/>
              <a:buChar char="•"/>
            </a:pPr>
            <a:r>
              <a:rPr lang="en-US" sz="2400" dirty="0"/>
              <a:t>Idea of how the data values are distributed.</a:t>
            </a:r>
          </a:p>
        </p:txBody>
      </p:sp>
    </p:spTree>
    <p:extLst>
      <p:ext uri="{BB962C8B-B14F-4D97-AF65-F5344CB8AC3E}">
        <p14:creationId xmlns:p14="http://schemas.microsoft.com/office/powerpoint/2010/main" val="425665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229600" cy="5257800"/>
          </a:xfrm>
        </p:spPr>
        <p:txBody>
          <a:bodyPr/>
          <a:lstStyle/>
          <a:p>
            <a:r>
              <a:rPr lang="en-US" dirty="0" smtClean="0">
                <a:solidFill>
                  <a:srgbClr val="FFFFFF"/>
                </a:solidFill>
              </a:rPr>
              <a:t>In </a:t>
            </a:r>
            <a:r>
              <a:rPr lang="en-US" dirty="0">
                <a:solidFill>
                  <a:srgbClr val="FFFFFF"/>
                </a:solidFill>
              </a:rPr>
              <a:t>this PowerPoint we learned how to construct a stem and leaf plot.</a:t>
            </a:r>
          </a:p>
        </p:txBody>
      </p:sp>
    </p:spTree>
    <p:extLst>
      <p:ext uri="{BB962C8B-B14F-4D97-AF65-F5344CB8AC3E}">
        <p14:creationId xmlns:p14="http://schemas.microsoft.com/office/powerpoint/2010/main" val="784940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altLang="en-US" dirty="0" smtClean="0"/>
              <a:t>Construct </a:t>
            </a:r>
            <a:r>
              <a:rPr lang="en-US" altLang="en-US" dirty="0"/>
              <a:t>a </a:t>
            </a:r>
            <a:r>
              <a:rPr lang="en-US" altLang="en-US" b="1" dirty="0"/>
              <a:t>stem and leaf plot.</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pPr defTabSz="914400">
              <a:spcBef>
                <a:spcPts val="0"/>
              </a:spcBef>
              <a:spcAft>
                <a:spcPts val="0"/>
              </a:spcAft>
            </a:pPr>
            <a:r>
              <a:rPr lang="en-US" altLang="en-US" dirty="0" smtClean="0"/>
              <a:t>A </a:t>
            </a:r>
            <a:r>
              <a:rPr lang="en-US" altLang="en-US" b="1" dirty="0"/>
              <a:t>stem and leaf plot</a:t>
            </a:r>
            <a:r>
              <a:rPr lang="en-US" altLang="en-US" dirty="0"/>
              <a:t> is a data plot that uses part of the data value as the stem and part of the data value as the leaf to form groups or classes</a:t>
            </a:r>
            <a:r>
              <a:rPr lang="en-US" altLang="en-US" dirty="0" smtClean="0"/>
              <a:t>.</a:t>
            </a:r>
            <a:endParaRPr lang="en-US" altLang="en-US" b="1" dirty="0"/>
          </a:p>
        </p:txBody>
      </p:sp>
    </p:spTree>
    <p:extLst>
      <p:ext uri="{BB962C8B-B14F-4D97-AF65-F5344CB8AC3E}">
        <p14:creationId xmlns:p14="http://schemas.microsoft.com/office/powerpoint/2010/main" val="226697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95400"/>
            <a:ext cx="8229600" cy="1524000"/>
          </a:xfrm>
        </p:spPr>
        <p:txBody>
          <a:bodyPr/>
          <a:lstStyle/>
          <a:p>
            <a:pPr defTabSz="914400">
              <a:spcBef>
                <a:spcPts val="0"/>
              </a:spcBef>
              <a:spcAft>
                <a:spcPts val="0"/>
              </a:spcAft>
            </a:pPr>
            <a:r>
              <a:rPr lang="en-US" altLang="en-US" dirty="0" smtClean="0"/>
              <a:t>At </a:t>
            </a:r>
            <a:r>
              <a:rPr lang="en-US" altLang="en-US" dirty="0"/>
              <a:t>an outpatient testing center, the number of cardiograms performed each day for 20 days is shown.  Construct a stem and leaf plot for the data</a:t>
            </a:r>
            <a:r>
              <a:rPr lang="en-US" altLang="en-US" dirty="0" smtClean="0"/>
              <a:t>.</a:t>
            </a:r>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1547156994"/>
              </p:ext>
            </p:extLst>
          </p:nvPr>
        </p:nvGraphicFramePr>
        <p:xfrm>
          <a:off x="914400" y="3175000"/>
          <a:ext cx="7315200" cy="2286000"/>
        </p:xfrm>
        <a:graphic>
          <a:graphicData uri="http://schemas.openxmlformats.org/drawingml/2006/table">
            <a:tbl>
              <a:tblPr firstRow="1" bandRow="1">
                <a:tableStyleId>{21E4AEA4-8DFA-4A89-87EB-49C32662AFE0}</a:tableStyleId>
              </a:tblPr>
              <a:tblGrid>
                <a:gridCol w="1828800"/>
                <a:gridCol w="1828800"/>
                <a:gridCol w="1828800"/>
                <a:gridCol w="1828800"/>
              </a:tblGrid>
              <a:tr h="457200">
                <a:tc>
                  <a:txBody>
                    <a:bodyPr/>
                    <a:lstStyle/>
                    <a:p>
                      <a:pPr algn="ctr"/>
                      <a:r>
                        <a:rPr lang="en-US" sz="2000" b="0" dirty="0" smtClean="0">
                          <a:solidFill>
                            <a:schemeClr val="tx1"/>
                          </a:solidFill>
                        </a:rPr>
                        <a:t>25</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43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51</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457200">
                <a:tc>
                  <a:txBody>
                    <a:bodyPr/>
                    <a:lstStyle/>
                    <a:p>
                      <a:pPr algn="ctr"/>
                      <a:r>
                        <a:rPr lang="en-US" sz="2000" b="0" dirty="0" smtClean="0">
                          <a:solidFill>
                            <a:schemeClr val="tx1"/>
                          </a:solidFill>
                        </a:rPr>
                        <a:t>14</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44</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13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457200">
                <a:tc>
                  <a:txBody>
                    <a:bodyPr/>
                    <a:lstStyle/>
                    <a:p>
                      <a:pPr algn="ctr"/>
                      <a:r>
                        <a:rPr lang="en-US" sz="2000" b="0" dirty="0" smtClean="0">
                          <a:solidFill>
                            <a:schemeClr val="tx1"/>
                          </a:solidFill>
                        </a:rPr>
                        <a:t>36</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52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23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457200">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20</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57</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44</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457200">
                <a:tc>
                  <a:txBody>
                    <a:bodyPr/>
                    <a:lstStyle/>
                    <a:p>
                      <a:pPr algn="ctr"/>
                      <a:r>
                        <a:rPr lang="en-US" sz="2000" b="0" dirty="0" smtClean="0">
                          <a:solidFill>
                            <a:schemeClr val="tx1"/>
                          </a:solidFill>
                        </a:rPr>
                        <a:t>31</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45</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bl>
          </a:graphicData>
        </a:graphic>
      </p:graphicFrame>
    </p:spTree>
    <p:extLst>
      <p:ext uri="{BB962C8B-B14F-4D97-AF65-F5344CB8AC3E}">
        <p14:creationId xmlns:p14="http://schemas.microsoft.com/office/powerpoint/2010/main" val="3088169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1</a:t>
            </a:r>
            <a:endParaRPr lang="en-US" sz="1500" dirty="0"/>
          </a:p>
        </p:txBody>
      </p:sp>
      <p:sp>
        <p:nvSpPr>
          <p:cNvPr id="3" name="Content Placeholder 2"/>
          <p:cNvSpPr>
            <a:spLocks noGrp="1"/>
          </p:cNvSpPr>
          <p:nvPr>
            <p:ph idx="1"/>
          </p:nvPr>
        </p:nvSpPr>
        <p:spPr>
          <a:xfrm>
            <a:off x="457200" y="1295400"/>
            <a:ext cx="8229600" cy="1524000"/>
          </a:xfrm>
        </p:spPr>
        <p:txBody>
          <a:bodyPr/>
          <a:lstStyle/>
          <a:p>
            <a:pPr lvl="0" defTabSz="914400">
              <a:spcBef>
                <a:spcPts val="0"/>
              </a:spcBef>
              <a:spcAft>
                <a:spcPts val="0"/>
              </a:spcAft>
            </a:pPr>
            <a:r>
              <a:rPr lang="en-US" b="1" dirty="0" smtClean="0"/>
              <a:t>Step </a:t>
            </a:r>
            <a:r>
              <a:rPr lang="en-US" b="1" dirty="0"/>
              <a:t>1 </a:t>
            </a:r>
            <a:r>
              <a:rPr lang="en-US" dirty="0"/>
              <a:t>is to arrange the data in </a:t>
            </a:r>
            <a:r>
              <a:rPr lang="en-US" dirty="0" smtClean="0"/>
              <a:t>order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5714492"/>
              </p:ext>
            </p:extLst>
          </p:nvPr>
        </p:nvGraphicFramePr>
        <p:xfrm>
          <a:off x="914400" y="3175000"/>
          <a:ext cx="7315200" cy="2286000"/>
        </p:xfrm>
        <a:graphic>
          <a:graphicData uri="http://schemas.openxmlformats.org/drawingml/2006/table">
            <a:tbl>
              <a:tblPr firstRow="1" bandRow="1">
                <a:tableStyleId>{21E4AEA4-8DFA-4A89-87EB-49C32662AFE0}</a:tableStyleId>
              </a:tblPr>
              <a:tblGrid>
                <a:gridCol w="1828800"/>
                <a:gridCol w="1828800"/>
                <a:gridCol w="1828800"/>
                <a:gridCol w="1828800"/>
              </a:tblGrid>
              <a:tr h="457200">
                <a:tc>
                  <a:txBody>
                    <a:bodyPr/>
                    <a:lstStyle/>
                    <a:p>
                      <a:pPr algn="ctr"/>
                      <a:r>
                        <a:rPr lang="en-US" sz="2000" b="0" dirty="0" smtClean="0">
                          <a:solidFill>
                            <a:schemeClr val="tx1"/>
                          </a:solidFill>
                        </a:rPr>
                        <a:t>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25</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44</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457200">
                <a:tc>
                  <a:txBody>
                    <a:bodyPr/>
                    <a:lstStyle/>
                    <a:p>
                      <a:pPr algn="ctr"/>
                      <a:r>
                        <a:rPr lang="en-US" sz="2000" b="0" dirty="0" smtClean="0">
                          <a:solidFill>
                            <a:schemeClr val="tx1"/>
                          </a:solidFill>
                        </a:rPr>
                        <a:t>13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31</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33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45</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457200">
                <a:tc>
                  <a:txBody>
                    <a:bodyPr/>
                    <a:lstStyle/>
                    <a:p>
                      <a:pPr algn="ctr"/>
                      <a:r>
                        <a:rPr lang="en-US" sz="2000" b="0" dirty="0" smtClean="0">
                          <a:solidFill>
                            <a:schemeClr val="tx1"/>
                          </a:solidFill>
                        </a:rPr>
                        <a:t>14</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36</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51</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457200">
                <a:tc>
                  <a:txBody>
                    <a:bodyPr/>
                    <a:lstStyle/>
                    <a:p>
                      <a:pPr algn="ctr"/>
                      <a:r>
                        <a:rPr lang="en-US" sz="2000" b="0" dirty="0" smtClean="0">
                          <a:solidFill>
                            <a:schemeClr val="tx1"/>
                          </a:solidFill>
                        </a:rPr>
                        <a:t>20</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43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pPr algn="ctr"/>
                      <a:r>
                        <a:rPr lang="en-US" sz="2000" b="0" dirty="0" smtClean="0">
                          <a:solidFill>
                            <a:schemeClr val="tx1"/>
                          </a:solidFill>
                        </a:rPr>
                        <a:t>52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457200">
                <a:tc>
                  <a:txBody>
                    <a:bodyPr/>
                    <a:lstStyle/>
                    <a:p>
                      <a:pPr algn="ctr"/>
                      <a:r>
                        <a:rPr lang="en-US" sz="2000" b="0" dirty="0" smtClean="0">
                          <a:solidFill>
                            <a:schemeClr val="tx1"/>
                          </a:solidFill>
                        </a:rPr>
                        <a:t>23</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32</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44</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pPr algn="ctr"/>
                      <a:r>
                        <a:rPr lang="en-US" sz="2000" b="0" dirty="0" smtClean="0">
                          <a:solidFill>
                            <a:schemeClr val="tx1"/>
                          </a:solidFill>
                        </a:rPr>
                        <a:t>57</a:t>
                      </a:r>
                      <a:endParaRPr lang="en-US" sz="20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bl>
          </a:graphicData>
        </a:graphic>
      </p:graphicFrame>
    </p:spTree>
    <p:extLst>
      <p:ext uri="{BB962C8B-B14F-4D97-AF65-F5344CB8AC3E}">
        <p14:creationId xmlns:p14="http://schemas.microsoft.com/office/powerpoint/2010/main" val="1603587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t>
            </a:r>
            <a:r>
              <a:rPr lang="en-US" sz="1500" dirty="0">
                <a:solidFill>
                  <a:prstClr val="white"/>
                </a:solidFill>
              </a:rPr>
              <a:t> (1)</a:t>
            </a:r>
            <a:endParaRPr lang="en-US" dirty="0"/>
          </a:p>
        </p:txBody>
      </p:sp>
      <p:sp>
        <p:nvSpPr>
          <p:cNvPr id="3" name="Content Placeholder 2"/>
          <p:cNvSpPr>
            <a:spLocks noGrp="1"/>
          </p:cNvSpPr>
          <p:nvPr>
            <p:ph idx="1"/>
          </p:nvPr>
        </p:nvSpPr>
        <p:spPr/>
        <p:txBody>
          <a:bodyPr/>
          <a:lstStyle/>
          <a:p>
            <a:pPr lvl="0" defTabSz="914400">
              <a:spcBef>
                <a:spcPts val="900"/>
              </a:spcBef>
            </a:pPr>
            <a:r>
              <a:rPr lang="en-US" b="1" dirty="0"/>
              <a:t>Step 2 </a:t>
            </a:r>
            <a:r>
              <a:rPr lang="en-US" dirty="0"/>
              <a:t>is to separate the data according to the first digit. </a:t>
            </a:r>
          </a:p>
          <a:p>
            <a:pPr lvl="0" defTabSz="914400">
              <a:spcBef>
                <a:spcPts val="900"/>
              </a:spcBef>
            </a:pPr>
            <a:r>
              <a:rPr lang="en-US" dirty="0"/>
              <a:t>The smallest number is 2. Which would have a 0 in the tens place.  </a:t>
            </a:r>
          </a:p>
          <a:p>
            <a:pPr lvl="0" defTabSz="914400">
              <a:spcBef>
                <a:spcPts val="900"/>
              </a:spcBef>
            </a:pPr>
            <a:r>
              <a:rPr lang="en-US" dirty="0" smtClean="0"/>
              <a:t>02</a:t>
            </a:r>
            <a:endParaRPr lang="en-US" dirty="0"/>
          </a:p>
          <a:p>
            <a:pPr lvl="0" defTabSz="914400">
              <a:spcBef>
                <a:spcPts val="900"/>
              </a:spcBef>
            </a:pPr>
            <a:r>
              <a:rPr lang="en-US" dirty="0"/>
              <a:t>This is significant in the process of constructing a stem and leaf plot.  </a:t>
            </a:r>
          </a:p>
          <a:p>
            <a:pPr lvl="0" defTabSz="914400">
              <a:spcBef>
                <a:spcPts val="900"/>
              </a:spcBef>
            </a:pPr>
            <a:r>
              <a:rPr lang="en-US" dirty="0"/>
              <a:t>The next two values are 13 and 14.  Which have a 1 in the </a:t>
            </a:r>
            <a:r>
              <a:rPr lang="en-US" dirty="0" smtClean="0"/>
              <a:t>tens </a:t>
            </a:r>
            <a:r>
              <a:rPr lang="en-US" dirty="0"/>
              <a:t>place. </a:t>
            </a:r>
          </a:p>
          <a:p>
            <a:pPr lvl="0" defTabSz="914400">
              <a:spcBef>
                <a:spcPts val="900"/>
              </a:spcBef>
            </a:pPr>
            <a:r>
              <a:rPr lang="en-US" dirty="0"/>
              <a:t>13, </a:t>
            </a:r>
            <a:r>
              <a:rPr lang="en-US" dirty="0" smtClean="0"/>
              <a:t>14</a:t>
            </a:r>
            <a:endParaRPr lang="en-US" dirty="0"/>
          </a:p>
        </p:txBody>
      </p:sp>
    </p:spTree>
    <p:extLst>
      <p:ext uri="{BB962C8B-B14F-4D97-AF65-F5344CB8AC3E}">
        <p14:creationId xmlns:p14="http://schemas.microsoft.com/office/powerpoint/2010/main" val="299502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t>
            </a:r>
            <a:r>
              <a:rPr lang="en-US" sz="1500" dirty="0">
                <a:solidFill>
                  <a:prstClr val="white"/>
                </a:solidFill>
              </a:rPr>
              <a:t> </a:t>
            </a:r>
            <a:r>
              <a:rPr lang="en-US" sz="1500" dirty="0" smtClean="0">
                <a:solidFill>
                  <a:prstClr val="white"/>
                </a:solidFill>
              </a:rPr>
              <a:t>(2)</a:t>
            </a:r>
            <a:endParaRPr lang="en-US" dirty="0"/>
          </a:p>
        </p:txBody>
      </p:sp>
      <p:sp>
        <p:nvSpPr>
          <p:cNvPr id="3" name="Content Placeholder 2"/>
          <p:cNvSpPr>
            <a:spLocks noGrp="1"/>
          </p:cNvSpPr>
          <p:nvPr>
            <p:ph idx="1"/>
          </p:nvPr>
        </p:nvSpPr>
        <p:spPr/>
        <p:txBody>
          <a:bodyPr/>
          <a:lstStyle/>
          <a:p>
            <a:pPr lvl="0" defTabSz="914400"/>
            <a:r>
              <a:rPr lang="en-US" dirty="0"/>
              <a:t>We will continue this process until we have listed each value in the data set.  </a:t>
            </a:r>
          </a:p>
          <a:p>
            <a:pPr lvl="0" defTabSz="914400"/>
            <a:r>
              <a:rPr lang="en-US" dirty="0" smtClean="0"/>
              <a:t>02</a:t>
            </a:r>
            <a:endParaRPr lang="en-US" dirty="0"/>
          </a:p>
          <a:p>
            <a:pPr lvl="0" defTabSz="914400"/>
            <a:r>
              <a:rPr lang="en-US" dirty="0" smtClean="0"/>
              <a:t>13</a:t>
            </a:r>
            <a:r>
              <a:rPr lang="en-US" dirty="0"/>
              <a:t>, 14</a:t>
            </a:r>
          </a:p>
          <a:p>
            <a:pPr lvl="0" defTabSz="914400"/>
            <a:r>
              <a:rPr lang="en-US" dirty="0" smtClean="0"/>
              <a:t>20</a:t>
            </a:r>
            <a:r>
              <a:rPr lang="en-US" dirty="0"/>
              <a:t>, 23, 25</a:t>
            </a:r>
          </a:p>
          <a:p>
            <a:pPr lvl="0" defTabSz="914400"/>
            <a:r>
              <a:rPr lang="en-US" dirty="0" smtClean="0"/>
              <a:t>31</a:t>
            </a:r>
            <a:r>
              <a:rPr lang="en-US" dirty="0"/>
              <a:t>, 32, 32, 32, 32, 33, 36</a:t>
            </a:r>
          </a:p>
          <a:p>
            <a:pPr lvl="0" defTabSz="914400"/>
            <a:r>
              <a:rPr lang="en-US" dirty="0" smtClean="0"/>
              <a:t>43</a:t>
            </a:r>
            <a:r>
              <a:rPr lang="en-US" dirty="0"/>
              <a:t>, 44, 44, 45</a:t>
            </a:r>
          </a:p>
          <a:p>
            <a:pPr lvl="0" defTabSz="914400"/>
            <a:r>
              <a:rPr lang="en-US" dirty="0" smtClean="0"/>
              <a:t>51</a:t>
            </a:r>
            <a:r>
              <a:rPr lang="en-US" dirty="0"/>
              <a:t>, 52, 57</a:t>
            </a:r>
          </a:p>
        </p:txBody>
      </p:sp>
    </p:spTree>
    <p:extLst>
      <p:ext uri="{BB962C8B-B14F-4D97-AF65-F5344CB8AC3E}">
        <p14:creationId xmlns:p14="http://schemas.microsoft.com/office/powerpoint/2010/main" val="185134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a:t>
            </a:r>
            <a:r>
              <a:rPr lang="en-US" dirty="0" smtClean="0"/>
              <a:t>3</a:t>
            </a:r>
            <a:r>
              <a:rPr lang="en-US" sz="1500" dirty="0">
                <a:solidFill>
                  <a:prstClr val="white"/>
                </a:solidFill>
              </a:rPr>
              <a:t> (1)</a:t>
            </a:r>
            <a:endParaRPr lang="en-US" sz="1500" dirty="0"/>
          </a:p>
        </p:txBody>
      </p:sp>
      <p:sp>
        <p:nvSpPr>
          <p:cNvPr id="8" name="Content Placeholder 2"/>
          <p:cNvSpPr>
            <a:spLocks noGrp="1"/>
          </p:cNvSpPr>
          <p:nvPr>
            <p:ph idx="1"/>
          </p:nvPr>
        </p:nvSpPr>
        <p:spPr>
          <a:xfrm>
            <a:off x="457200" y="1295400"/>
            <a:ext cx="8229600" cy="4419600"/>
          </a:xfrm>
        </p:spPr>
        <p:txBody>
          <a:bodyPr/>
          <a:lstStyle/>
          <a:p>
            <a:pPr lvl="0" defTabSz="914400">
              <a:spcAft>
                <a:spcPts val="1200"/>
              </a:spcAft>
            </a:pPr>
            <a:r>
              <a:rPr lang="en-US" b="1" dirty="0"/>
              <a:t>Step 3 </a:t>
            </a:r>
            <a:r>
              <a:rPr lang="en-US" dirty="0"/>
              <a:t>is to create a display using the leading digit as the stem and the trailing digit as the leaf.  We will identify the stem unit as representing the ten's place.  Then we will list each of the ten's place digits that are represented in the data set. </a:t>
            </a:r>
          </a:p>
          <a:p>
            <a:pPr lvl="0" defTabSz="914400">
              <a:spcAft>
                <a:spcPts val="1200"/>
              </a:spcAft>
            </a:pPr>
            <a:r>
              <a:rPr lang="en-US" dirty="0"/>
              <a:t>We will separate the </a:t>
            </a:r>
            <a:r>
              <a:rPr lang="en-US" dirty="0" smtClean="0"/>
              <a:t>stems from</a:t>
            </a:r>
            <a:br>
              <a:rPr lang="en-US" dirty="0" smtClean="0"/>
            </a:br>
            <a:r>
              <a:rPr lang="en-US" dirty="0" smtClean="0"/>
              <a:t>the </a:t>
            </a:r>
            <a:r>
              <a:rPr lang="en-US" dirty="0"/>
              <a:t>leaves using a vertical line</a:t>
            </a:r>
            <a:r>
              <a:rPr lang="en-US" dirty="0" smtClean="0"/>
              <a:t>.</a:t>
            </a:r>
            <a:endParaRPr lang="en-US" dirty="0"/>
          </a:p>
          <a:p>
            <a:pPr lvl="0" defTabSz="914400">
              <a:spcAft>
                <a:spcPts val="1200"/>
              </a:spcAft>
            </a:pPr>
            <a:r>
              <a:rPr lang="en-US" dirty="0"/>
              <a:t>Stem unit = </a:t>
            </a:r>
            <a:r>
              <a:rPr lang="en-US" dirty="0" smtClean="0"/>
              <a:t>10</a:t>
            </a:r>
            <a:endParaRPr lang="en-US" dirty="0"/>
          </a:p>
        </p:txBody>
      </p:sp>
      <p:pic>
        <p:nvPicPr>
          <p:cNvPr id="3075" name="Picture 3" descr="The stems are listed 0, 1, 2, 3, 4, 5"/>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b="11766"/>
          <a:stretch/>
        </p:blipFill>
        <p:spPr bwMode="auto">
          <a:xfrm>
            <a:off x="5562597" y="3276600"/>
            <a:ext cx="2652528" cy="329184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7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a:t>
            </a:r>
            <a:r>
              <a:rPr lang="en-US" dirty="0" smtClean="0"/>
              <a:t>3</a:t>
            </a:r>
            <a:r>
              <a:rPr lang="en-US" sz="1500" dirty="0">
                <a:solidFill>
                  <a:prstClr val="white"/>
                </a:solidFill>
              </a:rPr>
              <a:t> </a:t>
            </a:r>
            <a:r>
              <a:rPr lang="en-US" sz="1500" dirty="0" smtClean="0">
                <a:solidFill>
                  <a:prstClr val="white"/>
                </a:solidFill>
              </a:rPr>
              <a:t>(2)</a:t>
            </a:r>
            <a:endParaRPr lang="en-US" sz="1500" dirty="0"/>
          </a:p>
        </p:txBody>
      </p:sp>
      <p:sp>
        <p:nvSpPr>
          <p:cNvPr id="8" name="Content Placeholder 2"/>
          <p:cNvSpPr>
            <a:spLocks noGrp="1"/>
          </p:cNvSpPr>
          <p:nvPr>
            <p:ph idx="1"/>
          </p:nvPr>
        </p:nvSpPr>
        <p:spPr>
          <a:xfrm>
            <a:off x="457200" y="1295400"/>
            <a:ext cx="8229600" cy="1371600"/>
          </a:xfrm>
        </p:spPr>
        <p:txBody>
          <a:bodyPr/>
          <a:lstStyle/>
          <a:p>
            <a:pPr lvl="0" defTabSz="914400">
              <a:spcBef>
                <a:spcPts val="0"/>
              </a:spcBef>
              <a:spcAft>
                <a:spcPts val="0"/>
              </a:spcAft>
            </a:pPr>
            <a:r>
              <a:rPr lang="en-US" dirty="0" smtClean="0"/>
              <a:t>List </a:t>
            </a:r>
            <a:r>
              <a:rPr lang="en-US" dirty="0"/>
              <a:t>the corresponding one's  place values. </a:t>
            </a:r>
            <a:r>
              <a:rPr lang="en-US" dirty="0" smtClean="0"/>
              <a:t>Our </a:t>
            </a:r>
            <a:r>
              <a:rPr lang="en-US" dirty="0"/>
              <a:t>first data value will be 2. </a:t>
            </a:r>
            <a:r>
              <a:rPr lang="en-US" dirty="0" smtClean="0"/>
              <a:t>In </a:t>
            </a:r>
            <a:r>
              <a:rPr lang="en-US" dirty="0"/>
              <a:t>the next row we will place a 3 and a 4 to represent the data values 13 and 14</a:t>
            </a:r>
            <a:r>
              <a:rPr lang="en-US" dirty="0" smtClean="0"/>
              <a:t>.</a:t>
            </a:r>
            <a:endParaRPr lang="en-US" dirty="0"/>
          </a:p>
        </p:txBody>
      </p:sp>
      <p:pic>
        <p:nvPicPr>
          <p:cNvPr id="4098" name="Picture 3" descr="Stems are listed vertically. 0 has a leaf of 2.  The leaf is to the right of each stem. 1 has leaves 3 and 4."/>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092537" y="2743200"/>
            <a:ext cx="2958927" cy="38741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947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2354</TotalTime>
  <Words>508</Words>
  <Application>Microsoft Office PowerPoint</Application>
  <PresentationFormat>On-screen Show (4:3)</PresentationFormat>
  <Paragraphs>84</Paragraphs>
  <Slides>13</Slides>
  <Notes>0</Notes>
  <HiddenSlides>0</HiddenSlides>
  <MMClips>0</MMClips>
  <ScaleCrop>false</ScaleCrop>
  <HeadingPairs>
    <vt:vector size="4" baseType="variant">
      <vt:variant>
        <vt:lpstr>Theme</vt:lpstr>
      </vt:variant>
      <vt:variant>
        <vt:i4>9</vt:i4>
      </vt:variant>
      <vt:variant>
        <vt:lpstr>Slide Titles</vt:lpstr>
      </vt:variant>
      <vt:variant>
        <vt:i4>13</vt:i4>
      </vt:variant>
    </vt:vector>
  </HeadingPairs>
  <TitlesOfParts>
    <vt:vector size="22"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Definition</vt:lpstr>
      <vt:lpstr>Example</vt:lpstr>
      <vt:lpstr>Step 1</vt:lpstr>
      <vt:lpstr>Step 2 (1)</vt:lpstr>
      <vt:lpstr>Step 2 (2)</vt:lpstr>
      <vt:lpstr>Step 3 (1)</vt:lpstr>
      <vt:lpstr>Step 3 (2)</vt:lpstr>
      <vt:lpstr>Step 3 (3)</vt:lpstr>
      <vt:lpstr>No Data Values</vt:lpstr>
      <vt:lpstr>Benefits</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341</cp:revision>
  <dcterms:created xsi:type="dcterms:W3CDTF">2017-12-05T17:18:18Z</dcterms:created>
  <dcterms:modified xsi:type="dcterms:W3CDTF">2018-05-11T06:21:47Z</dcterms:modified>
</cp:coreProperties>
</file>