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5.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6.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7.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8.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Lst>
  <p:notesMasterIdLst>
    <p:notesMasterId r:id="rId21"/>
  </p:notesMasterIdLst>
  <p:handoutMasterIdLst>
    <p:handoutMasterId r:id="rId22"/>
  </p:handoutMasterIdLst>
  <p:sldIdLst>
    <p:sldId id="273" r:id="rId10"/>
    <p:sldId id="276" r:id="rId11"/>
    <p:sldId id="275" r:id="rId12"/>
    <p:sldId id="278" r:id="rId13"/>
    <p:sldId id="293" r:id="rId14"/>
    <p:sldId id="294" r:id="rId15"/>
    <p:sldId id="295" r:id="rId16"/>
    <p:sldId id="277" r:id="rId17"/>
    <p:sldId id="296" r:id="rId18"/>
    <p:sldId id="297" r:id="rId19"/>
    <p:sldId id="29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606A"/>
    <a:srgbClr val="085367"/>
    <a:srgbClr val="00518B"/>
    <a:srgbClr val="B60000"/>
    <a:srgbClr val="214E91"/>
    <a:srgbClr val="6A6A6A"/>
    <a:srgbClr val="E66618"/>
    <a:srgbClr val="3070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5" autoAdjust="0"/>
    <p:restoredTop sz="86475" autoAdjust="0"/>
  </p:normalViewPr>
  <p:slideViewPr>
    <p:cSldViewPr>
      <p:cViewPr>
        <p:scale>
          <a:sx n="75" d="100"/>
          <a:sy n="75" d="100"/>
        </p:scale>
        <p:origin x="-786" y="-582"/>
      </p:cViewPr>
      <p:guideLst>
        <p:guide orient="horz" pos="3408"/>
        <p:guide orient="horz" pos="3600"/>
        <p:guide orient="horz" pos="912"/>
        <p:guide orient="horz" pos="3360"/>
        <p:guide pos="5616"/>
        <p:guide pos="4320"/>
      </p:guideLst>
    </p:cSldViewPr>
  </p:slideViewPr>
  <p:outlineViewPr>
    <p:cViewPr>
      <p:scale>
        <a:sx n="33" d="100"/>
        <a:sy n="33" d="100"/>
      </p:scale>
      <p:origin x="0" y="2244"/>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presProps" Target="presProps.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4/10/2018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4/10/2018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805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solidFill>
                  <a:schemeClr val="bg1"/>
                </a:solidFill>
              </a:defRPr>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smtClean="0"/>
              <a:t>Add “Access the text alternative for slide images.”</a:t>
            </a:r>
            <a:endParaRPr lang="en-US" dirty="0"/>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270476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a:defRPr sz="800"/>
            </a:lvl2pPr>
            <a:lvl3pPr>
              <a:defRPr sz="800"/>
            </a:lvl3pPr>
            <a:lvl4pPr>
              <a:defRPr sz="800"/>
            </a:lvl4pPr>
            <a:lvl5pPr>
              <a:defRPr sz="800"/>
            </a:lvl5pPr>
          </a:lstStyle>
          <a:p>
            <a:pPr lvl="0"/>
            <a:r>
              <a:rPr lang="en-US" dirty="0" smtClean="0"/>
              <a:t>Add “Access the text alternative for slide images.”</a:t>
            </a:r>
            <a:endParaRPr lang="en-US" dirty="0"/>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3102806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smtClean="0"/>
              <a:t>Add “Access the text alternative for slide images.”</a:t>
            </a:r>
            <a:endParaRPr lang="en-US" dirty="0"/>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2588451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mod="1">
    <p:ext uri="{DCECCB84-F9BA-43D5-87BE-67443E8EF086}">
      <p15:sldGuideLst xmlns=""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685800" y="2555875"/>
            <a:ext cx="7772400" cy="1470025"/>
          </a:xfrm>
          <a:prstGeom prst="rect">
            <a:avLst/>
          </a:prstGeom>
        </p:spPr>
        <p:txBody>
          <a:bodyPr anchor="b"/>
          <a:lstStyle>
            <a:lvl1pPr algn="r">
              <a:defRPr sz="2200" b="1">
                <a:solidFill>
                  <a:schemeClr val="bg1"/>
                </a:solidFill>
                <a:latin typeface="+mj-lt"/>
              </a:defRPr>
            </a:lvl1pPr>
          </a:lstStyle>
          <a:p>
            <a:r>
              <a:rPr lang="en-US" dirty="0"/>
              <a:t>Click to edit Master title style</a:t>
            </a:r>
          </a:p>
        </p:txBody>
      </p:sp>
      <p:sp>
        <p:nvSpPr>
          <p:cNvPr id="3" name="Subtitle 2"/>
          <p:cNvSpPr>
            <a:spLocks noGrp="1"/>
          </p:cNvSpPr>
          <p:nvPr>
            <p:ph type="subTitle" idx="1"/>
          </p:nvPr>
        </p:nvSpPr>
        <p:spPr>
          <a:xfrm>
            <a:off x="685800" y="4038600"/>
            <a:ext cx="7772400" cy="2011680"/>
          </a:xfrm>
          <a:prstGeom prst="rect">
            <a:avLst/>
          </a:prstGeom>
        </p:spPr>
        <p:txBody>
          <a:bodyPr/>
          <a:lstStyle>
            <a:lvl1pPr marL="0" indent="0" algn="r">
              <a:buNone/>
              <a:defRPr sz="400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chemeClr val="bg1"/>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259712884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94921454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65626086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109974784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11237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7556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0741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3.gif"/><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4.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8.xml"/><Relationship Id="rId7" Type="http://schemas.openxmlformats.org/officeDocument/2006/relationships/slideLayout" Target="../slideLayouts/slideLayout4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5.xml"/><Relationship Id="rId7" Type="http://schemas.openxmlformats.org/officeDocument/2006/relationships/slideLayout" Target="../slideLayouts/slideLayout49.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5" Type="http://schemas.openxmlformats.org/officeDocument/2006/relationships/slideLayout" Target="../slideLayouts/slideLayout47.xml"/><Relationship Id="rId4" Type="http://schemas.openxmlformats.org/officeDocument/2006/relationships/slideLayout" Target="../slideLayouts/slideLayout46.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1.xml"/><Relationship Id="rId1" Type="http://schemas.openxmlformats.org/officeDocument/2006/relationships/slideLayout" Target="../slideLayouts/slideLayout50.xml"/><Relationship Id="rId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4.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slideLayout" Target="../slideLayouts/slideLayout56.xml"/><Relationship Id="rId1" Type="http://schemas.openxmlformats.org/officeDocument/2006/relationships/slideLayout" Target="../slideLayouts/slideLayout55.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B606A"/>
        </a:solidFill>
        <a:effectLst/>
      </p:bgPr>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d Bar"/>
          <p:cNvSpPr/>
          <p:nvPr userDrawn="1"/>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MH Tagline" descr="Tagline: Because learning changes everything.™"/>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969"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6257775"/>
            <a:ext cx="3371850" cy="476250"/>
          </a:xfrm>
          <a:prstGeom prst="rect">
            <a:avLst/>
          </a:prstGeom>
        </p:spPr>
      </p:pic>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965" r:id="rId3"/>
    <p:sldLayoutId id="2147483753" r:id="rId4"/>
    <p:sldLayoutId id="2147483908" r:id="rId5"/>
    <p:sldLayoutId id="2147483950" r:id="rId6"/>
    <p:sldLayoutId id="2147483757" r:id="rId7"/>
    <p:sldLayoutId id="2147483877" r:id="rId8"/>
    <p:sldLayoutId id="2147483761" r:id="rId9"/>
    <p:sldLayoutId id="2147483800"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2B606A"/>
        </a:solidFill>
        <a:effectLst/>
      </p:bgPr>
    </p:bg>
    <p:spTree>
      <p:nvGrpSpPr>
        <p:cNvPr id="1" name=""/>
        <p:cNvGrpSpPr/>
        <p:nvPr/>
      </p:nvGrpSpPr>
      <p:grpSpPr>
        <a:xfrm>
          <a:off x="0" y="0"/>
          <a:ext cx="0" cy="0"/>
          <a:chOff x="0" y="0"/>
          <a:chExt cx="0" cy="0"/>
        </a:xfrm>
      </p:grpSpPr>
      <p:sp>
        <p:nvSpPr>
          <p:cNvPr id="11"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Copyright" descr="©McGraw-Hill Education&#10;"/>
          <p:cNvSpPr txBox="1">
            <a:spLocks/>
          </p:cNvSpPr>
          <p:nvPr userDrawn="1"/>
        </p:nvSpPr>
        <p:spPr>
          <a:xfrm>
            <a:off x="0" y="6705600"/>
            <a:ext cx="155448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smtClean="0">
                <a:solidFill>
                  <a:schemeClr val="bg1"/>
                </a:solidFill>
                <a:effectLst/>
                <a:latin typeface="+mn-lt"/>
                <a:ea typeface="+mn-ea"/>
                <a:cs typeface="+mn-cs"/>
              </a:rPr>
              <a:t>© 2019 McGraw-Hill Education</a:t>
            </a:r>
            <a:endParaRPr lang="en-US" sz="3200" kern="1200" dirty="0">
              <a:solidFill>
                <a:schemeClr val="bg1"/>
              </a:solidFill>
              <a:effectLst/>
              <a:latin typeface="+mn-lt"/>
              <a:ea typeface="+mn-ea"/>
              <a:cs typeface="+mn-cs"/>
            </a:endParaRPr>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6" r:id="rId2"/>
    <p:sldLayoutId id="2147483967" r:id="rId3"/>
    <p:sldLayoutId id="2147483968"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nchor="b"/>
          <a:lstStyle/>
          <a:p>
            <a:pPr algn="r"/>
            <a:r>
              <a:rPr lang="en-US" sz="2200" dirty="0" smtClean="0">
                <a:solidFill>
                  <a:srgbClr val="FFFFFF"/>
                </a:solidFill>
              </a:rPr>
              <a:t>ELEMENTARY STATISTICS, BLUMAN</a:t>
            </a:r>
            <a:endParaRPr lang="en-US" sz="2200" dirty="0"/>
          </a:p>
        </p:txBody>
      </p:sp>
      <p:sp>
        <p:nvSpPr>
          <p:cNvPr id="6" name="Subtitle 2"/>
          <p:cNvSpPr>
            <a:spLocks noGrp="1"/>
          </p:cNvSpPr>
          <p:nvPr>
            <p:ph type="subTitle" idx="1"/>
          </p:nvPr>
        </p:nvSpPr>
        <p:spPr/>
        <p:txBody>
          <a:bodyPr/>
          <a:lstStyle/>
          <a:p>
            <a:r>
              <a:rPr lang="en-US" b="1" dirty="0">
                <a:solidFill>
                  <a:srgbClr val="FFFFFF"/>
                </a:solidFill>
              </a:rPr>
              <a:t>Mean </a:t>
            </a:r>
            <a:r>
              <a:rPr lang="en-US" b="1" dirty="0" smtClean="0">
                <a:solidFill>
                  <a:srgbClr val="FFFFFF"/>
                </a:solidFill>
              </a:rPr>
              <a:t>versus </a:t>
            </a:r>
            <a:r>
              <a:rPr lang="en-US" b="1" dirty="0">
                <a:solidFill>
                  <a:srgbClr val="FFFFFF"/>
                </a:solidFill>
              </a:rPr>
              <a:t>Median</a:t>
            </a:r>
            <a:endParaRPr lang="en-US" b="1" dirty="0">
              <a:solidFill>
                <a:srgbClr val="FFFFFF"/>
              </a:solidFill>
            </a:endParaRPr>
          </a:p>
        </p:txBody>
      </p:sp>
      <p:sp>
        <p:nvSpPr>
          <p:cNvPr id="10" name="Content Placeholder 3"/>
          <p:cNvSpPr>
            <a:spLocks noGrp="1"/>
          </p:cNvSpPr>
          <p:nvPr>
            <p:ph sz="quarter" idx="13"/>
          </p:nvPr>
        </p:nvSpPr>
        <p:spPr/>
        <p:txBody>
          <a:bodyPr/>
          <a:lstStyle/>
          <a:p>
            <a:pPr lvl="0"/>
            <a:r>
              <a:rPr lang="en-US" dirty="0"/>
              <a:t>© 2019 McGraw-Hill Education. All rights reserved. Authorized only 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4147683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Example 2</a:t>
            </a:r>
            <a:endParaRPr lang="en-US" sz="1500" dirty="0"/>
          </a:p>
        </p:txBody>
      </p:sp>
      <p:sp>
        <p:nvSpPr>
          <p:cNvPr id="8" name="Content Placeholder 2"/>
          <p:cNvSpPr>
            <a:spLocks noGrp="1"/>
          </p:cNvSpPr>
          <p:nvPr>
            <p:ph idx="1"/>
          </p:nvPr>
        </p:nvSpPr>
        <p:spPr>
          <a:xfrm>
            <a:off x="457200" y="1295400"/>
            <a:ext cx="5410200" cy="5212080"/>
          </a:xfrm>
        </p:spPr>
        <p:txBody>
          <a:bodyPr/>
          <a:lstStyle/>
          <a:p>
            <a:pPr lvl="0" defTabSz="914400">
              <a:spcBef>
                <a:spcPts val="600"/>
              </a:spcBef>
              <a:spcAft>
                <a:spcPts val="1200"/>
              </a:spcAft>
            </a:pPr>
            <a:r>
              <a:rPr lang="en-US" sz="2400" dirty="0"/>
              <a:t>Suppose that the company hires 2 new employees.  One at $20,000 per year and the other at $27,000 per year. </a:t>
            </a:r>
          </a:p>
          <a:p>
            <a:pPr lvl="0" defTabSz="914400">
              <a:spcBef>
                <a:spcPts val="600"/>
              </a:spcBef>
              <a:spcAft>
                <a:spcPts val="1200"/>
              </a:spcAft>
            </a:pPr>
            <a:r>
              <a:rPr lang="en-US" sz="2400" dirty="0"/>
              <a:t>These two relatively smaller data values cause the mean to decrease by $2,647 to $56,593</a:t>
            </a:r>
            <a:r>
              <a:rPr lang="en-US" sz="2400" dirty="0" smtClean="0"/>
              <a:t>.</a:t>
            </a:r>
            <a:endParaRPr lang="en-US" sz="2400" dirty="0"/>
          </a:p>
          <a:p>
            <a:pPr lvl="0" defTabSz="914400">
              <a:spcBef>
                <a:spcPts val="600"/>
              </a:spcBef>
              <a:spcAft>
                <a:spcPts val="1200"/>
              </a:spcAft>
            </a:pPr>
            <a:r>
              <a:rPr lang="en-US" sz="2400" dirty="0"/>
              <a:t>The median merely moves to the next position in the data set and thus, decreases by only $1,000 to $41,000</a:t>
            </a:r>
            <a:r>
              <a:rPr lang="en-US" sz="2400" dirty="0" smtClean="0"/>
              <a:t>.</a:t>
            </a:r>
            <a:endParaRPr lang="en-US" sz="2400" dirty="0"/>
          </a:p>
          <a:p>
            <a:pPr lvl="0" defTabSz="914400">
              <a:spcBef>
                <a:spcPts val="600"/>
              </a:spcBef>
              <a:spcAft>
                <a:spcPts val="1200"/>
              </a:spcAft>
            </a:pPr>
            <a:r>
              <a:rPr lang="en-US" sz="2400" dirty="0"/>
              <a:t>Since the median is not sensitive to extreme data values it is said to be a resistant measure</a:t>
            </a:r>
            <a:r>
              <a:rPr lang="en-US" sz="2400" dirty="0" smtClean="0"/>
              <a:t>.</a:t>
            </a:r>
            <a:endParaRPr lang="en-US" sz="2400" dirty="0"/>
          </a:p>
        </p:txBody>
      </p:sp>
      <p:pic>
        <p:nvPicPr>
          <p:cNvPr id="2050" name="Picture 3" descr="250,000, 120,000, 96,000, 91,000, 87,000, 83,000, 75,000, 72,000, 62,000, 56,000, 48,000, 45,000, 42,000, 41,000, 40,000, 32,000, 32,000, 30,000, 29,000, 28,000, 28,000, 27,000, 26,000, 25,000, 22,000, 21,000, 20,000.  the mean is $56,593 and the median is $41,000."/>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6245923" y="1600200"/>
            <a:ext cx="2456393" cy="4160559"/>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01681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Summary</a:t>
            </a:r>
            <a:endParaRPr lang="en-US" sz="1500" dirty="0"/>
          </a:p>
        </p:txBody>
      </p:sp>
      <p:sp>
        <p:nvSpPr>
          <p:cNvPr id="8" name="Content Placeholder 2"/>
          <p:cNvSpPr>
            <a:spLocks noGrp="1"/>
          </p:cNvSpPr>
          <p:nvPr>
            <p:ph idx="1"/>
          </p:nvPr>
        </p:nvSpPr>
        <p:spPr>
          <a:xfrm>
            <a:off x="457200" y="1295400"/>
            <a:ext cx="8229600" cy="5257800"/>
          </a:xfrm>
        </p:spPr>
        <p:txBody>
          <a:bodyPr/>
          <a:lstStyle/>
          <a:p>
            <a:r>
              <a:rPr lang="en-US" dirty="0">
                <a:solidFill>
                  <a:srgbClr val="FFFFFF"/>
                </a:solidFill>
              </a:rPr>
              <a:t>In this PowerPoint we learned how to choose between the mean and the median as a measure of central tendency</a:t>
            </a:r>
            <a:r>
              <a:rPr lang="en-US" dirty="0" smtClean="0">
                <a:solidFill>
                  <a:srgbClr val="FFFFFF"/>
                </a:solidFill>
              </a:rPr>
              <a:t>.</a:t>
            </a:r>
            <a:endParaRPr lang="en-US" dirty="0">
              <a:solidFill>
                <a:srgbClr val="FFFFFF"/>
              </a:solidFill>
            </a:endParaRPr>
          </a:p>
        </p:txBody>
      </p:sp>
    </p:spTree>
    <p:extLst>
      <p:ext uri="{BB962C8B-B14F-4D97-AF65-F5344CB8AC3E}">
        <p14:creationId xmlns:p14="http://schemas.microsoft.com/office/powerpoint/2010/main" val="6651631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Objectives for this PowerPoint</a:t>
            </a:r>
            <a:endParaRPr lang="en-US" dirty="0"/>
          </a:p>
        </p:txBody>
      </p:sp>
      <p:sp>
        <p:nvSpPr>
          <p:cNvPr id="3" name="Content Placeholder 2"/>
          <p:cNvSpPr>
            <a:spLocks noGrp="1"/>
          </p:cNvSpPr>
          <p:nvPr>
            <p:ph idx="1"/>
          </p:nvPr>
        </p:nvSpPr>
        <p:spPr/>
        <p:txBody>
          <a:bodyPr/>
          <a:lstStyle/>
          <a:p>
            <a:pPr defTabSz="914400">
              <a:spcBef>
                <a:spcPts val="0"/>
              </a:spcBef>
              <a:spcAft>
                <a:spcPts val="0"/>
              </a:spcAft>
            </a:pPr>
            <a:r>
              <a:rPr lang="en-US" altLang="en-US" dirty="0"/>
              <a:t>The objectives for this video are to understand the behavior of the mean and the median when extreme data values are present.</a:t>
            </a:r>
            <a:endParaRPr lang="en-US" altLang="en-US" dirty="0"/>
          </a:p>
        </p:txBody>
      </p:sp>
    </p:spTree>
    <p:extLst>
      <p:ext uri="{BB962C8B-B14F-4D97-AF65-F5344CB8AC3E}">
        <p14:creationId xmlns:p14="http://schemas.microsoft.com/office/powerpoint/2010/main" val="766881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Example 1</a:t>
            </a:r>
            <a:r>
              <a:rPr lang="en-US" sz="1500" dirty="0">
                <a:solidFill>
                  <a:srgbClr val="FFFFFF"/>
                </a:solidFill>
              </a:rPr>
              <a:t> (1)</a:t>
            </a:r>
            <a:endParaRPr lang="en-US" sz="1500" dirty="0"/>
          </a:p>
        </p:txBody>
      </p:sp>
      <p:sp>
        <p:nvSpPr>
          <p:cNvPr id="8" name="Content Placeholder 2"/>
          <p:cNvSpPr>
            <a:spLocks noGrp="1"/>
          </p:cNvSpPr>
          <p:nvPr>
            <p:ph idx="1"/>
          </p:nvPr>
        </p:nvSpPr>
        <p:spPr/>
        <p:txBody>
          <a:bodyPr/>
          <a:lstStyle/>
          <a:p>
            <a:pPr lvl="0" defTabSz="914400">
              <a:spcBef>
                <a:spcPts val="0"/>
              </a:spcBef>
              <a:spcAft>
                <a:spcPts val="0"/>
              </a:spcAft>
            </a:pPr>
            <a:r>
              <a:rPr lang="en-US" dirty="0"/>
              <a:t>A human resources employee in a manufacturing company is researching insurance plans for the company.  In the process of assessing the needs for the employees of the company she has decided to find the mean and the median for the annual income of the employees. </a:t>
            </a:r>
            <a:endParaRPr lang="en-US" dirty="0"/>
          </a:p>
        </p:txBody>
      </p:sp>
    </p:spTree>
    <p:extLst>
      <p:ext uri="{BB962C8B-B14F-4D97-AF65-F5344CB8AC3E}">
        <p14:creationId xmlns:p14="http://schemas.microsoft.com/office/powerpoint/2010/main" val="34784338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Example 1</a:t>
            </a:r>
            <a:r>
              <a:rPr lang="en-US" sz="1500" dirty="0">
                <a:solidFill>
                  <a:srgbClr val="FFFFFF"/>
                </a:solidFill>
              </a:rPr>
              <a:t> </a:t>
            </a:r>
            <a:r>
              <a:rPr lang="en-US" sz="1500" dirty="0" smtClean="0">
                <a:solidFill>
                  <a:srgbClr val="FFFFFF"/>
                </a:solidFill>
              </a:rPr>
              <a:t>(2)</a:t>
            </a:r>
            <a:endParaRPr lang="en-US" sz="1500" dirty="0"/>
          </a:p>
        </p:txBody>
      </p:sp>
      <p:sp>
        <p:nvSpPr>
          <p:cNvPr id="8" name="Content Placeholder 2"/>
          <p:cNvSpPr>
            <a:spLocks noGrp="1"/>
          </p:cNvSpPr>
          <p:nvPr>
            <p:ph idx="1"/>
          </p:nvPr>
        </p:nvSpPr>
        <p:spPr>
          <a:xfrm>
            <a:off x="457200" y="1295400"/>
            <a:ext cx="7772400" cy="1447800"/>
          </a:xfrm>
        </p:spPr>
        <p:txBody>
          <a:bodyPr/>
          <a:lstStyle/>
          <a:p>
            <a:pPr defTabSz="914400">
              <a:spcBef>
                <a:spcPts val="0"/>
              </a:spcBef>
              <a:spcAft>
                <a:spcPts val="0"/>
              </a:spcAft>
            </a:pPr>
            <a:r>
              <a:rPr lang="en-US" dirty="0"/>
              <a:t>The table below gives the annual income in dollars for each of the employees. </a:t>
            </a:r>
            <a:r>
              <a:rPr lang="en-US" dirty="0" smtClean="0"/>
              <a:t>The </a:t>
            </a:r>
            <a:r>
              <a:rPr lang="en-US" dirty="0"/>
              <a:t>data are organized by job type</a:t>
            </a:r>
            <a:r>
              <a:rPr lang="en-US" dirty="0" smtClean="0"/>
              <a:t>.</a:t>
            </a:r>
            <a:endParaRPr lang="en-US" dirty="0"/>
          </a:p>
        </p:txBody>
      </p:sp>
      <p:pic>
        <p:nvPicPr>
          <p:cNvPr id="1026" name="Picture 3" descr="Office Staff. 21,000, 22,000, 29,000, 32,000.  Office Manager 48,000. Technician 25,000, 26,000, 28,000, 28,000, 30,000, 32,000, 40,000, 41,000, 42,000, 45,000. Sales 56,000, 62,000, 72,000, 96,000. Sales Manager 120,000. Engineering 75,000, 83,000, 87,000, 91,000. Plant Manager 250,000"/>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1026121" y="3503570"/>
            <a:ext cx="7091758" cy="2136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2867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Example 1</a:t>
            </a:r>
            <a:r>
              <a:rPr lang="en-US" sz="1500" dirty="0">
                <a:solidFill>
                  <a:srgbClr val="FFFFFF"/>
                </a:solidFill>
              </a:rPr>
              <a:t> </a:t>
            </a:r>
            <a:r>
              <a:rPr lang="en-US" sz="1500" dirty="0" smtClean="0">
                <a:solidFill>
                  <a:srgbClr val="FFFFFF"/>
                </a:solidFill>
              </a:rPr>
              <a:t>(3)</a:t>
            </a:r>
            <a:endParaRPr lang="en-US" sz="1500" dirty="0"/>
          </a:p>
        </p:txBody>
      </p:sp>
      <p:sp>
        <p:nvSpPr>
          <p:cNvPr id="8" name="Content Placeholder 2"/>
          <p:cNvSpPr>
            <a:spLocks noGrp="1"/>
          </p:cNvSpPr>
          <p:nvPr>
            <p:ph idx="1"/>
          </p:nvPr>
        </p:nvSpPr>
        <p:spPr>
          <a:xfrm>
            <a:off x="457200" y="1295400"/>
            <a:ext cx="5029200" cy="3276600"/>
          </a:xfrm>
        </p:spPr>
        <p:txBody>
          <a:bodyPr/>
          <a:lstStyle/>
          <a:p>
            <a:pPr lvl="0" defTabSz="914400">
              <a:spcBef>
                <a:spcPts val="0"/>
              </a:spcBef>
              <a:spcAft>
                <a:spcPts val="0"/>
              </a:spcAft>
            </a:pPr>
            <a:r>
              <a:rPr lang="en-US" dirty="0"/>
              <a:t>By organizing the data in order  we can see that the financial needs and considerations for most of the employees vary considerably from those of the highest paid employees</a:t>
            </a:r>
            <a:r>
              <a:rPr lang="en-US" dirty="0" smtClean="0"/>
              <a:t>.</a:t>
            </a:r>
            <a:endParaRPr lang="en-US" dirty="0"/>
          </a:p>
        </p:txBody>
      </p:sp>
      <p:pic>
        <p:nvPicPr>
          <p:cNvPr id="2050" name="Picture 3" descr="250,000, 120,000, 96,000, 91,000, 87,000, 83,000, 75,000, 72,000, 62,000, 56,000, 48,000, 45,000, 42,000, 41,000, 40,000, 32,000, 32,000, 30,000, 29,000, 28,000, 28,000, 26,000, 25,000, 22,000, 21,000"/>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6705600" y="1447800"/>
            <a:ext cx="609596" cy="482596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47861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Example 1</a:t>
            </a:r>
            <a:r>
              <a:rPr lang="en-US" sz="1500" dirty="0">
                <a:solidFill>
                  <a:srgbClr val="FFFFFF"/>
                </a:solidFill>
              </a:rPr>
              <a:t> </a:t>
            </a:r>
            <a:r>
              <a:rPr lang="en-US" sz="1500" dirty="0" smtClean="0">
                <a:solidFill>
                  <a:srgbClr val="FFFFFF"/>
                </a:solidFill>
              </a:rPr>
              <a:t>(4)</a:t>
            </a:r>
            <a:endParaRPr lang="en-US" sz="1500" dirty="0"/>
          </a:p>
        </p:txBody>
      </p:sp>
      <p:sp>
        <p:nvSpPr>
          <p:cNvPr id="8" name="Content Placeholder 2"/>
          <p:cNvSpPr>
            <a:spLocks noGrp="1"/>
          </p:cNvSpPr>
          <p:nvPr>
            <p:ph idx="1"/>
          </p:nvPr>
        </p:nvSpPr>
        <p:spPr>
          <a:xfrm>
            <a:off x="457200" y="1295400"/>
            <a:ext cx="5029200" cy="3276600"/>
          </a:xfrm>
        </p:spPr>
        <p:txBody>
          <a:bodyPr/>
          <a:lstStyle/>
          <a:p>
            <a:pPr defTabSz="914400">
              <a:spcBef>
                <a:spcPts val="0"/>
              </a:spcBef>
              <a:spcAft>
                <a:spcPts val="0"/>
              </a:spcAft>
            </a:pPr>
            <a:r>
              <a:rPr lang="en-US" dirty="0"/>
              <a:t>For instance we can see that all but two of the data values are less than $100,000.</a:t>
            </a:r>
            <a:endParaRPr lang="en-US" dirty="0"/>
          </a:p>
        </p:txBody>
      </p:sp>
      <p:pic>
        <p:nvPicPr>
          <p:cNvPr id="2050" name="Picture 3" descr="250,000, 120,000, 96,000, 91,000, 87,000, 83,000, 75,000, 72,000, 62,000, 56,000, 48,000, 45,000, 42,000, 41,000, 40,000, 32,000, 32,000, 30,000, 29,000, 28,000, 28,000, 26,000, 25,000, 22,000, 21,000"/>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6577539" y="1422400"/>
            <a:ext cx="839261" cy="4846320"/>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2128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Example 1</a:t>
            </a:r>
            <a:r>
              <a:rPr lang="en-US" sz="1500" dirty="0">
                <a:solidFill>
                  <a:srgbClr val="FFFFFF"/>
                </a:solidFill>
              </a:rPr>
              <a:t> </a:t>
            </a:r>
            <a:r>
              <a:rPr lang="en-US" sz="1500" dirty="0" smtClean="0">
                <a:solidFill>
                  <a:srgbClr val="FFFFFF"/>
                </a:solidFill>
              </a:rPr>
              <a:t>(5)</a:t>
            </a:r>
            <a:endParaRPr lang="en-US" sz="1500" dirty="0"/>
          </a:p>
        </p:txBody>
      </p:sp>
      <p:sp>
        <p:nvSpPr>
          <p:cNvPr id="8" name="Content Placeholder 2"/>
          <p:cNvSpPr>
            <a:spLocks noGrp="1"/>
          </p:cNvSpPr>
          <p:nvPr>
            <p:ph idx="1"/>
          </p:nvPr>
        </p:nvSpPr>
        <p:spPr>
          <a:xfrm>
            <a:off x="457200" y="1295400"/>
            <a:ext cx="5029200" cy="3276600"/>
          </a:xfrm>
        </p:spPr>
        <p:txBody>
          <a:bodyPr/>
          <a:lstStyle/>
          <a:p>
            <a:pPr defTabSz="914400">
              <a:spcBef>
                <a:spcPts val="0"/>
              </a:spcBef>
              <a:spcAft>
                <a:spcPts val="0"/>
              </a:spcAft>
            </a:pPr>
            <a:r>
              <a:rPr lang="en-US" dirty="0"/>
              <a:t>In fact most of the data values range from $21,000 to $48,000</a:t>
            </a:r>
            <a:r>
              <a:rPr lang="en-US" dirty="0" smtClean="0"/>
              <a:t>.</a:t>
            </a:r>
            <a:endParaRPr lang="en-US" dirty="0"/>
          </a:p>
        </p:txBody>
      </p:sp>
      <p:pic>
        <p:nvPicPr>
          <p:cNvPr id="2050" name="Picture 3" descr="250,000, 120,000, 96,000, 91,000, 87,000, 83,000, 75,000, 72,000, 62,000, 56,000, 48,000, 45,000, 42,000, 41,000, 40,000, 32,000, 32,000, 30,000, 29,000, 28,000, 28,000, 26,000, 25,000, 22,000, 21,000"/>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6600726" y="1422400"/>
            <a:ext cx="792887" cy="4846320"/>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1980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Mean and Median</a:t>
            </a:r>
            <a:endParaRPr lang="en-US" sz="1500" dirty="0"/>
          </a:p>
        </p:txBody>
      </p:sp>
      <p:sp>
        <p:nvSpPr>
          <p:cNvPr id="8" name="Content Placeholder 2"/>
          <p:cNvSpPr>
            <a:spLocks noGrp="1"/>
          </p:cNvSpPr>
          <p:nvPr>
            <p:ph idx="1"/>
          </p:nvPr>
        </p:nvSpPr>
        <p:spPr>
          <a:xfrm>
            <a:off x="457200" y="1295400"/>
            <a:ext cx="8229600" cy="5257800"/>
          </a:xfrm>
        </p:spPr>
        <p:txBody>
          <a:bodyPr/>
          <a:lstStyle/>
          <a:p>
            <a:pPr lvl="0" defTabSz="914400">
              <a:spcAft>
                <a:spcPts val="1200"/>
              </a:spcAft>
            </a:pPr>
            <a:r>
              <a:rPr lang="en-US" dirty="0"/>
              <a:t>The mean for the data set is $59,240</a:t>
            </a:r>
            <a:r>
              <a:rPr lang="en-US" dirty="0" smtClean="0"/>
              <a:t>. </a:t>
            </a:r>
            <a:r>
              <a:rPr lang="en-US" dirty="0"/>
              <a:t>Of the 25 employees 9 are above that value and 16 are below.  </a:t>
            </a:r>
          </a:p>
          <a:p>
            <a:pPr lvl="0" defTabSz="914400">
              <a:spcAft>
                <a:spcPts val="1200"/>
              </a:spcAft>
            </a:pPr>
            <a:r>
              <a:rPr lang="en-US" dirty="0"/>
              <a:t>The median for this data set is $42,000. </a:t>
            </a:r>
            <a:r>
              <a:rPr lang="en-US" dirty="0" smtClean="0"/>
              <a:t>By </a:t>
            </a:r>
            <a:r>
              <a:rPr lang="en-US" dirty="0"/>
              <a:t>definition half of the data values are less than the median and half are greater</a:t>
            </a:r>
            <a:r>
              <a:rPr lang="en-US" dirty="0" smtClean="0"/>
              <a:t>.</a:t>
            </a:r>
            <a:endParaRPr lang="en-US" dirty="0"/>
          </a:p>
        </p:txBody>
      </p:sp>
    </p:spTree>
    <p:extLst>
      <p:ext uri="{BB962C8B-B14F-4D97-AF65-F5344CB8AC3E}">
        <p14:creationId xmlns:p14="http://schemas.microsoft.com/office/powerpoint/2010/main" val="1691751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Median is Better Choice</a:t>
            </a:r>
            <a:endParaRPr lang="en-US" sz="1500" dirty="0"/>
          </a:p>
        </p:txBody>
      </p:sp>
      <p:sp>
        <p:nvSpPr>
          <p:cNvPr id="8" name="Content Placeholder 2"/>
          <p:cNvSpPr>
            <a:spLocks noGrp="1"/>
          </p:cNvSpPr>
          <p:nvPr>
            <p:ph idx="1"/>
          </p:nvPr>
        </p:nvSpPr>
        <p:spPr>
          <a:xfrm>
            <a:off x="457200" y="1295400"/>
            <a:ext cx="5410200" cy="5334000"/>
          </a:xfrm>
        </p:spPr>
        <p:txBody>
          <a:bodyPr/>
          <a:lstStyle/>
          <a:p>
            <a:pPr defTabSz="914400">
              <a:spcBef>
                <a:spcPts val="600"/>
              </a:spcBef>
              <a:spcAft>
                <a:spcPts val="1200"/>
              </a:spcAft>
            </a:pPr>
            <a:r>
              <a:rPr lang="en-US" sz="2400" dirty="0"/>
              <a:t>It is easy to see that the median is a much better measure of central tendency for this data set. </a:t>
            </a:r>
          </a:p>
          <a:p>
            <a:pPr defTabSz="914400">
              <a:spcBef>
                <a:spcPts val="600"/>
              </a:spcBef>
              <a:spcAft>
                <a:spcPts val="1200"/>
              </a:spcAft>
            </a:pPr>
            <a:r>
              <a:rPr lang="en-US" sz="2400" dirty="0"/>
              <a:t>Especially when considering the financial needs for the employees of this company.  In situations like this where the data set contains extreme values </a:t>
            </a:r>
            <a:r>
              <a:rPr lang="en-US" sz="2400" dirty="0" err="1"/>
              <a:t>values</a:t>
            </a:r>
            <a:r>
              <a:rPr lang="en-US" sz="2400" dirty="0"/>
              <a:t> the median should be used as the measure of central tendency</a:t>
            </a:r>
            <a:r>
              <a:rPr lang="en-US" sz="2400" dirty="0" smtClean="0"/>
              <a:t>.</a:t>
            </a:r>
            <a:endParaRPr lang="en-US" sz="2400" dirty="0"/>
          </a:p>
          <a:p>
            <a:pPr defTabSz="914400">
              <a:spcBef>
                <a:spcPts val="600"/>
              </a:spcBef>
              <a:spcAft>
                <a:spcPts val="1200"/>
              </a:spcAft>
            </a:pPr>
            <a:r>
              <a:rPr lang="en-US" sz="2400" dirty="0"/>
              <a:t>In situations like this where the data set contains extreme values </a:t>
            </a:r>
            <a:r>
              <a:rPr lang="en-US" sz="2400" dirty="0" err="1"/>
              <a:t>values</a:t>
            </a:r>
            <a:r>
              <a:rPr lang="en-US" sz="2400" dirty="0"/>
              <a:t> the median should be used as the measure of central tendency</a:t>
            </a:r>
            <a:r>
              <a:rPr lang="en-US" sz="2400" dirty="0" smtClean="0"/>
              <a:t>.</a:t>
            </a:r>
            <a:endParaRPr lang="en-US" sz="2400" dirty="0"/>
          </a:p>
        </p:txBody>
      </p:sp>
      <p:pic>
        <p:nvPicPr>
          <p:cNvPr id="2050" name="Picture 3" descr="250,000, 120,000, 96,000, 91,000, 87,000, 83,000, 75,000, 72,000, 62,000, 56,000, 48,000, 45,000, 42,000, 41,000, 40,000, 32,000, 32,000, 30,000, 29,000, 28,000, 28,000, 26,000, 25,000, 22,000, 21,000.  the mean is $59,240 and the median is $42,000."/>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6172200" y="1600200"/>
            <a:ext cx="2603840" cy="4160559"/>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35082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MHHE_Accessible_PPT_Template-v4</Template>
  <TotalTime>2045</TotalTime>
  <Words>460</Words>
  <Application>Microsoft Office PowerPoint</Application>
  <PresentationFormat>On-screen Show (4:3)</PresentationFormat>
  <Paragraphs>29</Paragraphs>
  <Slides>11</Slides>
  <Notes>0</Notes>
  <HiddenSlides>0</HiddenSlides>
  <MMClips>0</MMClips>
  <ScaleCrop>false</ScaleCrop>
  <HeadingPairs>
    <vt:vector size="4" baseType="variant">
      <vt:variant>
        <vt:lpstr>Theme</vt:lpstr>
      </vt:variant>
      <vt:variant>
        <vt:i4>9</vt:i4>
      </vt:variant>
      <vt:variant>
        <vt:lpstr>Slide Titles</vt:lpstr>
      </vt:variant>
      <vt:variant>
        <vt:i4>11</vt:i4>
      </vt:variant>
    </vt:vector>
  </HeadingPairs>
  <TitlesOfParts>
    <vt:vector size="20" baseType="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ELEMENTARY STATISTICS, BLUMAN</vt:lpstr>
      <vt:lpstr>Objectives for this PowerPoint</vt:lpstr>
      <vt:lpstr>Example 1 (1)</vt:lpstr>
      <vt:lpstr>Example 1 (2)</vt:lpstr>
      <vt:lpstr>Example 1 (3)</vt:lpstr>
      <vt:lpstr>Example 1 (4)</vt:lpstr>
      <vt:lpstr>Example 1 (5)</vt:lpstr>
      <vt:lpstr>Mean and Median</vt:lpstr>
      <vt:lpstr>Median is Better Choice</vt:lpstr>
      <vt:lpstr>Example 2</vt:lpstr>
      <vt:lpstr>Summary</vt:lpstr>
    </vt:vector>
  </TitlesOfParts>
  <Company>The McGraw-Hill Companies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Prasanna kumar. Tripathy</cp:lastModifiedBy>
  <cp:revision>240</cp:revision>
  <dcterms:created xsi:type="dcterms:W3CDTF">2017-12-05T17:18:18Z</dcterms:created>
  <dcterms:modified xsi:type="dcterms:W3CDTF">2018-04-10T05:22:59Z</dcterms:modified>
</cp:coreProperties>
</file>