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19"/>
  </p:notesMasterIdLst>
  <p:handoutMasterIdLst>
    <p:handoutMasterId r:id="rId20"/>
  </p:handoutMasterIdLst>
  <p:sldIdLst>
    <p:sldId id="273" r:id="rId10"/>
    <p:sldId id="276" r:id="rId11"/>
    <p:sldId id="275" r:id="rId12"/>
    <p:sldId id="302" r:id="rId13"/>
    <p:sldId id="303" r:id="rId14"/>
    <p:sldId id="304" r:id="rId15"/>
    <p:sldId id="305" r:id="rId16"/>
    <p:sldId id="306" r:id="rId17"/>
    <p:sldId id="29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24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Weighted Mean</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r>
              <a:rPr lang="en-US" altLang="en-US" dirty="0" smtClean="0"/>
              <a:t>Calculate </a:t>
            </a:r>
            <a:r>
              <a:rPr lang="en-US" altLang="en-US" dirty="0"/>
              <a:t>the </a:t>
            </a:r>
            <a:r>
              <a:rPr lang="en-US" altLang="en-US" b="1" dirty="0"/>
              <a:t>weighted mean</a:t>
            </a:r>
            <a:r>
              <a:rPr lang="en-US" altLang="en-US" dirty="0"/>
              <a:t>.</a:t>
            </a:r>
            <a:endParaRPr lang="en-US" altLang="en-US" b="1" dirty="0"/>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Example</a:t>
            </a:r>
            <a:r>
              <a:rPr lang="en-US" sz="1500" dirty="0">
                <a:solidFill>
                  <a:srgbClr val="FFFFFF"/>
                </a:solidFill>
              </a:rPr>
              <a:t> (1)</a:t>
            </a:r>
            <a:endParaRPr lang="en-US" sz="1500" dirty="0"/>
          </a:p>
        </p:txBody>
      </p:sp>
      <p:sp>
        <p:nvSpPr>
          <p:cNvPr id="8" name="Content Placeholder 2"/>
          <p:cNvSpPr>
            <a:spLocks noGrp="1"/>
          </p:cNvSpPr>
          <p:nvPr>
            <p:ph idx="1"/>
          </p:nvPr>
        </p:nvSpPr>
        <p:spPr>
          <a:xfrm>
            <a:off x="457200" y="1295400"/>
            <a:ext cx="3749040" cy="5257800"/>
          </a:xfrm>
        </p:spPr>
        <p:txBody>
          <a:bodyPr/>
          <a:lstStyle/>
          <a:p>
            <a:pPr lvl="0" defTabSz="914400">
              <a:spcAft>
                <a:spcPts val="1200"/>
              </a:spcAft>
            </a:pPr>
            <a:r>
              <a:rPr lang="en-US" dirty="0" smtClean="0"/>
              <a:t>A </a:t>
            </a:r>
            <a:r>
              <a:rPr lang="en-US" dirty="0"/>
              <a:t>philatelist has 200 stamps in his collection. </a:t>
            </a:r>
            <a:r>
              <a:rPr lang="en-US" dirty="0" smtClean="0"/>
              <a:t>A </a:t>
            </a:r>
            <a:r>
              <a:rPr lang="en-US" dirty="0"/>
              <a:t>distribution of the valuation of the stamps is shown in the table to the right</a:t>
            </a:r>
            <a:r>
              <a:rPr lang="en-US" dirty="0" smtClean="0"/>
              <a:t>.</a:t>
            </a:r>
            <a:endParaRPr lang="en-US" dirty="0"/>
          </a:p>
          <a:p>
            <a:pPr lvl="0" defTabSz="914400">
              <a:spcAft>
                <a:spcPts val="1200"/>
              </a:spcAft>
            </a:pPr>
            <a:r>
              <a:rPr lang="en-US" dirty="0"/>
              <a:t>He has 60 stamps each valued at $20. </a:t>
            </a:r>
            <a:r>
              <a:rPr lang="en-US" dirty="0" smtClean="0"/>
              <a:t>He </a:t>
            </a:r>
            <a:r>
              <a:rPr lang="en-US" dirty="0"/>
              <a:t>has 45 each valued at $15 and so on</a:t>
            </a:r>
            <a:r>
              <a:rPr lang="en-US" dirty="0" smtClean="0"/>
              <a:t>.</a:t>
            </a:r>
            <a:endParaRPr lang="en-US" dirty="0"/>
          </a:p>
        </p:txBody>
      </p:sp>
      <p:graphicFrame>
        <p:nvGraphicFramePr>
          <p:cNvPr id="2" name="Table 3"/>
          <p:cNvGraphicFramePr>
            <a:graphicFrameLocks noGrp="1"/>
          </p:cNvGraphicFramePr>
          <p:nvPr>
            <p:extLst>
              <p:ext uri="{D42A27DB-BD31-4B8C-83A1-F6EECF244321}">
                <p14:modId xmlns:p14="http://schemas.microsoft.com/office/powerpoint/2010/main" val="2297207433"/>
              </p:ext>
            </p:extLst>
          </p:nvPr>
        </p:nvGraphicFramePr>
        <p:xfrm>
          <a:off x="4648200" y="1397000"/>
          <a:ext cx="4114800" cy="3657600"/>
        </p:xfrm>
        <a:graphic>
          <a:graphicData uri="http://schemas.openxmlformats.org/drawingml/2006/table">
            <a:tbl>
              <a:tblPr firstRow="1" bandRow="1">
                <a:tableStyleId>{21E4AEA4-8DFA-4A89-87EB-49C32662AFE0}</a:tableStyleId>
              </a:tblPr>
              <a:tblGrid>
                <a:gridCol w="2651760"/>
                <a:gridCol w="1463040"/>
              </a:tblGrid>
              <a:tr h="370840">
                <a:tc>
                  <a:txBody>
                    <a:bodyPr/>
                    <a:lstStyle/>
                    <a:p>
                      <a:pPr algn="ctr"/>
                      <a:r>
                        <a:rPr lang="en-US" sz="2400" dirty="0" smtClean="0"/>
                        <a:t>Number</a:t>
                      </a:r>
                      <a:r>
                        <a:rPr lang="en-US" sz="2400" baseline="0" dirty="0" smtClean="0"/>
                        <a:t> of Stamps</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smtClean="0"/>
                        <a:t>Value</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400" dirty="0" smtClean="0"/>
                        <a:t>60</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smtClean="0"/>
                        <a:t>$20</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400" dirty="0" smtClean="0"/>
                        <a:t>45</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smtClean="0"/>
                        <a:t>$15</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400" dirty="0" smtClean="0"/>
                        <a:t>30</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smtClean="0"/>
                        <a:t>$10</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400" dirty="0" smtClean="0"/>
                        <a:t>25</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smtClean="0"/>
                        <a:t>$8</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400" dirty="0" smtClean="0"/>
                        <a:t>20</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smtClean="0"/>
                        <a:t>$6</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400" dirty="0" smtClean="0"/>
                        <a:t>15</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smtClean="0"/>
                        <a:t>$5</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400" dirty="0" smtClean="0"/>
                        <a:t>5</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smtClean="0"/>
                        <a:t>$4</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7843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Example</a:t>
            </a:r>
            <a:r>
              <a:rPr lang="en-US" sz="1500" dirty="0">
                <a:solidFill>
                  <a:srgbClr val="FFFFFF"/>
                </a:solidFill>
              </a:rPr>
              <a:t> </a:t>
            </a:r>
            <a:r>
              <a:rPr lang="en-US" sz="1500" dirty="0" smtClean="0">
                <a:solidFill>
                  <a:srgbClr val="FFFFFF"/>
                </a:solidFill>
              </a:rPr>
              <a:t>(2)</a:t>
            </a:r>
            <a:endParaRPr lang="en-US" sz="1500" dirty="0"/>
          </a:p>
        </p:txBody>
      </p:sp>
      <mc:AlternateContent xmlns:mc="http://schemas.openxmlformats.org/markup-compatibility/2006">
        <mc:Choice xmlns:a14="http://schemas.microsoft.com/office/drawing/2010/main" Requires="a14">
          <p:sp>
            <p:nvSpPr>
              <p:cNvPr id="8" name="Content Placeholder 2"/>
              <p:cNvSpPr>
                <a:spLocks noGrp="1"/>
              </p:cNvSpPr>
              <p:nvPr>
                <p:ph idx="1"/>
              </p:nvPr>
            </p:nvSpPr>
            <p:spPr>
              <a:xfrm>
                <a:off x="457200" y="1295400"/>
                <a:ext cx="4114800" cy="5257800"/>
              </a:xfrm>
            </p:spPr>
            <p:txBody>
              <a:bodyPr/>
              <a:lstStyle/>
              <a:p>
                <a:pPr lvl="0" defTabSz="914400">
                  <a:lnSpc>
                    <a:spcPct val="95000"/>
                  </a:lnSpc>
                  <a:spcBef>
                    <a:spcPts val="600"/>
                  </a:spcBef>
                  <a:spcAft>
                    <a:spcPts val="1200"/>
                  </a:spcAft>
                </a:pPr>
                <a:r>
                  <a:rPr lang="en-US" sz="2400" dirty="0" smtClean="0"/>
                  <a:t>To </a:t>
                </a:r>
                <a:r>
                  <a:rPr lang="en-US" sz="2400" dirty="0"/>
                  <a:t>calculate the mean value for each stamp we would need to add the value of each stamp and then divide by the number of stamps in the collection</a:t>
                </a:r>
                <a:r>
                  <a:rPr lang="en-US" sz="2400" dirty="0"/>
                  <a:t>.</a:t>
                </a:r>
                <a:endParaRPr lang="en-US" sz="2400" dirty="0" smtClean="0"/>
              </a:p>
              <a:p>
                <a:pPr lvl="0" defTabSz="914400">
                  <a:lnSpc>
                    <a:spcPct val="95000"/>
                  </a:lnSpc>
                  <a:spcBef>
                    <a:spcPts val="600"/>
                  </a:spcBef>
                </a:pPr>
                <a14:m>
                  <m:oMathPara xmlns:m="http://schemas.openxmlformats.org/officeDocument/2006/math">
                    <m:oMathParaPr>
                      <m:jc m:val="centerGroup"/>
                    </m:oMathParaPr>
                    <m:oMath xmlns:m="http://schemas.openxmlformats.org/officeDocument/2006/math">
                      <m:acc>
                        <m:accPr>
                          <m:chr m:val="̅"/>
                          <m:ctrlPr>
                            <a:rPr lang="en-US" sz="2400" i="1">
                              <a:latin typeface="Cambria Math"/>
                            </a:rPr>
                          </m:ctrlPr>
                        </m:accPr>
                        <m:e>
                          <m:r>
                            <a:rPr lang="en-US" sz="2400" i="1">
                              <a:latin typeface="Cambria Math" charset="0"/>
                            </a:rPr>
                            <m:t>𝑥</m:t>
                          </m:r>
                        </m:e>
                      </m:acc>
                      <m:r>
                        <a:rPr lang="en-US" sz="2400" i="1">
                          <a:latin typeface="Cambria Math" charset="0"/>
                        </a:rPr>
                        <m:t>=</m:t>
                      </m:r>
                      <m:f>
                        <m:fPr>
                          <m:ctrlPr>
                            <a:rPr lang="bg-BG" sz="2400" i="1">
                              <a:latin typeface="Cambria Math"/>
                            </a:rPr>
                          </m:ctrlPr>
                        </m:fPr>
                        <m:num>
                          <m:nary>
                            <m:naryPr>
                              <m:chr m:val="∑"/>
                              <m:subHide m:val="on"/>
                              <m:supHide m:val="on"/>
                              <m:ctrlPr>
                                <a:rPr lang="bg-BG" sz="2400" i="1">
                                  <a:latin typeface="Cambria Math"/>
                                </a:rPr>
                              </m:ctrlPr>
                            </m:naryPr>
                            <m:sub/>
                            <m:sup/>
                            <m:e>
                              <m:r>
                                <a:rPr lang="en-US" sz="2400" i="1">
                                  <a:latin typeface="Cambria Math" charset="0"/>
                                </a:rPr>
                                <m:t>𝑥</m:t>
                              </m:r>
                            </m:e>
                          </m:nary>
                        </m:num>
                        <m:den>
                          <m:r>
                            <a:rPr lang="en-US" sz="2400" i="1">
                              <a:latin typeface="Cambria Math" charset="0"/>
                            </a:rPr>
                            <m:t>𝑛</m:t>
                          </m:r>
                        </m:den>
                      </m:f>
                    </m:oMath>
                  </m:oMathPara>
                </a14:m>
                <a:endParaRPr lang="en-US" sz="2400" i="1" dirty="0" smtClean="0">
                  <a:latin typeface="Cambria Math"/>
                </a:endParaRPr>
              </a:p>
              <a:p>
                <a:pPr lvl="0" defTabSz="914400">
                  <a:lnSpc>
                    <a:spcPct val="95000"/>
                  </a:lnSpc>
                  <a:spcBef>
                    <a:spcPts val="600"/>
                  </a:spcBef>
                </a:pPr>
                <a14:m>
                  <m:oMathPara xmlns:m="http://schemas.openxmlformats.org/officeDocument/2006/math">
                    <m:oMathParaPr>
                      <m:jc m:val="centerGroup"/>
                    </m:oMathParaPr>
                    <m:oMath xmlns:m="http://schemas.openxmlformats.org/officeDocument/2006/math">
                      <m:acc>
                        <m:accPr>
                          <m:chr m:val="̅"/>
                          <m:ctrlPr>
                            <a:rPr lang="en-US" sz="2400" i="1">
                              <a:latin typeface="Cambria Math"/>
                            </a:rPr>
                          </m:ctrlPr>
                        </m:accPr>
                        <m:e>
                          <m:r>
                            <a:rPr lang="en-US" sz="2400" i="1">
                              <a:latin typeface="Cambria Math" charset="0"/>
                            </a:rPr>
                            <m:t>𝑥</m:t>
                          </m:r>
                        </m:e>
                      </m:acc>
                      <m:r>
                        <a:rPr lang="en-US" sz="2400" i="1">
                          <a:latin typeface="Cambria Math" charset="0"/>
                        </a:rPr>
                        <m:t>=</m:t>
                      </m:r>
                      <m:f>
                        <m:fPr>
                          <m:ctrlPr>
                            <a:rPr lang="bg-BG" sz="2400" i="1">
                              <a:latin typeface="Cambria Math"/>
                            </a:rPr>
                          </m:ctrlPr>
                        </m:fPr>
                        <m:num>
                          <m:r>
                            <a:rPr lang="en-US" sz="2400" i="1">
                              <a:latin typeface="Cambria Math" charset="0"/>
                            </a:rPr>
                            <m:t>20+…+15+…+4</m:t>
                          </m:r>
                        </m:num>
                        <m:den>
                          <m:r>
                            <a:rPr lang="en-US" sz="2400" i="1">
                              <a:latin typeface="Cambria Math" charset="0"/>
                            </a:rPr>
                            <m:t>200</m:t>
                          </m:r>
                        </m:den>
                      </m:f>
                    </m:oMath>
                  </m:oMathPara>
                </a14:m>
                <a:endParaRPr lang="en-US" sz="2400" dirty="0"/>
              </a:p>
              <a:p>
                <a:pPr lvl="0" defTabSz="914400">
                  <a:lnSpc>
                    <a:spcPct val="95000"/>
                  </a:lnSpc>
                  <a:spcBef>
                    <a:spcPts val="600"/>
                  </a:spcBef>
                </a:pPr>
                <a:r>
                  <a:rPr lang="en-US" sz="2400" dirty="0"/>
                  <a:t>We </a:t>
                </a:r>
                <a:r>
                  <a:rPr lang="en-US" sz="2400" dirty="0"/>
                  <a:t>would add 20 60 </a:t>
                </a:r>
                <a:r>
                  <a:rPr lang="en-US" sz="2400" dirty="0"/>
                  <a:t>times and then 15 45 times and continue until we have added the value of each stamp down to the 5 stamps valued at $4 each.</a:t>
                </a:r>
                <a:endParaRPr lang="en-US" sz="2400" dirty="0"/>
              </a:p>
            </p:txBody>
          </p:sp>
        </mc:Choice>
        <mc:Fallback>
          <p:sp>
            <p:nvSpPr>
              <p:cNvPr id="8" name="Content Placeholder 2"/>
              <p:cNvSpPr>
                <a:spLocks noGrp="1" noRot="1" noChangeAspect="1" noMove="1" noResize="1" noEditPoints="1" noAdjustHandles="1" noChangeArrowheads="1" noChangeShapeType="1" noTextEdit="1"/>
              </p:cNvSpPr>
              <p:nvPr>
                <p:ph idx="1"/>
              </p:nvPr>
            </p:nvSpPr>
            <p:spPr>
              <a:xfrm>
                <a:off x="457200" y="1295400"/>
                <a:ext cx="4114800" cy="5257800"/>
              </a:xfrm>
              <a:blipFill rotWithShape="1">
                <a:blip r:embed="rId2"/>
                <a:stretch>
                  <a:fillRect l="-2222" t="-1276" r="-1926" b="-3016"/>
                </a:stretch>
              </a:blipFill>
            </p:spPr>
            <p:txBody>
              <a:bodyPr/>
              <a:lstStyle/>
              <a:p>
                <a:r>
                  <a:rPr lang="en-US">
                    <a:noFill/>
                  </a:rPr>
                  <a:t> </a:t>
                </a:r>
              </a:p>
            </p:txBody>
          </p:sp>
        </mc:Fallback>
      </mc:AlternateContent>
      <p:graphicFrame>
        <p:nvGraphicFramePr>
          <p:cNvPr id="2" name="Table 3"/>
          <p:cNvGraphicFramePr>
            <a:graphicFrameLocks noGrp="1"/>
          </p:cNvGraphicFramePr>
          <p:nvPr>
            <p:extLst>
              <p:ext uri="{D42A27DB-BD31-4B8C-83A1-F6EECF244321}">
                <p14:modId xmlns:p14="http://schemas.microsoft.com/office/powerpoint/2010/main" val="4125655787"/>
              </p:ext>
            </p:extLst>
          </p:nvPr>
        </p:nvGraphicFramePr>
        <p:xfrm>
          <a:off x="4648200" y="1397000"/>
          <a:ext cx="4114800" cy="3657600"/>
        </p:xfrm>
        <a:graphic>
          <a:graphicData uri="http://schemas.openxmlformats.org/drawingml/2006/table">
            <a:tbl>
              <a:tblPr firstRow="1" bandRow="1">
                <a:tableStyleId>{21E4AEA4-8DFA-4A89-87EB-49C32662AFE0}</a:tableStyleId>
              </a:tblPr>
              <a:tblGrid>
                <a:gridCol w="2651760"/>
                <a:gridCol w="1463040"/>
              </a:tblGrid>
              <a:tr h="370840">
                <a:tc>
                  <a:txBody>
                    <a:bodyPr/>
                    <a:lstStyle/>
                    <a:p>
                      <a:pPr algn="ctr"/>
                      <a:r>
                        <a:rPr lang="en-US" sz="2400" dirty="0" smtClean="0"/>
                        <a:t>Number</a:t>
                      </a:r>
                      <a:r>
                        <a:rPr lang="en-US" sz="2400" baseline="0" dirty="0" smtClean="0"/>
                        <a:t> of Stamps</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smtClean="0"/>
                        <a:t>Value</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400" dirty="0" smtClean="0"/>
                        <a:t>60</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smtClean="0"/>
                        <a:t>$20</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400" dirty="0" smtClean="0"/>
                        <a:t>45</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smtClean="0"/>
                        <a:t>$15</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400" dirty="0" smtClean="0"/>
                        <a:t>30</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smtClean="0"/>
                        <a:t>$10</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400" dirty="0" smtClean="0"/>
                        <a:t>25</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smtClean="0"/>
                        <a:t>$8</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400" dirty="0" smtClean="0"/>
                        <a:t>20</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smtClean="0"/>
                        <a:t>$6</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400" dirty="0" smtClean="0"/>
                        <a:t>15</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smtClean="0"/>
                        <a:t>$5</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400" dirty="0" smtClean="0"/>
                        <a:t>5</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smtClean="0"/>
                        <a:t>$4</a:t>
                      </a:r>
                      <a:endParaRPr lang="en-US" sz="24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91819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solidFill>
                  <a:srgbClr val="FFFFFF"/>
                </a:solidFill>
              </a:rPr>
              <a:t> </a:t>
            </a:r>
            <a:r>
              <a:rPr lang="en-US" sz="1500" dirty="0" smtClean="0">
                <a:solidFill>
                  <a:srgbClr val="FFFFFF"/>
                </a:solidFill>
              </a:rPr>
              <a:t>(3)</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412480" cy="5257800"/>
              </a:xfrm>
            </p:spPr>
            <p:txBody>
              <a:bodyPr/>
              <a:lstStyle/>
              <a:p>
                <a:pPr lvl="0" defTabSz="914400">
                  <a:spcAft>
                    <a:spcPts val="1200"/>
                  </a:spcAft>
                </a:pPr>
                <a:r>
                  <a:rPr lang="en-US" dirty="0"/>
                  <a:t>If </a:t>
                </a:r>
                <a:r>
                  <a:rPr lang="en-US" dirty="0"/>
                  <a:t>we think about this for a second that would be the same as multiplying 60 by 20 and then adding that to the product of 45 and 15 and continuing this process down to 5 times 4 and then again divide that </a:t>
                </a:r>
                <a:r>
                  <a:rPr lang="en-US" dirty="0"/>
                  <a:t>sum by 200</a:t>
                </a:r>
                <a:r>
                  <a:rPr lang="en-US" dirty="0" smtClean="0"/>
                  <a:t>.</a:t>
                </a:r>
                <a:endParaRPr lang="en-US" dirty="0"/>
              </a:p>
              <a:p>
                <a:pPr lvl="0" defTabSz="914400">
                  <a:spcAft>
                    <a:spcPts val="1200"/>
                  </a:spcAft>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charset="0"/>
                            </a:rPr>
                            <m:t>𝑥</m:t>
                          </m:r>
                        </m:e>
                      </m:acc>
                      <m:r>
                        <a:rPr lang="en-US" i="1">
                          <a:latin typeface="Cambria Math" charset="0"/>
                        </a:rPr>
                        <m:t>=</m:t>
                      </m:r>
                      <m:f>
                        <m:fPr>
                          <m:ctrlPr>
                            <a:rPr lang="bg-BG" i="1">
                              <a:latin typeface="Cambria Math"/>
                            </a:rPr>
                          </m:ctrlPr>
                        </m:fPr>
                        <m:num>
                          <m:nary>
                            <m:naryPr>
                              <m:chr m:val="∑"/>
                              <m:subHide m:val="on"/>
                              <m:supHide m:val="on"/>
                              <m:ctrlPr>
                                <a:rPr lang="bg-BG" i="1">
                                  <a:latin typeface="Cambria Math"/>
                                </a:rPr>
                              </m:ctrlPr>
                            </m:naryPr>
                            <m:sub/>
                            <m:sup/>
                            <m:e>
                              <m:r>
                                <a:rPr lang="en-US" i="1">
                                  <a:latin typeface="Cambria Math" charset="0"/>
                                </a:rPr>
                                <m:t>𝑥</m:t>
                              </m:r>
                            </m:e>
                          </m:nary>
                        </m:num>
                        <m:den>
                          <m:r>
                            <a:rPr lang="en-US" i="1">
                              <a:latin typeface="Cambria Math" charset="0"/>
                            </a:rPr>
                            <m:t>𝑛</m:t>
                          </m:r>
                        </m:den>
                      </m:f>
                      <m:r>
                        <a:rPr lang="en-US" i="1">
                          <a:latin typeface="Cambria Math" charset="0"/>
                        </a:rPr>
                        <m:t>=</m:t>
                      </m:r>
                      <m:f>
                        <m:fPr>
                          <m:ctrlPr>
                            <a:rPr lang="bg-BG" i="1">
                              <a:latin typeface="Cambria Math"/>
                            </a:rPr>
                          </m:ctrlPr>
                        </m:fPr>
                        <m:num>
                          <m:r>
                            <a:rPr lang="en-US" i="1">
                              <a:latin typeface="Cambria Math" charset="0"/>
                            </a:rPr>
                            <m:t>60∗20+45∗15+…+5∗4</m:t>
                          </m:r>
                        </m:num>
                        <m:den>
                          <m:r>
                            <a:rPr lang="en-US" i="1">
                              <a:latin typeface="Cambria Math" charset="0"/>
                            </a:rPr>
                            <m:t>200</m:t>
                          </m:r>
                        </m:den>
                      </m:f>
                    </m:oMath>
                  </m:oMathPara>
                </a14:m>
                <a:endParaRPr lang="en-US" dirty="0"/>
              </a:p>
              <a:p>
                <a:pPr lvl="0" defTabSz="914400">
                  <a:spcAft>
                    <a:spcPts val="1200"/>
                  </a:spcAft>
                </a:pPr>
                <a:r>
                  <a:rPr lang="en-US" dirty="0"/>
                  <a:t>When we do this we are finding what is called the weighted mean</a:t>
                </a:r>
                <a:r>
                  <a:rPr lang="en-US" dirty="0" smtClean="0"/>
                  <a:t>. </a:t>
                </a:r>
                <a:r>
                  <a:rPr lang="en-US" dirty="0"/>
                  <a:t>The </a:t>
                </a:r>
                <a:r>
                  <a:rPr lang="en-US" dirty="0"/>
                  <a:t>weighted mean is used when the values in a data set are not equally represented.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412480" cy="5257800"/>
              </a:xfrm>
              <a:blipFill rotWithShape="1">
                <a:blip r:embed="rId2"/>
                <a:stretch>
                  <a:fillRect l="-1449" t="-1044" r="-2391"/>
                </a:stretch>
              </a:blipFill>
            </p:spPr>
            <p:txBody>
              <a:bodyPr/>
              <a:lstStyle/>
              <a:p>
                <a:r>
                  <a:rPr lang="en-US">
                    <a:noFill/>
                  </a:rPr>
                  <a:t> </a:t>
                </a:r>
              </a:p>
            </p:txBody>
          </p:sp>
        </mc:Fallback>
      </mc:AlternateContent>
    </p:spTree>
    <p:extLst>
      <p:ext uri="{BB962C8B-B14F-4D97-AF65-F5344CB8AC3E}">
        <p14:creationId xmlns:p14="http://schemas.microsoft.com/office/powerpoint/2010/main" val="2408151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 for Weighted Mean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412480" cy="5257800"/>
              </a:xfrm>
            </p:spPr>
            <p:txBody>
              <a:bodyPr/>
              <a:lstStyle/>
              <a:p>
                <a:pPr lvl="0" defTabSz="914400">
                  <a:spcAft>
                    <a:spcPts val="1200"/>
                  </a:spcAft>
                </a:pPr>
                <a:r>
                  <a:rPr lang="en-US" dirty="0" smtClean="0"/>
                  <a:t>The </a:t>
                </a:r>
                <a:r>
                  <a:rPr lang="en-US" dirty="0"/>
                  <a:t>formula for the weighted mean is to multiply the weight of each data value by its corresponding value then add those products and then divide that sum by the sum of the weights</a:t>
                </a:r>
                <a:r>
                  <a:rPr lang="en-US" dirty="0" smtClean="0"/>
                  <a:t>.</a:t>
                </a:r>
                <a:endParaRPr lang="en-US" dirty="0"/>
              </a:p>
              <a:p>
                <a:pPr lvl="0" defTabSz="914400">
                  <a:spcAft>
                    <a:spcPts val="1200"/>
                  </a:spcAft>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charset="0"/>
                            </a:rPr>
                            <m:t>𝑥</m:t>
                          </m:r>
                        </m:e>
                      </m:acc>
                      <m:r>
                        <a:rPr lang="en-US" i="1">
                          <a:latin typeface="Cambria Math" charset="0"/>
                        </a:rPr>
                        <m:t>=</m:t>
                      </m:r>
                      <m:f>
                        <m:fPr>
                          <m:ctrlPr>
                            <a:rPr lang="bg-BG" i="1">
                              <a:latin typeface="Cambria Math"/>
                            </a:rPr>
                          </m:ctrlPr>
                        </m:fPr>
                        <m:num>
                          <m:sSub>
                            <m:sSubPr>
                              <m:ctrlPr>
                                <a:rPr lang="en-US" i="1">
                                  <a:latin typeface="Cambria Math"/>
                                </a:rPr>
                              </m:ctrlPr>
                            </m:sSubPr>
                            <m:e>
                              <m:r>
                                <a:rPr lang="en-US" i="1">
                                  <a:latin typeface="Cambria Math" charset="0"/>
                                </a:rPr>
                                <m:t>𝑤</m:t>
                              </m:r>
                            </m:e>
                            <m:sub>
                              <m:r>
                                <a:rPr lang="en-US" i="1">
                                  <a:latin typeface="Cambria Math" charset="0"/>
                                </a:rPr>
                                <m:t>1</m:t>
                              </m:r>
                            </m:sub>
                          </m:sSub>
                          <m:r>
                            <a:rPr lang="en-US" i="1">
                              <a:latin typeface="Cambria Math" charset="0"/>
                              <a:ea typeface="Cambria Math" charset="0"/>
                              <a:cs typeface="Cambria Math" charset="0"/>
                            </a:rPr>
                            <m:t>∙</m:t>
                          </m:r>
                          <m:sSub>
                            <m:sSubPr>
                              <m:ctrlPr>
                                <a:rPr lang="en-US" i="1">
                                  <a:latin typeface="Cambria Math"/>
                                  <a:ea typeface="Cambria Math" charset="0"/>
                                  <a:cs typeface="Cambria Math" charset="0"/>
                                </a:rPr>
                              </m:ctrlPr>
                            </m:sSubPr>
                            <m:e>
                              <m:r>
                                <a:rPr lang="en-US" i="1">
                                  <a:latin typeface="Cambria Math" charset="0"/>
                                  <a:ea typeface="Cambria Math" charset="0"/>
                                  <a:cs typeface="Cambria Math" charset="0"/>
                                </a:rPr>
                                <m:t>𝑥</m:t>
                              </m:r>
                            </m:e>
                            <m:sub>
                              <m:r>
                                <a:rPr lang="en-US" i="1">
                                  <a:latin typeface="Cambria Math" charset="0"/>
                                  <a:ea typeface="Cambria Math" charset="0"/>
                                  <a:cs typeface="Cambria Math" charset="0"/>
                                </a:rPr>
                                <m:t>1</m:t>
                              </m:r>
                            </m:sub>
                          </m:sSub>
                          <m:r>
                            <a:rPr lang="en-US" i="1">
                              <a:latin typeface="Cambria Math" charset="0"/>
                              <a:ea typeface="Cambria Math" charset="0"/>
                              <a:cs typeface="Cambria Math" charset="0"/>
                            </a:rPr>
                            <m:t>+</m:t>
                          </m:r>
                          <m:sSub>
                            <m:sSubPr>
                              <m:ctrlPr>
                                <a:rPr lang="en-US" i="1">
                                  <a:latin typeface="Cambria Math"/>
                                  <a:ea typeface="Cambria Math" charset="0"/>
                                  <a:cs typeface="Cambria Math" charset="0"/>
                                </a:rPr>
                              </m:ctrlPr>
                            </m:sSubPr>
                            <m:e>
                              <m:r>
                                <a:rPr lang="en-US" i="1">
                                  <a:latin typeface="Cambria Math" charset="0"/>
                                  <a:ea typeface="Cambria Math" charset="0"/>
                                  <a:cs typeface="Cambria Math" charset="0"/>
                                </a:rPr>
                                <m:t>𝑤</m:t>
                              </m:r>
                            </m:e>
                            <m:sub>
                              <m:r>
                                <a:rPr lang="en-US" i="1">
                                  <a:latin typeface="Cambria Math" charset="0"/>
                                  <a:ea typeface="Cambria Math" charset="0"/>
                                  <a:cs typeface="Cambria Math" charset="0"/>
                                </a:rPr>
                                <m:t>2</m:t>
                              </m:r>
                            </m:sub>
                          </m:sSub>
                          <m:r>
                            <a:rPr lang="en-US" i="1">
                              <a:latin typeface="Cambria Math" charset="0"/>
                              <a:ea typeface="Cambria Math" charset="0"/>
                              <a:cs typeface="Cambria Math" charset="0"/>
                            </a:rPr>
                            <m:t>∙</m:t>
                          </m:r>
                          <m:sSub>
                            <m:sSubPr>
                              <m:ctrlPr>
                                <a:rPr lang="en-US" i="1">
                                  <a:latin typeface="Cambria Math"/>
                                  <a:ea typeface="Cambria Math" charset="0"/>
                                  <a:cs typeface="Cambria Math" charset="0"/>
                                </a:rPr>
                              </m:ctrlPr>
                            </m:sSubPr>
                            <m:e>
                              <m:r>
                                <a:rPr lang="en-US" i="1">
                                  <a:latin typeface="Cambria Math" charset="0"/>
                                  <a:ea typeface="Cambria Math" charset="0"/>
                                  <a:cs typeface="Cambria Math" charset="0"/>
                                </a:rPr>
                                <m:t>𝑥</m:t>
                              </m:r>
                            </m:e>
                            <m:sub>
                              <m:r>
                                <a:rPr lang="en-US" i="1">
                                  <a:latin typeface="Cambria Math" charset="0"/>
                                  <a:ea typeface="Cambria Math" charset="0"/>
                                  <a:cs typeface="Cambria Math" charset="0"/>
                                </a:rPr>
                                <m:t>2</m:t>
                              </m:r>
                            </m:sub>
                          </m:sSub>
                          <m:r>
                            <a:rPr lang="en-US" i="1">
                              <a:latin typeface="Cambria Math" charset="0"/>
                              <a:ea typeface="Cambria Math" charset="0"/>
                              <a:cs typeface="Cambria Math" charset="0"/>
                            </a:rPr>
                            <m:t>+…+</m:t>
                          </m:r>
                          <m:sSub>
                            <m:sSubPr>
                              <m:ctrlPr>
                                <a:rPr lang="en-US" i="1">
                                  <a:latin typeface="Cambria Math"/>
                                  <a:ea typeface="Cambria Math" charset="0"/>
                                  <a:cs typeface="Cambria Math" charset="0"/>
                                </a:rPr>
                              </m:ctrlPr>
                            </m:sSubPr>
                            <m:e>
                              <m:r>
                                <a:rPr lang="en-US" i="1">
                                  <a:latin typeface="Cambria Math" charset="0"/>
                                  <a:ea typeface="Cambria Math" charset="0"/>
                                  <a:cs typeface="Cambria Math" charset="0"/>
                                </a:rPr>
                                <m:t>𝑤</m:t>
                              </m:r>
                            </m:e>
                            <m:sub>
                              <m:r>
                                <a:rPr lang="en-US" i="1">
                                  <a:latin typeface="Cambria Math" charset="0"/>
                                  <a:ea typeface="Cambria Math" charset="0"/>
                                  <a:cs typeface="Cambria Math" charset="0"/>
                                </a:rPr>
                                <m:t>𝑛</m:t>
                              </m:r>
                            </m:sub>
                          </m:sSub>
                          <m:r>
                            <a:rPr lang="en-US" i="1">
                              <a:latin typeface="Cambria Math" charset="0"/>
                              <a:ea typeface="Cambria Math" charset="0"/>
                              <a:cs typeface="Cambria Math" charset="0"/>
                            </a:rPr>
                            <m:t>∙</m:t>
                          </m:r>
                          <m:sSub>
                            <m:sSubPr>
                              <m:ctrlPr>
                                <a:rPr lang="en-US" i="1">
                                  <a:latin typeface="Cambria Math"/>
                                  <a:ea typeface="Cambria Math" charset="0"/>
                                  <a:cs typeface="Cambria Math" charset="0"/>
                                </a:rPr>
                              </m:ctrlPr>
                            </m:sSubPr>
                            <m:e>
                              <m:r>
                                <a:rPr lang="en-US" i="1">
                                  <a:latin typeface="Cambria Math" charset="0"/>
                                  <a:ea typeface="Cambria Math" charset="0"/>
                                  <a:cs typeface="Cambria Math" charset="0"/>
                                </a:rPr>
                                <m:t>𝑥</m:t>
                              </m:r>
                            </m:e>
                            <m:sub>
                              <m:r>
                                <a:rPr lang="en-US" i="1">
                                  <a:latin typeface="Cambria Math" charset="0"/>
                                  <a:ea typeface="Cambria Math" charset="0"/>
                                  <a:cs typeface="Cambria Math" charset="0"/>
                                </a:rPr>
                                <m:t>𝑛</m:t>
                              </m:r>
                            </m:sub>
                          </m:sSub>
                        </m:num>
                        <m:den>
                          <m:sSub>
                            <m:sSubPr>
                              <m:ctrlPr>
                                <a:rPr lang="en-US" i="1">
                                  <a:latin typeface="Cambria Math"/>
                                </a:rPr>
                              </m:ctrlPr>
                            </m:sSubPr>
                            <m:e>
                              <m:r>
                                <a:rPr lang="en-US" i="1">
                                  <a:latin typeface="Cambria Math" charset="0"/>
                                </a:rPr>
                                <m:t>𝑤</m:t>
                              </m:r>
                            </m:e>
                            <m:sub>
                              <m:r>
                                <a:rPr lang="en-US" i="1">
                                  <a:latin typeface="Cambria Math" charset="0"/>
                                </a:rPr>
                                <m:t>1</m:t>
                              </m:r>
                            </m:sub>
                          </m:sSub>
                          <m:r>
                            <a:rPr lang="en-US" i="1">
                              <a:latin typeface="Cambria Math" charset="0"/>
                            </a:rPr>
                            <m:t>+</m:t>
                          </m:r>
                          <m:sSub>
                            <m:sSubPr>
                              <m:ctrlPr>
                                <a:rPr lang="en-US" i="1">
                                  <a:latin typeface="Cambria Math"/>
                                </a:rPr>
                              </m:ctrlPr>
                            </m:sSubPr>
                            <m:e>
                              <m:r>
                                <a:rPr lang="en-US" i="1">
                                  <a:latin typeface="Cambria Math" charset="0"/>
                                </a:rPr>
                                <m:t>𝑤</m:t>
                              </m:r>
                            </m:e>
                            <m:sub>
                              <m:r>
                                <a:rPr lang="en-US" i="1">
                                  <a:latin typeface="Cambria Math" charset="0"/>
                                </a:rPr>
                                <m:t>2</m:t>
                              </m:r>
                            </m:sub>
                          </m:sSub>
                          <m:r>
                            <a:rPr lang="en-US" i="1">
                              <a:latin typeface="Cambria Math" charset="0"/>
                            </a:rPr>
                            <m:t>+…+</m:t>
                          </m:r>
                          <m:sSub>
                            <m:sSubPr>
                              <m:ctrlPr>
                                <a:rPr lang="en-US" i="1">
                                  <a:latin typeface="Cambria Math"/>
                                </a:rPr>
                              </m:ctrlPr>
                            </m:sSubPr>
                            <m:e>
                              <m:r>
                                <a:rPr lang="en-US" i="1">
                                  <a:latin typeface="Cambria Math" charset="0"/>
                                </a:rPr>
                                <m:t>𝑤</m:t>
                              </m:r>
                            </m:e>
                            <m:sub>
                              <m:r>
                                <a:rPr lang="en-US" i="1">
                                  <a:latin typeface="Cambria Math" charset="0"/>
                                </a:rPr>
                                <m:t>𝑛</m:t>
                              </m:r>
                            </m:sub>
                          </m:sSub>
                        </m:den>
                      </m:f>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412480" cy="5257800"/>
              </a:xfrm>
              <a:blipFill rotWithShape="1">
                <a:blip r:embed="rId2"/>
                <a:stretch>
                  <a:fillRect l="-1449" t="-1044"/>
                </a:stretch>
              </a:blipFill>
            </p:spPr>
            <p:txBody>
              <a:bodyPr/>
              <a:lstStyle/>
              <a:p>
                <a:r>
                  <a:rPr lang="en-US">
                    <a:noFill/>
                  </a:rPr>
                  <a:t> </a:t>
                </a:r>
              </a:p>
            </p:txBody>
          </p:sp>
        </mc:Fallback>
      </mc:AlternateContent>
    </p:spTree>
    <p:extLst>
      <p:ext uri="{BB962C8B-B14F-4D97-AF65-F5344CB8AC3E}">
        <p14:creationId xmlns:p14="http://schemas.microsoft.com/office/powerpoint/2010/main" val="2922126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Weights and Data Values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412480" cy="5257800"/>
              </a:xfrm>
            </p:spPr>
            <p:txBody>
              <a:bodyPr/>
              <a:lstStyle/>
              <a:p>
                <a:pPr lvl="0" defTabSz="914400">
                  <a:spcBef>
                    <a:spcPts val="1800"/>
                  </a:spcBef>
                  <a:spcAft>
                    <a:spcPts val="1800"/>
                  </a:spcAft>
                </a:pPr>
                <a:r>
                  <a:rPr lang="en-US" sz="2400" dirty="0"/>
                  <a:t>We </a:t>
                </a:r>
                <a:r>
                  <a:rPr lang="en-US" sz="2400" dirty="0"/>
                  <a:t>must first determine what are the weights and what are the data </a:t>
                </a:r>
                <a:r>
                  <a:rPr lang="en-US" sz="2400" dirty="0"/>
                  <a:t>values. </a:t>
                </a:r>
                <a:r>
                  <a:rPr lang="en-US" sz="2400" dirty="0" smtClean="0"/>
                  <a:t>We </a:t>
                </a:r>
                <a:r>
                  <a:rPr lang="en-US" sz="2400" dirty="0"/>
                  <a:t>are finding the mean value of each stamp in the collection. </a:t>
                </a:r>
                <a:r>
                  <a:rPr lang="en-US" sz="2400" dirty="0" smtClean="0"/>
                  <a:t>So </a:t>
                </a:r>
                <a:r>
                  <a:rPr lang="en-US" sz="2400" dirty="0"/>
                  <a:t>assign </a:t>
                </a:r>
                <a:r>
                  <a:rPr lang="en-US" sz="2400" dirty="0"/>
                  <a:t>the variable x to the dollar values and the weights then will be the number of stamps at each value</a:t>
                </a:r>
                <a:r>
                  <a:rPr lang="en-US" sz="2400" dirty="0"/>
                  <a:t>.  </a:t>
                </a:r>
                <a:endParaRPr lang="en-US" sz="2400" dirty="0"/>
              </a:p>
              <a:p>
                <a:pPr lvl="0" defTabSz="914400">
                  <a:spcBef>
                    <a:spcPts val="1800"/>
                  </a:spcBef>
                  <a:spcAft>
                    <a:spcPts val="1800"/>
                  </a:spcAft>
                </a:pPr>
                <a:r>
                  <a:rPr lang="en-US" sz="2400" dirty="0"/>
                  <a:t>We </a:t>
                </a:r>
                <a:r>
                  <a:rPr lang="en-US" sz="2400" dirty="0"/>
                  <a:t>will multiply each dollar value by its corresponding weight and add them up. </a:t>
                </a:r>
                <a:r>
                  <a:rPr lang="en-US" sz="2400" dirty="0" smtClean="0"/>
                  <a:t>Then </a:t>
                </a:r>
                <a:r>
                  <a:rPr lang="en-US" sz="2400" dirty="0"/>
                  <a:t>divide that sum by the sum of the weights</a:t>
                </a:r>
                <a:r>
                  <a:rPr lang="en-US" sz="2400" dirty="0" smtClean="0"/>
                  <a:t>.</a:t>
                </a:r>
                <a:endParaRPr lang="en-US" sz="2400" dirty="0"/>
              </a:p>
              <a:p>
                <a:pPr lvl="0" defTabSz="914400">
                  <a:spcBef>
                    <a:spcPts val="1800"/>
                  </a:spcBef>
                  <a:spcAft>
                    <a:spcPts val="1800"/>
                  </a:spcAft>
                </a:pPr>
                <a:r>
                  <a:rPr lang="en-US" sz="2400" dirty="0"/>
                  <a:t>This gives us a total dollar value of $</a:t>
                </a:r>
                <a:r>
                  <a:rPr lang="en-US" sz="2400" dirty="0"/>
                  <a:t>2590 then divide by the total of 200 stamps</a:t>
                </a:r>
                <a:r>
                  <a:rPr lang="en-US" sz="2400" dirty="0" smtClean="0"/>
                  <a:t>.</a:t>
                </a:r>
                <a:endParaRPr lang="en-US" sz="2400" dirty="0"/>
              </a:p>
              <a:p>
                <a:pPr lvl="0" defTabSz="914400">
                  <a:spcBef>
                    <a:spcPts val="1800"/>
                  </a:spcBef>
                  <a:spcAft>
                    <a:spcPts val="1800"/>
                  </a:spcAft>
                </a:pPr>
                <a14:m>
                  <m:oMathPara xmlns:m="http://schemas.openxmlformats.org/officeDocument/2006/math">
                    <m:oMathParaPr>
                      <m:jc m:val="centerGroup"/>
                    </m:oMathParaPr>
                    <m:oMath xmlns:m="http://schemas.openxmlformats.org/officeDocument/2006/math">
                      <m:acc>
                        <m:accPr>
                          <m:chr m:val="̅"/>
                          <m:ctrlPr>
                            <a:rPr lang="en-US" sz="2400" i="1">
                              <a:latin typeface="Cambria Math"/>
                            </a:rPr>
                          </m:ctrlPr>
                        </m:accPr>
                        <m:e>
                          <m:r>
                            <a:rPr lang="en-US" sz="2400" i="1">
                              <a:latin typeface="Cambria Math" charset="0"/>
                            </a:rPr>
                            <m:t>𝑥</m:t>
                          </m:r>
                        </m:e>
                      </m:acc>
                      <m:r>
                        <a:rPr lang="en-US" sz="2400" i="1">
                          <a:latin typeface="Cambria Math" charset="0"/>
                        </a:rPr>
                        <m:t>=</m:t>
                      </m:r>
                      <m:f>
                        <m:fPr>
                          <m:ctrlPr>
                            <a:rPr lang="bg-BG" sz="2400" i="1">
                              <a:latin typeface="Cambria Math"/>
                            </a:rPr>
                          </m:ctrlPr>
                        </m:fPr>
                        <m:num>
                          <m:r>
                            <a:rPr lang="en-US" sz="2400" i="1">
                              <a:latin typeface="Cambria Math" charset="0"/>
                            </a:rPr>
                            <m:t>$2590</m:t>
                          </m:r>
                        </m:num>
                        <m:den>
                          <m:r>
                            <a:rPr lang="en-US" sz="2400" i="1">
                              <a:latin typeface="Cambria Math" charset="0"/>
                            </a:rPr>
                            <m:t>200</m:t>
                          </m:r>
                        </m:den>
                      </m:f>
                      <m:r>
                        <a:rPr lang="en-US" sz="2400" i="1">
                          <a:latin typeface="Cambria Math" charset="0"/>
                        </a:rPr>
                        <m:t>=$12.95</m:t>
                      </m:r>
                    </m:oMath>
                  </m:oMathPara>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412480" cy="5257800"/>
              </a:xfrm>
              <a:blipFill rotWithShape="1">
                <a:blip r:embed="rId2"/>
                <a:stretch>
                  <a:fillRect l="-1087" t="-928" r="-1232"/>
                </a:stretch>
              </a:blipFill>
            </p:spPr>
            <p:txBody>
              <a:bodyPr/>
              <a:lstStyle/>
              <a:p>
                <a:r>
                  <a:rPr lang="en-US">
                    <a:noFill/>
                  </a:rPr>
                  <a:t> </a:t>
                </a:r>
              </a:p>
            </p:txBody>
          </p:sp>
        </mc:Fallback>
      </mc:AlternateContent>
    </p:spTree>
    <p:extLst>
      <p:ext uri="{BB962C8B-B14F-4D97-AF65-F5344CB8AC3E}">
        <p14:creationId xmlns:p14="http://schemas.microsoft.com/office/powerpoint/2010/main" val="3658639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Value of Stamps</a:t>
            </a:r>
            <a:endParaRPr lang="en-US" dirty="0"/>
          </a:p>
        </p:txBody>
      </p:sp>
      <p:sp>
        <p:nvSpPr>
          <p:cNvPr id="3" name="Content Placeholder 2"/>
          <p:cNvSpPr>
            <a:spLocks noGrp="1"/>
          </p:cNvSpPr>
          <p:nvPr>
            <p:ph idx="1"/>
          </p:nvPr>
        </p:nvSpPr>
        <p:spPr>
          <a:xfrm>
            <a:off x="457200" y="1295400"/>
            <a:ext cx="8412480" cy="5257800"/>
          </a:xfrm>
        </p:spPr>
        <p:txBody>
          <a:bodyPr/>
          <a:lstStyle/>
          <a:p>
            <a:pPr lvl="0" defTabSz="914400">
              <a:spcBef>
                <a:spcPts val="1800"/>
              </a:spcBef>
              <a:spcAft>
                <a:spcPts val="1800"/>
              </a:spcAft>
            </a:pPr>
            <a:r>
              <a:rPr lang="en-US" dirty="0"/>
              <a:t>The average value of the stamps in this collection is $12.95 per stamp.</a:t>
            </a:r>
            <a:endParaRPr lang="en-US" dirty="0"/>
          </a:p>
        </p:txBody>
      </p:sp>
    </p:spTree>
    <p:extLst>
      <p:ext uri="{BB962C8B-B14F-4D97-AF65-F5344CB8AC3E}">
        <p14:creationId xmlns:p14="http://schemas.microsoft.com/office/powerpoint/2010/main" val="1684044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calculate the weighted mean</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66516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2117</TotalTime>
  <Words>553</Words>
  <Application>Microsoft Office PowerPoint</Application>
  <PresentationFormat>On-screen Show (4:3)</PresentationFormat>
  <Paragraphs>61</Paragraphs>
  <Slides>9</Slides>
  <Notes>0</Notes>
  <HiddenSlides>0</HiddenSlides>
  <MMClips>0</MMClips>
  <ScaleCrop>false</ScaleCrop>
  <HeadingPairs>
    <vt:vector size="4" baseType="variant">
      <vt:variant>
        <vt:lpstr>Theme</vt:lpstr>
      </vt:variant>
      <vt:variant>
        <vt:i4>9</vt:i4>
      </vt:variant>
      <vt:variant>
        <vt:lpstr>Slide Titles</vt:lpstr>
      </vt:variant>
      <vt:variant>
        <vt:i4>9</vt:i4>
      </vt:variant>
    </vt:vector>
  </HeadingPairs>
  <TitlesOfParts>
    <vt:vector size="18"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Example (1)</vt:lpstr>
      <vt:lpstr>Example (2)</vt:lpstr>
      <vt:lpstr>Example (3)</vt:lpstr>
      <vt:lpstr>Formula for Weighted Mean</vt:lpstr>
      <vt:lpstr>Weights and Data Values</vt:lpstr>
      <vt:lpstr>Average Value of Stamps</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252</cp:revision>
  <dcterms:created xsi:type="dcterms:W3CDTF">2017-12-05T17:18:18Z</dcterms:created>
  <dcterms:modified xsi:type="dcterms:W3CDTF">2018-04-10T08:56:14Z</dcterms:modified>
</cp:coreProperties>
</file>