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8"/>
  </p:notesMasterIdLst>
  <p:handoutMasterIdLst>
    <p:handoutMasterId r:id="rId19"/>
  </p:handoutMasterIdLst>
  <p:sldIdLst>
    <p:sldId id="273" r:id="rId10"/>
    <p:sldId id="276" r:id="rId11"/>
    <p:sldId id="307" r:id="rId12"/>
    <p:sldId id="308" r:id="rId13"/>
    <p:sldId id="309" r:id="rId14"/>
    <p:sldId id="310" r:id="rId15"/>
    <p:sldId id="311" r:id="rId16"/>
    <p:sldId id="2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24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Find the Population Mean</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pPr>
              <a:spcAft>
                <a:spcPts val="1200"/>
              </a:spcAft>
            </a:pPr>
            <a:r>
              <a:rPr lang="en-US" dirty="0">
                <a:solidFill>
                  <a:srgbClr val="FFFFFF"/>
                </a:solidFill>
              </a:rPr>
              <a:t>Calculate the population mean for a data set</a:t>
            </a:r>
          </a:p>
          <a:p>
            <a:pPr>
              <a:spcAft>
                <a:spcPts val="1200"/>
              </a:spcAft>
            </a:pPr>
            <a:r>
              <a:rPr lang="en-US" dirty="0">
                <a:solidFill>
                  <a:srgbClr val="FFFFFF"/>
                </a:solidFill>
              </a:rPr>
              <a:t>Assign the correct symbols for the </a:t>
            </a:r>
            <a:r>
              <a:rPr lang="en-US" b="1" dirty="0">
                <a:solidFill>
                  <a:srgbClr val="FFFFFF"/>
                </a:solidFill>
              </a:rPr>
              <a:t>sample mean </a:t>
            </a:r>
            <a:r>
              <a:rPr lang="en-US" dirty="0">
                <a:solidFill>
                  <a:srgbClr val="FFFFFF"/>
                </a:solidFill>
              </a:rPr>
              <a:t>and </a:t>
            </a:r>
            <a:r>
              <a:rPr lang="en-US" b="1" dirty="0">
                <a:solidFill>
                  <a:srgbClr val="FFFFFF"/>
                </a:solidFill>
              </a:rPr>
              <a:t>population mean</a:t>
            </a:r>
            <a:endParaRPr lang="en-US" dirty="0">
              <a:solidFill>
                <a:srgbClr val="FFFFFF"/>
              </a:solidFill>
            </a:endParaRPr>
          </a:p>
          <a:p>
            <a:pPr>
              <a:spcAft>
                <a:spcPts val="1200"/>
              </a:spcAft>
            </a:pPr>
            <a:r>
              <a:rPr lang="en-US" dirty="0">
                <a:solidFill>
                  <a:srgbClr val="FFFFFF"/>
                </a:solidFill>
              </a:rPr>
              <a:t>Round the </a:t>
            </a:r>
            <a:r>
              <a:rPr lang="en-US" b="1" dirty="0">
                <a:solidFill>
                  <a:srgbClr val="FFFFFF"/>
                </a:solidFill>
              </a:rPr>
              <a:t>mean</a:t>
            </a:r>
            <a:r>
              <a:rPr lang="en-US" dirty="0">
                <a:solidFill>
                  <a:srgbClr val="FFFFFF"/>
                </a:solidFill>
              </a:rPr>
              <a:t> to the appropriate decimal </a:t>
            </a:r>
            <a:r>
              <a:rPr lang="en-US" dirty="0" smtClean="0">
                <a:solidFill>
                  <a:srgbClr val="FFFFFF"/>
                </a:solidFill>
              </a:rPr>
              <a:t>place</a:t>
            </a:r>
            <a:endParaRPr lang="en-US" dirty="0">
              <a:solidFill>
                <a:srgbClr val="FFFFFF"/>
              </a:solidFill>
            </a:endParaRP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Mean</a:t>
            </a:r>
            <a:endParaRPr lang="en-US" dirty="0"/>
          </a:p>
        </p:txBody>
      </p:sp>
      <p:sp>
        <p:nvSpPr>
          <p:cNvPr id="3" name="Content Placeholder 2"/>
          <p:cNvSpPr>
            <a:spLocks noGrp="1"/>
          </p:cNvSpPr>
          <p:nvPr>
            <p:ph idx="1"/>
          </p:nvPr>
        </p:nvSpPr>
        <p:spPr/>
        <p:txBody>
          <a:bodyPr/>
          <a:lstStyle/>
          <a:p>
            <a:pPr>
              <a:spcAft>
                <a:spcPts val="1200"/>
              </a:spcAft>
            </a:pPr>
            <a:r>
              <a:rPr lang="en-US" dirty="0">
                <a:solidFill>
                  <a:srgbClr val="FFFFFF"/>
                </a:solidFill>
              </a:rPr>
              <a:t>The mean, also known as the arithmetic average, is found by adding all of the data values in a data set, and dividing by the total number of values.</a:t>
            </a:r>
          </a:p>
          <a:p>
            <a:pPr>
              <a:spcAft>
                <a:spcPts val="1200"/>
              </a:spcAft>
            </a:pPr>
            <a:r>
              <a:rPr lang="en-US" dirty="0">
                <a:solidFill>
                  <a:srgbClr val="FFFFFF"/>
                </a:solidFill>
              </a:rPr>
              <a:t>If the data for which we are to calculate a mean is gathered using all members of a population then that mean will be called a population mean.</a:t>
            </a:r>
          </a:p>
          <a:p>
            <a:pPr>
              <a:spcAft>
                <a:spcPts val="1200"/>
              </a:spcAft>
            </a:pPr>
            <a:r>
              <a:rPr lang="en-US" dirty="0">
                <a:solidFill>
                  <a:srgbClr val="FFFFFF"/>
                </a:solidFill>
              </a:rPr>
              <a:t>Measures calculated using population data sets are called parameters.</a:t>
            </a:r>
          </a:p>
        </p:txBody>
      </p:sp>
    </p:spTree>
    <p:extLst>
      <p:ext uri="{BB962C8B-B14F-4D97-AF65-F5344CB8AC3E}">
        <p14:creationId xmlns:p14="http://schemas.microsoft.com/office/powerpoint/2010/main" val="265913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Calculation of the Mean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600"/>
                  </a:spcBef>
                </a:pPr>
                <a:r>
                  <a:rPr lang="en-US" dirty="0" smtClean="0">
                    <a:solidFill>
                      <a:srgbClr val="FFFFFF"/>
                    </a:solidFill>
                  </a:rPr>
                  <a:t>The calculation of the mean is carried out by adding all of the data values in the data set and dividing by the number of data values.  </a:t>
                </a:r>
              </a:p>
              <a:p>
                <a:pPr lvl="0">
                  <a:spcBef>
                    <a:spcPts val="600"/>
                  </a:spcBef>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r>
                        <a:rPr lang="en-US" i="1">
                          <a:latin typeface="Cambria Math" charset="0"/>
                        </a:rPr>
                        <m:t>=</m:t>
                      </m:r>
                      <m:f>
                        <m:fPr>
                          <m:ctrlPr>
                            <a:rPr lang="bg-BG" i="1">
                              <a:latin typeface="Cambria Math"/>
                            </a:rPr>
                          </m:ctrlPr>
                        </m:fPr>
                        <m:num>
                          <m:nary>
                            <m:naryPr>
                              <m:chr m:val="∑"/>
                              <m:subHide m:val="on"/>
                              <m:supHide m:val="on"/>
                              <m:ctrlPr>
                                <a:rPr lang="bg-BG" i="1">
                                  <a:latin typeface="Cambria Math"/>
                                </a:rPr>
                              </m:ctrlPr>
                            </m:naryPr>
                            <m:sub/>
                            <m:sup/>
                            <m:e>
                              <m:r>
                                <a:rPr lang="en-US" b="0" i="1" smtClean="0">
                                  <a:latin typeface="Cambria Math"/>
                                </a:rPr>
                                <m:t>𝑋</m:t>
                              </m:r>
                            </m:e>
                          </m:nary>
                        </m:num>
                        <m:den>
                          <m:r>
                            <a:rPr lang="en-US" b="0" i="1" smtClean="0">
                              <a:latin typeface="Cambria Math"/>
                            </a:rPr>
                            <m:t>𝑁</m:t>
                          </m:r>
                        </m:den>
                      </m:f>
                    </m:oMath>
                  </m:oMathPara>
                </a14:m>
                <a:endParaRPr lang="en-US" dirty="0">
                  <a:solidFill>
                    <a:srgbClr val="FFFFFF"/>
                  </a:solidFill>
                </a:endParaRPr>
              </a:p>
              <a:p>
                <a:pPr>
                  <a:spcBef>
                    <a:spcPts val="600"/>
                  </a:spcBef>
                </a:pPr>
                <a:r>
                  <a:rPr lang="en-US" dirty="0" smtClean="0">
                    <a:solidFill>
                      <a:srgbClr val="FFFFFF"/>
                    </a:solidFill>
                  </a:rPr>
                  <a:t>The </a:t>
                </a:r>
                <a:r>
                  <a:rPr lang="en-US" dirty="0">
                    <a:solidFill>
                      <a:srgbClr val="FFFFFF"/>
                    </a:solidFill>
                  </a:rPr>
                  <a:t>Greek symbol μ stands for the population mean.  The Greek symbol  Σ stands for summation.  </a:t>
                </a:r>
              </a:p>
              <a:p>
                <a:pPr>
                  <a:spcBef>
                    <a:spcPts val="600"/>
                  </a:spcBef>
                </a:pPr>
                <a:r>
                  <a:rPr lang="en-US" dirty="0">
                    <a:solidFill>
                      <a:srgbClr val="FFFFFF"/>
                    </a:solidFill>
                  </a:rPr>
                  <a:t>The letter x represents the values of the variable.  These values are the data values in the data set.  </a:t>
                </a:r>
              </a:p>
              <a:p>
                <a:pPr>
                  <a:spcBef>
                    <a:spcPts val="600"/>
                  </a:spcBef>
                </a:pPr>
                <a:r>
                  <a:rPr lang="en-US" dirty="0">
                    <a:solidFill>
                      <a:srgbClr val="FFFFFF"/>
                    </a:solidFill>
                  </a:rPr>
                  <a:t>The uppercase N represents the number of data values in the population data set</a:t>
                </a:r>
                <a:r>
                  <a:rPr lang="en-US" dirty="0" smtClean="0">
                    <a:solidFill>
                      <a:srgbClr val="FFFFFF"/>
                    </a:solidFill>
                  </a:rPr>
                  <a:t>.</a:t>
                </a:r>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044" r="-815" b="-3828"/>
                </a:stretch>
              </a:blipFill>
            </p:spPr>
            <p:txBody>
              <a:bodyPr/>
              <a:lstStyle/>
              <a:p>
                <a:r>
                  <a:rPr lang="en-US">
                    <a:noFill/>
                  </a:rPr>
                  <a:t> </a:t>
                </a:r>
              </a:p>
            </p:txBody>
          </p:sp>
        </mc:Fallback>
      </mc:AlternateContent>
    </p:spTree>
    <p:extLst>
      <p:ext uri="{BB962C8B-B14F-4D97-AF65-F5344CB8AC3E}">
        <p14:creationId xmlns:p14="http://schemas.microsoft.com/office/powerpoint/2010/main" val="452525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Definitions</a:t>
            </a:r>
            <a:endParaRPr lang="en-US" dirty="0"/>
          </a:p>
        </p:txBody>
      </p:sp>
      <p:sp>
        <p:nvSpPr>
          <p:cNvPr id="8" name="Content Placeholder 2"/>
          <p:cNvSpPr>
            <a:spLocks noGrp="1"/>
          </p:cNvSpPr>
          <p:nvPr>
            <p:ph idx="1"/>
          </p:nvPr>
        </p:nvSpPr>
        <p:spPr>
          <a:xfrm>
            <a:off x="457200" y="1295400"/>
            <a:ext cx="8229600" cy="533400"/>
          </a:xfrm>
        </p:spPr>
        <p:txBody>
          <a:bodyPr/>
          <a:lstStyle/>
          <a:p>
            <a:r>
              <a:rPr lang="en-US" sz="2400" dirty="0"/>
              <a:t>The symbol x bar stands for the sample mean.</a:t>
            </a:r>
          </a:p>
        </p:txBody>
      </p:sp>
      <p:pic>
        <p:nvPicPr>
          <p:cNvPr id="1026" name="Picture 3" descr="x ba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477000" y="1371600"/>
            <a:ext cx="468198" cy="380411"/>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4"/>
          <p:cNvSpPr>
            <a:spLocks noGrp="1"/>
          </p:cNvSpPr>
          <p:nvPr>
            <p:ph idx="14"/>
          </p:nvPr>
        </p:nvSpPr>
        <p:spPr>
          <a:xfrm>
            <a:off x="457200" y="1828800"/>
            <a:ext cx="8229600" cy="4800600"/>
          </a:xfrm>
        </p:spPr>
        <p:txBody>
          <a:bodyPr/>
          <a:lstStyle/>
          <a:p>
            <a:pPr>
              <a:spcBef>
                <a:spcPts val="600"/>
              </a:spcBef>
            </a:pPr>
            <a:r>
              <a:rPr lang="en-US" sz="2400" dirty="0"/>
              <a:t>The lowercase n represents the number of data values in the sample data set.</a:t>
            </a:r>
          </a:p>
          <a:p>
            <a:pPr>
              <a:spcBef>
                <a:spcPts val="600"/>
              </a:spcBef>
            </a:pPr>
            <a:r>
              <a:rPr lang="en-US" sz="2400" dirty="0"/>
              <a:t>Measures calculated using population data sets are called parameters.</a:t>
            </a:r>
          </a:p>
          <a:p>
            <a:pPr>
              <a:spcBef>
                <a:spcPts val="600"/>
              </a:spcBef>
            </a:pPr>
            <a:r>
              <a:rPr lang="en-US" sz="2400" dirty="0"/>
              <a:t>Measures that are calculated using sample data sets are called statistics.</a:t>
            </a:r>
          </a:p>
          <a:p>
            <a:pPr>
              <a:spcBef>
                <a:spcPts val="600"/>
              </a:spcBef>
            </a:pPr>
            <a:r>
              <a:rPr lang="en-US" sz="2400" dirty="0"/>
              <a:t>If the data for which we are to calculate the mean is gathered using a subset or sample of the members of the population; that that mean will be called a sample mean.</a:t>
            </a:r>
          </a:p>
          <a:p>
            <a:pPr>
              <a:spcBef>
                <a:spcPts val="600"/>
              </a:spcBef>
            </a:pPr>
            <a:r>
              <a:rPr lang="en-US" sz="2400" dirty="0"/>
              <a:t>The actual steps for calculating a mean are the same whether we are using population or sample data</a:t>
            </a:r>
            <a:r>
              <a:rPr lang="en-US" sz="2400" dirty="0" smtClean="0"/>
              <a:t>.</a:t>
            </a:r>
            <a:endParaRPr lang="en-US" sz="2400" dirty="0"/>
          </a:p>
        </p:txBody>
      </p:sp>
    </p:spTree>
    <p:extLst>
      <p:ext uri="{BB962C8B-B14F-4D97-AF65-F5344CB8AC3E}">
        <p14:creationId xmlns:p14="http://schemas.microsoft.com/office/powerpoint/2010/main" val="94121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Data Set</a:t>
            </a:r>
            <a:endParaRPr lang="en-US" dirty="0"/>
          </a:p>
        </p:txBody>
      </p:sp>
      <p:sp>
        <p:nvSpPr>
          <p:cNvPr id="3" name="Content Placeholder 2"/>
          <p:cNvSpPr>
            <a:spLocks noGrp="1"/>
          </p:cNvSpPr>
          <p:nvPr>
            <p:ph idx="1"/>
          </p:nvPr>
        </p:nvSpPr>
        <p:spPr>
          <a:xfrm>
            <a:off x="457200" y="1295400"/>
            <a:ext cx="8229600" cy="2194560"/>
          </a:xfrm>
        </p:spPr>
        <p:txBody>
          <a:bodyPr/>
          <a:lstStyle/>
          <a:p>
            <a:r>
              <a:rPr lang="en-US" dirty="0">
                <a:solidFill>
                  <a:srgbClr val="FFFFFF"/>
                </a:solidFill>
              </a:rPr>
              <a:t>The table below shows the ages of all 100 members of the 114</a:t>
            </a:r>
            <a:r>
              <a:rPr lang="en-US" baseline="30000" dirty="0">
                <a:solidFill>
                  <a:srgbClr val="FFFFFF"/>
                </a:solidFill>
              </a:rPr>
              <a:t>th</a:t>
            </a:r>
            <a:r>
              <a:rPr lang="en-US" dirty="0">
                <a:solidFill>
                  <a:srgbClr val="FFFFFF"/>
                </a:solidFill>
              </a:rPr>
              <a:t> United States Senate as of June 2016. </a:t>
            </a:r>
            <a:r>
              <a:rPr lang="en-US" dirty="0" smtClean="0">
                <a:solidFill>
                  <a:srgbClr val="FFFFFF"/>
                </a:solidFill>
              </a:rPr>
              <a:t>Since </a:t>
            </a:r>
            <a:r>
              <a:rPr lang="en-US" dirty="0">
                <a:solidFill>
                  <a:srgbClr val="FFFFFF"/>
                </a:solidFill>
              </a:rPr>
              <a:t>this data represents the data for all of the members of this population, a mean calculated from this data set would be a population mean</a:t>
            </a:r>
            <a:r>
              <a:rPr lang="en-US" dirty="0" smtClean="0">
                <a:solidFill>
                  <a:srgbClr val="FFFFFF"/>
                </a:solidFill>
              </a:rPr>
              <a:t>.</a:t>
            </a:r>
            <a:endParaRPr lang="en-US" dirty="0">
              <a:solidFill>
                <a:srgbClr val="FFFFFF"/>
              </a:solidFill>
            </a:endParaRPr>
          </a:p>
        </p:txBody>
      </p:sp>
      <p:pic>
        <p:nvPicPr>
          <p:cNvPr id="2050" name="Picture 3" descr="Ages are 76, 48, 54, 64, 52, 70, 66, 47, 66, 76, 64, 61, 58 63, 73, 69, 56, 59, 73, 79, 64, 53, 64, 64, 39, 65, 46, 54, 61, 72, 72, 46, 83, 65, 53, 65, 42, 48, 61, 83, 82, 45, 61, 56, 69, 59, 82, 71, 61, 58, 72, 57, 56, 48, 76, 45, 69, 70, 80, 63, 74, 62, 60, 80, 62, 59, 43, 66, 74, 53,67, 58, 60, 67, 77, 73, 80, 62, 45, 75, 44, 44, 66, 51, 69, 69, 82 66, 52, 60, 55, 56, 55, 68, 55, 62, 67, 61, 65, 67."/>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4038600"/>
            <a:ext cx="6400800" cy="188753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042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Mean Calculation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412480" cy="5257800"/>
              </a:xfrm>
            </p:spPr>
            <p:txBody>
              <a:bodyPr/>
              <a:lstStyle/>
              <a:p>
                <a:pPr>
                  <a:spcBef>
                    <a:spcPts val="1800"/>
                  </a:spcBef>
                  <a:spcAft>
                    <a:spcPts val="1800"/>
                  </a:spcAft>
                </a:pPr>
                <a:r>
                  <a:rPr lang="en-US" dirty="0" smtClean="0"/>
                  <a:t>The formula tells us to add all of the data values and then divide by the number of data values. So we will add 76 + 48 + 54 and continue this process until we get to 67 the last entry in the table. Then </a:t>
                </a:r>
                <a:r>
                  <a:rPr lang="en-US" dirty="0"/>
                  <a:t>we will divide by 100 which is the number of values in the set.</a:t>
                </a:r>
              </a:p>
              <a:p>
                <a:pPr>
                  <a:spcAft>
                    <a:spcPts val="1200"/>
                  </a:spcAft>
                </a:pPr>
                <a14:m>
                  <m:oMathPara xmlns:m="http://schemas.openxmlformats.org/officeDocument/2006/math">
                    <m:oMathParaPr>
                      <m:jc m:val="centerGroup"/>
                    </m:oMathParaPr>
                    <m:oMath xmlns:m="http://schemas.openxmlformats.org/officeDocument/2006/math">
                      <m:r>
                        <a:rPr lang="en-US" i="1">
                          <a:latin typeface="Cambria Math"/>
                          <a:ea typeface="Cambria Math"/>
                        </a:rPr>
                        <m:t>𝜇</m:t>
                      </m:r>
                      <m:r>
                        <a:rPr lang="en-US" i="1">
                          <a:latin typeface="Cambria Math" charset="0"/>
                        </a:rPr>
                        <m:t>=</m:t>
                      </m:r>
                      <m:f>
                        <m:fPr>
                          <m:ctrlPr>
                            <a:rPr lang="bg-BG" i="1">
                              <a:latin typeface="Cambria Math"/>
                            </a:rPr>
                          </m:ctrlPr>
                        </m:fPr>
                        <m:num>
                          <m:nary>
                            <m:naryPr>
                              <m:chr m:val="∑"/>
                              <m:subHide m:val="on"/>
                              <m:supHide m:val="on"/>
                              <m:ctrlPr>
                                <a:rPr lang="bg-BG" i="1">
                                  <a:latin typeface="Cambria Math"/>
                                </a:rPr>
                              </m:ctrlPr>
                            </m:naryPr>
                            <m:sub/>
                            <m:sup/>
                            <m:e>
                              <m:r>
                                <a:rPr lang="en-US" i="1">
                                  <a:latin typeface="Cambria Math"/>
                                </a:rPr>
                                <m:t>𝑋</m:t>
                              </m:r>
                            </m:e>
                          </m:nary>
                        </m:num>
                        <m:den>
                          <m:r>
                            <a:rPr lang="en-US" i="1">
                              <a:latin typeface="Cambria Math"/>
                            </a:rPr>
                            <m:t>𝑁</m:t>
                          </m:r>
                        </m:den>
                      </m:f>
                      <m:r>
                        <a:rPr lang="en-US" b="0" i="1" smtClean="0">
                          <a:latin typeface="Cambria Math"/>
                        </a:rPr>
                        <m:t>=</m:t>
                      </m:r>
                      <m:f>
                        <m:fPr>
                          <m:ctrlPr>
                            <a:rPr lang="en-US" b="0" i="1" smtClean="0">
                              <a:latin typeface="Cambria Math"/>
                            </a:rPr>
                          </m:ctrlPr>
                        </m:fPr>
                        <m:num>
                          <m:r>
                            <a:rPr lang="en-US" b="0" i="1" smtClean="0">
                              <a:latin typeface="Cambria Math"/>
                            </a:rPr>
                            <m:t>76+48+54+</m:t>
                          </m:r>
                          <m:r>
                            <a:rPr lang="en-US" b="0" i="1" smtClean="0">
                              <a:latin typeface="Cambria Math"/>
                              <a:ea typeface="Cambria Math"/>
                            </a:rPr>
                            <m:t>⋯.+67</m:t>
                          </m:r>
                        </m:num>
                        <m:den>
                          <m:r>
                            <a:rPr lang="en-US" b="0" i="1" smtClean="0">
                              <a:latin typeface="Cambria Math"/>
                            </a:rPr>
                            <m:t>100</m:t>
                          </m:r>
                        </m:den>
                      </m:f>
                      <m:r>
                        <a:rPr lang="en-US" b="0" i="1" smtClean="0">
                          <a:latin typeface="Cambria Math"/>
                        </a:rPr>
                        <m:t>=62.65 </m:t>
                      </m:r>
                      <m:r>
                        <a:rPr lang="en-US" b="0" i="1" smtClean="0">
                          <a:latin typeface="Cambria Math"/>
                        </a:rPr>
                        <m:t>𝑦𝑒𝑎𝑟𝑠</m:t>
                      </m:r>
                    </m:oMath>
                  </m:oMathPara>
                </a14:m>
                <a:endParaRPr lang="en-US" dirty="0"/>
              </a:p>
              <a:p>
                <a:pPr>
                  <a:spcAft>
                    <a:spcPts val="1200"/>
                  </a:spcAft>
                </a:pPr>
                <a:r>
                  <a:rPr lang="en-US" dirty="0"/>
                  <a:t>The rounding rule for the mean tells us to round to one more decimal place then occurs in the raw data.  Since all of the numbers in the data set are whole numbers, we will round to the tenths place.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rotWithShape="1">
                <a:blip r:embed="rId2"/>
                <a:stretch>
                  <a:fillRect l="-1449" t="-1044" r="-1594" b="-3828"/>
                </a:stretch>
              </a:blipFill>
            </p:spPr>
            <p:txBody>
              <a:bodyPr/>
              <a:lstStyle/>
              <a:p>
                <a:r>
                  <a:rPr lang="en-US">
                    <a:noFill/>
                  </a:rPr>
                  <a:t> </a:t>
                </a:r>
              </a:p>
            </p:txBody>
          </p:sp>
        </mc:Fallback>
      </mc:AlternateContent>
    </p:spTree>
    <p:extLst>
      <p:ext uri="{BB962C8B-B14F-4D97-AF65-F5344CB8AC3E}">
        <p14:creationId xmlns:p14="http://schemas.microsoft.com/office/powerpoint/2010/main" val="3268378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calculate the mean for a data set, assign the correct symbols for the sample mean and population mean, and round the mean to the appropriate decimal place.</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2135</TotalTime>
  <Words>538</Words>
  <Application>Microsoft Office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9</vt:i4>
      </vt:variant>
      <vt:variant>
        <vt:lpstr>Slide Titles</vt:lpstr>
      </vt:variant>
      <vt:variant>
        <vt:i4>8</vt:i4>
      </vt:variant>
    </vt:vector>
  </HeadingPairs>
  <TitlesOfParts>
    <vt:vector size="17"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Mean</vt:lpstr>
      <vt:lpstr>Calculation of the Mean</vt:lpstr>
      <vt:lpstr>Definitions</vt:lpstr>
      <vt:lpstr>Data Set</vt:lpstr>
      <vt:lpstr>Mean Calculation</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256</cp:revision>
  <dcterms:created xsi:type="dcterms:W3CDTF">2017-12-05T17:18:18Z</dcterms:created>
  <dcterms:modified xsi:type="dcterms:W3CDTF">2018-04-10T09:16:56Z</dcterms:modified>
</cp:coreProperties>
</file>