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9"/>
  </p:notesMasterIdLst>
  <p:handoutMasterIdLst>
    <p:handoutMasterId r:id="rId20"/>
  </p:handoutMasterIdLst>
  <p:sldIdLst>
    <p:sldId id="273" r:id="rId10"/>
    <p:sldId id="276" r:id="rId11"/>
    <p:sldId id="307" r:id="rId12"/>
    <p:sldId id="308" r:id="rId13"/>
    <p:sldId id="312" r:id="rId14"/>
    <p:sldId id="313" r:id="rId15"/>
    <p:sldId id="311" r:id="rId16"/>
    <p:sldId id="314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Find the Sample Mean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Calculate the sample mean for a data set and assign the correct symbol</a:t>
            </a:r>
          </a:p>
          <a:p>
            <a:pPr>
              <a:spcAft>
                <a:spcPts val="1200"/>
              </a:spcAft>
            </a:pPr>
            <a:r>
              <a:rPr lang="en-US" dirty="0"/>
              <a:t>Round the mean to the appropriate decimal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Definition of Sample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mean, also known as the arithmetic average, is found by adding all of the data values in a data set, and dividing by the total number of values.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If the data for which we are to calculate a mean are gathered using a subset or sample of the members of the population then that mean will be called a sample mean.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Measures that are calculated using sample data sets are called statistics.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Formula for Sample Mean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>
                    <a:solidFill>
                      <a:srgbClr val="FFFFFF"/>
                    </a:solidFill>
                  </a:rPr>
                  <a:t>The calculation of the mean is carried out by adding all of the data values in a data set and dividing by the number of data values. The </a:t>
                </a:r>
                <a:r>
                  <a:rPr lang="en-US" sz="2600" dirty="0">
                    <a:solidFill>
                      <a:srgbClr val="FFFFFF"/>
                    </a:solidFill>
                  </a:rPr>
                  <a:t>symbol x bar stands for the sample mean. </a:t>
                </a:r>
                <a:endParaRPr lang="en-US" sz="2600" dirty="0" smtClean="0">
                  <a:solidFill>
                    <a:srgbClr val="FFFFFF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600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bg-BG" sz="26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nary>
                        </m:num>
                        <m:den>
                          <m:r>
                            <a:rPr lang="en-US" sz="26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600" dirty="0">
                  <a:solidFill>
                    <a:srgbClr val="FFFFFF"/>
                  </a:solidFill>
                </a:endParaRPr>
              </a:p>
              <a:p>
                <a:r>
                  <a:rPr lang="en-US" sz="2600" dirty="0">
                    <a:solidFill>
                      <a:srgbClr val="FFFFFF"/>
                    </a:solidFill>
                  </a:rPr>
                  <a:t>The Greek symbol, Σ, that appears in the formula stands for summation.</a:t>
                </a:r>
              </a:p>
              <a:p>
                <a:r>
                  <a:rPr lang="en-US" sz="2600" dirty="0">
                    <a:solidFill>
                      <a:srgbClr val="FFFFFF"/>
                    </a:solidFill>
                  </a:rPr>
                  <a:t>The letter X represents the values of the variable. </a:t>
                </a:r>
                <a:r>
                  <a:rPr lang="en-US" sz="2600" dirty="0" smtClean="0">
                    <a:solidFill>
                      <a:srgbClr val="FFFFFF"/>
                    </a:solidFill>
                  </a:rPr>
                  <a:t>These </a:t>
                </a:r>
                <a:r>
                  <a:rPr lang="en-US" sz="2600" dirty="0">
                    <a:solidFill>
                      <a:srgbClr val="FFFFFF"/>
                    </a:solidFill>
                  </a:rPr>
                  <a:t>are the data values in the data set.</a:t>
                </a:r>
              </a:p>
              <a:p>
                <a:r>
                  <a:rPr lang="en-US" sz="2600" dirty="0">
                    <a:solidFill>
                      <a:srgbClr val="FFFFFF"/>
                    </a:solidFill>
                  </a:rPr>
                  <a:t>The lowercase n represents the number of data values in the data set.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928" r="-1185" b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52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As of the year 2016, there were 435 members of the 114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United States House of Representatives.</a:t>
            </a:r>
          </a:p>
          <a:p>
            <a:r>
              <a:rPr lang="en-US" dirty="0">
                <a:solidFill>
                  <a:srgbClr val="FFFFFF"/>
                </a:solidFill>
              </a:rPr>
              <a:t>The table shows a random sample of the ages of 30 members of the 114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United States House of Representatives as of June 2016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1600200" y="3810000"/>
            <a:ext cx="5943600" cy="457200"/>
          </a:xfr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sz="2000" b="1" dirty="0"/>
              <a:t>114</a:t>
            </a:r>
            <a:r>
              <a:rPr lang="en-US" sz="2000" b="1" baseline="30000" dirty="0"/>
              <a:t>th</a:t>
            </a:r>
            <a:r>
              <a:rPr lang="en-US" sz="2000" b="1" dirty="0"/>
              <a:t> United States House of </a:t>
            </a:r>
            <a:r>
              <a:rPr lang="en-US" sz="2000" b="1" dirty="0" smtClean="0"/>
              <a:t>Representatives</a:t>
            </a:r>
            <a:endParaRPr lang="en-US" sz="2000" b="1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620469"/>
              </p:ext>
            </p:extLst>
          </p:nvPr>
        </p:nvGraphicFramePr>
        <p:xfrm>
          <a:off x="1600200" y="4251960"/>
          <a:ext cx="5943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188720"/>
                <a:gridCol w="1188720"/>
                <a:gridCol w="1188720"/>
                <a:gridCol w="1188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CDD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8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3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Sample Mean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12480" cy="5257800"/>
              </a:xfrm>
            </p:spPr>
            <p:txBody>
              <a:bodyPr/>
              <a:lstStyle/>
              <a:p>
                <a:pPr>
                  <a:spcAft>
                    <a:spcPts val="800"/>
                  </a:spcAft>
                </a:pPr>
                <a:r>
                  <a:rPr lang="en-US" dirty="0" smtClean="0">
                    <a:solidFill>
                      <a:srgbClr val="FFFFFF"/>
                    </a:solidFill>
                  </a:rPr>
                  <a:t>This data set represents a sample of the population, we will calculate a sample mean.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dirty="0">
                    <a:solidFill>
                      <a:srgbClr val="FFFFFF"/>
                    </a:solidFill>
                  </a:rPr>
                  <a:t>The calculation is the same as that for the population mean. 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The </a:t>
                </a:r>
                <a:r>
                  <a:rPr lang="en-US" dirty="0">
                    <a:solidFill>
                      <a:srgbClr val="FFFFFF"/>
                    </a:solidFill>
                  </a:rPr>
                  <a:t>difference is in notation only.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dirty="0">
                    <a:solidFill>
                      <a:srgbClr val="FFFFFF"/>
                    </a:solidFill>
                  </a:rPr>
                  <a:t>We will add all of the data values in the data and divide by the total number of values.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62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51</m:t>
                          </m:r>
                          <m:r>
                            <a:rPr lang="en-US" i="1">
                              <a:latin typeface="Cambria Math"/>
                            </a:rPr>
                            <m:t>+5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⋯+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58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=6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𝑦𝑒𝑎𝑟𝑠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dirty="0">
                    <a:solidFill>
                      <a:srgbClr val="FFFFFF"/>
                    </a:solidFill>
                  </a:rPr>
                  <a:t>The data values are all whole numbers so we will round to one decimal place.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12480" cy="5257800"/>
              </a:xfrm>
              <a:blipFill rotWithShape="1">
                <a:blip r:embed="rId2"/>
                <a:stretch>
                  <a:fillRect l="-1449" t="-1044" b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1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Sampling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FFFF"/>
                </a:solidFill>
              </a:rPr>
              <a:t>The mean age for this sample of 30 members of the 114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House of Representatives is 61.9 years.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FFFFFF"/>
                </a:solidFill>
              </a:rPr>
              <a:t>The actual population mean age of all 435 members of the 114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United States House of Representatives as of June 2016 is 57.0 years. 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FFFFFF"/>
                </a:solidFill>
              </a:rPr>
              <a:t>The purpose of gathering sample data and calculating sample statistics is to estimate population parameters when population data is unattainable.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FFFFFF"/>
                </a:solidFill>
              </a:rPr>
              <a:t>Because of sampling error, these sample statistics will sometimes be good estimates and other times will be poor estimates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Poor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sample mean of 61.9 years for the random sample of ages of  members of the 114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United States House of Representatives appears to be a poor estimate of the actual population mean age of 57.0 years. 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The techniques of inferential statistics allow statisticians to judge the quality of an estimate and make improvements to estimates. </a:t>
            </a:r>
            <a:r>
              <a:rPr lang="en-US" dirty="0" smtClean="0">
                <a:solidFill>
                  <a:srgbClr val="FFFFFF"/>
                </a:solidFill>
              </a:rPr>
              <a:t>These </a:t>
            </a:r>
            <a:r>
              <a:rPr lang="en-US" dirty="0">
                <a:solidFill>
                  <a:srgbClr val="FFFFFF"/>
                </a:solidFill>
              </a:rPr>
              <a:t>techniques will be studied at a later time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how to calculate the sample mean for a data set and assign the correct symbol and how to round the mean to the appropriate decimal place.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2166</TotalTime>
  <Words>594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Definition of Sample Mean</vt:lpstr>
      <vt:lpstr>Formula for Sample Mean</vt:lpstr>
      <vt:lpstr>Sample Data</vt:lpstr>
      <vt:lpstr>Sample Mean Calculation</vt:lpstr>
      <vt:lpstr>Sampling Error</vt:lpstr>
      <vt:lpstr>Poor Estimate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262</cp:revision>
  <dcterms:created xsi:type="dcterms:W3CDTF">2017-12-05T17:18:18Z</dcterms:created>
  <dcterms:modified xsi:type="dcterms:W3CDTF">2018-04-10T09:48:31Z</dcterms:modified>
</cp:coreProperties>
</file>