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2"/>
  </p:notesMasterIdLst>
  <p:handoutMasterIdLst>
    <p:handoutMasterId r:id="rId23"/>
  </p:handoutMasterIdLst>
  <p:sldIdLst>
    <p:sldId id="273" r:id="rId10"/>
    <p:sldId id="276" r:id="rId11"/>
    <p:sldId id="307" r:id="rId12"/>
    <p:sldId id="315" r:id="rId13"/>
    <p:sldId id="316" r:id="rId14"/>
    <p:sldId id="317" r:id="rId15"/>
    <p:sldId id="308" r:id="rId16"/>
    <p:sldId id="318" r:id="rId17"/>
    <p:sldId id="312" r:id="rId18"/>
    <p:sldId id="313" r:id="rId19"/>
    <p:sldId id="311"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24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Mean for Grouped Data</a:t>
            </a:r>
            <a:endParaRPr lang="en-US" b="1" dirty="0">
              <a:solidFill>
                <a:srgbClr val="FFFFFF"/>
              </a:solidFill>
            </a:endParaRP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Rounding Rule for the Mean</a:t>
            </a:r>
            <a:endParaRPr lang="en-US" dirty="0"/>
          </a:p>
        </p:txBody>
      </p:sp>
      <mc:AlternateContent xmlns:mc="http://schemas.openxmlformats.org/markup-compatibility/2006">
        <mc:Choice xmlns:a14="http://schemas.microsoft.com/office/drawing/2010/main" Requires="a14">
          <p:sp>
            <p:nvSpPr>
              <p:cNvPr id="10" name="Content Placeholder 2"/>
              <p:cNvSpPr>
                <a:spLocks noGrp="1"/>
              </p:cNvSpPr>
              <p:nvPr>
                <p:ph idx="1"/>
              </p:nvPr>
            </p:nvSpPr>
            <p:spPr/>
            <p:txBody>
              <a:bodyPr/>
              <a:lstStyle/>
              <a:p>
                <a:pPr>
                  <a:spcBef>
                    <a:spcPts val="1800"/>
                  </a:spcBef>
                  <a:spcAft>
                    <a:spcPts val="1800"/>
                  </a:spcAft>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a:rPr>
                            <m:t>𝑥</m:t>
                          </m:r>
                        </m:e>
                      </m:acc>
                      <m:r>
                        <a:rPr lang="en-US" b="0" i="1" smtClean="0">
                          <a:latin typeface="Cambria Math"/>
                        </a:rPr>
                        <m:t>=</m:t>
                      </m:r>
                      <m:f>
                        <m:fPr>
                          <m:ctrlPr>
                            <a:rPr lang="en-US" b="0" i="1" smtClean="0">
                              <a:latin typeface="Cambria Math"/>
                            </a:rPr>
                          </m:ctrlPr>
                        </m:fPr>
                        <m:num>
                          <m:nary>
                            <m:naryPr>
                              <m:chr m:val="∑"/>
                              <m:subHide m:val="on"/>
                              <m:supHide m:val="on"/>
                              <m:ctrlPr>
                                <a:rPr lang="en-US" b="0" i="1" smtClean="0">
                                  <a:latin typeface="Cambria Math"/>
                                </a:rPr>
                              </m:ctrlPr>
                            </m:naryPr>
                            <m:sub/>
                            <m:sup/>
                            <m:e>
                              <m:r>
                                <a:rPr lang="en-US" b="0" i="1" smtClean="0">
                                  <a:latin typeface="Cambria Math"/>
                                </a:rPr>
                                <m:t>𝑓</m:t>
                              </m:r>
                              <m:r>
                                <a:rPr lang="en-US" b="0" i="1" smtClean="0">
                                  <a:latin typeface="Cambria Math"/>
                                </a:rPr>
                                <m:t> ∗</m:t>
                              </m:r>
                              <m:r>
                                <a:rPr lang="en-US" b="0" i="1" smtClean="0">
                                  <a:latin typeface="Cambria Math"/>
                                </a:rPr>
                                <m:t>𝑥𝑚</m:t>
                              </m:r>
                            </m:e>
                          </m:nary>
                        </m:num>
                        <m:den>
                          <m:r>
                            <a:rPr lang="en-US" b="0" i="1" smtClean="0">
                              <a:latin typeface="Cambria Math"/>
                            </a:rPr>
                            <m:t>𝑛</m:t>
                          </m:r>
                        </m:den>
                      </m:f>
                    </m:oMath>
                  </m:oMathPara>
                </a14:m>
                <a:endParaRPr lang="en-US" dirty="0" smtClean="0"/>
              </a:p>
              <a:p>
                <a:pPr>
                  <a:spcBef>
                    <a:spcPts val="1800"/>
                  </a:spcBef>
                  <a:spcAft>
                    <a:spcPts val="1800"/>
                  </a:spcAft>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𝑥</m:t>
                          </m:r>
                        </m:e>
                      </m:acc>
                      <m:r>
                        <a:rPr lang="en-US" i="1">
                          <a:latin typeface="Cambria Math"/>
                        </a:rPr>
                        <m:t>=</m:t>
                      </m:r>
                      <m:f>
                        <m:fPr>
                          <m:ctrlPr>
                            <a:rPr lang="en-US" i="1">
                              <a:latin typeface="Cambria Math"/>
                            </a:rPr>
                          </m:ctrlPr>
                        </m:fPr>
                        <m:num>
                          <m:r>
                            <a:rPr lang="en-US" b="0" i="1" smtClean="0">
                              <a:latin typeface="Cambria Math"/>
                            </a:rPr>
                            <m:t>579.5</m:t>
                          </m:r>
                        </m:num>
                        <m:den>
                          <m:r>
                            <a:rPr lang="en-US" b="0" i="1" smtClean="0">
                              <a:latin typeface="Cambria Math"/>
                            </a:rPr>
                            <m:t>51</m:t>
                          </m:r>
                        </m:den>
                      </m:f>
                      <m:r>
                        <a:rPr lang="en-US" b="0" i="1" smtClean="0">
                          <a:latin typeface="Cambria Math"/>
                        </a:rPr>
                        <m:t>=11.4</m:t>
                      </m:r>
                    </m:oMath>
                  </m:oMathPara>
                </a14:m>
                <a:endParaRPr lang="en-US" dirty="0" smtClean="0"/>
              </a:p>
              <a:p>
                <a:pPr>
                  <a:spcBef>
                    <a:spcPts val="1800"/>
                  </a:spcBef>
                  <a:spcAft>
                    <a:spcPts val="1800"/>
                  </a:spcAft>
                </a:pPr>
                <a:r>
                  <a:rPr lang="en-US" dirty="0"/>
                  <a:t>The rounding rule for the mean tells us to round to one more decimal place than occurs in the raw data.  So using this grouped frequency distribution, we estimate the mean number of electoral college members per state to be 11.4</a:t>
                </a:r>
                <a:r>
                  <a:rPr lang="en-US" dirty="0" smtClean="0"/>
                  <a:t>.</a:t>
                </a:r>
                <a:endParaRPr lang="en-US" dirty="0"/>
              </a:p>
            </p:txBody>
          </p:sp>
        </mc:Choice>
        <mc:Fallback>
          <p:sp>
            <p:nvSpPr>
              <p:cNvPr id="10"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r="-1333"/>
                </a:stretch>
              </a:blipFill>
            </p:spPr>
            <p:txBody>
              <a:bodyPr/>
              <a:lstStyle/>
              <a:p>
                <a:r>
                  <a:rPr lang="en-US">
                    <a:noFill/>
                  </a:rPr>
                  <a:t> </a:t>
                </a:r>
              </a:p>
            </p:txBody>
          </p:sp>
        </mc:Fallback>
      </mc:AlternateContent>
    </p:spTree>
    <p:extLst>
      <p:ext uri="{BB962C8B-B14F-4D97-AF65-F5344CB8AC3E}">
        <p14:creationId xmlns:p14="http://schemas.microsoft.com/office/powerpoint/2010/main" val="3225174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Discrepancy Occurs</a:t>
            </a:r>
            <a:endParaRPr lang="en-US" dirty="0"/>
          </a:p>
        </p:txBody>
      </p:sp>
      <p:sp>
        <p:nvSpPr>
          <p:cNvPr id="3"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The actual mean number of members per state is 10.5.</a:t>
            </a:r>
          </a:p>
          <a:p>
            <a:pPr>
              <a:spcAft>
                <a:spcPts val="1200"/>
              </a:spcAft>
            </a:pPr>
            <a:r>
              <a:rPr lang="en-US" dirty="0">
                <a:solidFill>
                  <a:srgbClr val="FFFFFF"/>
                </a:solidFill>
              </a:rPr>
              <a:t>Our estimate of the mean using the grouped data was 11.4 members per state.</a:t>
            </a:r>
          </a:p>
          <a:p>
            <a:pPr>
              <a:spcAft>
                <a:spcPts val="1200"/>
              </a:spcAft>
            </a:pPr>
            <a:r>
              <a:rPr lang="en-US" dirty="0">
                <a:solidFill>
                  <a:srgbClr val="FFFFFF"/>
                </a:solidFill>
              </a:rPr>
              <a:t>The discrepancy occurs because in the absence of the raw data, the individual data values for each class were estimated using the midpoints of each class.</a:t>
            </a:r>
          </a:p>
        </p:txBody>
      </p:sp>
    </p:spTree>
    <p:extLst>
      <p:ext uri="{BB962C8B-B14F-4D97-AF65-F5344CB8AC3E}">
        <p14:creationId xmlns:p14="http://schemas.microsoft.com/office/powerpoint/2010/main" val="3268378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calculate the mean for a grouped frequency distribution.</a:t>
            </a:r>
            <a:endParaRPr lang="en-US" dirty="0">
              <a:solidFill>
                <a:srgbClr val="FFFFFF"/>
              </a:solidFill>
            </a:endParaRPr>
          </a:p>
        </p:txBody>
      </p:sp>
    </p:spTree>
    <p:extLst>
      <p:ext uri="{BB962C8B-B14F-4D97-AF65-F5344CB8AC3E}">
        <p14:creationId xmlns:p14="http://schemas.microsoft.com/office/powerpoint/2010/main" val="665163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138160" cy="5257800"/>
          </a:xfrm>
        </p:spPr>
        <p:txBody>
          <a:bodyPr/>
          <a:lstStyle/>
          <a:p>
            <a:r>
              <a:rPr lang="en-US" dirty="0">
                <a:solidFill>
                  <a:srgbClr val="FFFFFF"/>
                </a:solidFill>
              </a:rPr>
              <a:t>Calculate the mean for a grouped frequency distribution</a:t>
            </a:r>
            <a:endParaRPr lang="en-US" dirty="0">
              <a:solidFill>
                <a:srgbClr val="FFFFFF"/>
              </a:solidFill>
            </a:endParaRPr>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Mean for Grouped Data</a:t>
            </a:r>
            <a:endParaRPr lang="en-US" dirty="0"/>
          </a:p>
        </p:txBody>
      </p:sp>
      <p:sp>
        <p:nvSpPr>
          <p:cNvPr id="3" name="Content Placeholder 2"/>
          <p:cNvSpPr>
            <a:spLocks noGrp="1"/>
          </p:cNvSpPr>
          <p:nvPr>
            <p:ph idx="1"/>
          </p:nvPr>
        </p:nvSpPr>
        <p:spPr/>
        <p:txBody>
          <a:bodyPr/>
          <a:lstStyle/>
          <a:p>
            <a:r>
              <a:rPr lang="en-US" sz="2400" dirty="0">
                <a:solidFill>
                  <a:srgbClr val="FFFFFF"/>
                </a:solidFill>
              </a:rPr>
              <a:t>In a previous PowerPoint, we used the data for the number of electoral votes for each of the United States to construct a grouped frequency distribution.</a:t>
            </a:r>
          </a:p>
          <a:p>
            <a:r>
              <a:rPr lang="en-US" sz="2400" dirty="0">
                <a:solidFill>
                  <a:srgbClr val="FFFFFF"/>
                </a:solidFill>
              </a:rPr>
              <a:t>Without access to the raw data values, it is impossible to calculate the exact value of the mean for a data set.  However, it is possible to approximate the mean for a data set that has been summarized in a grouped frequency distribution.</a:t>
            </a:r>
          </a:p>
          <a:p>
            <a:r>
              <a:rPr lang="en-US" sz="2400" dirty="0">
                <a:solidFill>
                  <a:srgbClr val="FFFFFF"/>
                </a:solidFill>
              </a:rPr>
              <a:t>The procedure for finding the mean for grouped data assumes that the mean of all of the raw data values in each class is equal to the midpoint of the class.</a:t>
            </a:r>
          </a:p>
          <a:p>
            <a:r>
              <a:rPr lang="en-US" sz="2400" dirty="0">
                <a:solidFill>
                  <a:srgbClr val="FFFFFF"/>
                </a:solidFill>
              </a:rPr>
              <a:t>The class midpoints are used as reliable approximations since some values fall above the midpoint and others fall below</a:t>
            </a:r>
            <a:r>
              <a:rPr lang="en-US" sz="2400" dirty="0" smtClean="0">
                <a:solidFill>
                  <a:srgbClr val="FFFFFF"/>
                </a:solidFill>
              </a:rPr>
              <a:t>.</a:t>
            </a:r>
            <a:endParaRPr lang="en-US" sz="2400" dirty="0">
              <a:solidFill>
                <a:srgbClr val="FFFFFF"/>
              </a:solidFill>
            </a:endParaRPr>
          </a:p>
        </p:txBody>
      </p:sp>
    </p:spTree>
    <p:extLst>
      <p:ext uri="{BB962C8B-B14F-4D97-AF65-F5344CB8AC3E}">
        <p14:creationId xmlns:p14="http://schemas.microsoft.com/office/powerpoint/2010/main" val="265913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Grouped Frequency Distribution</a:t>
            </a:r>
            <a:endParaRPr lang="en-US" dirty="0"/>
          </a:p>
        </p:txBody>
      </p:sp>
      <p:sp>
        <p:nvSpPr>
          <p:cNvPr id="3" name="Content Placeholder 2"/>
          <p:cNvSpPr>
            <a:spLocks noGrp="1"/>
          </p:cNvSpPr>
          <p:nvPr>
            <p:ph idx="1"/>
          </p:nvPr>
        </p:nvSpPr>
        <p:spPr>
          <a:xfrm>
            <a:off x="457200" y="1295400"/>
            <a:ext cx="3962400" cy="5257800"/>
          </a:xfrm>
        </p:spPr>
        <p:txBody>
          <a:bodyPr/>
          <a:lstStyle/>
          <a:p>
            <a:r>
              <a:rPr lang="en-US" dirty="0" smtClean="0">
                <a:solidFill>
                  <a:srgbClr val="FFFFFF"/>
                </a:solidFill>
              </a:rPr>
              <a:t>Grouped </a:t>
            </a:r>
            <a:r>
              <a:rPr lang="en-US" dirty="0">
                <a:solidFill>
                  <a:srgbClr val="FFFFFF"/>
                </a:solidFill>
              </a:rPr>
              <a:t>frequency distribution for the number of electoral votes for each of the states in the United States.</a:t>
            </a:r>
            <a:endParaRPr lang="en-US"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11919285"/>
              </p:ext>
            </p:extLst>
          </p:nvPr>
        </p:nvGraphicFramePr>
        <p:xfrm>
          <a:off x="4556760" y="1397000"/>
          <a:ext cx="4206240" cy="3657600"/>
        </p:xfrm>
        <a:graphic>
          <a:graphicData uri="http://schemas.openxmlformats.org/drawingml/2006/table">
            <a:tbl>
              <a:tblPr firstRow="1" bandRow="1">
                <a:tableStyleId>{21E4AEA4-8DFA-4A89-87EB-49C32662AFE0}</a:tableStyleId>
              </a:tblPr>
              <a:tblGrid>
                <a:gridCol w="1280160"/>
                <a:gridCol w="1554480"/>
                <a:gridCol w="1371600"/>
              </a:tblGrid>
              <a:tr h="457200">
                <a:tc>
                  <a:txBody>
                    <a:bodyPr/>
                    <a:lstStyle/>
                    <a:p>
                      <a:pPr algn="ctr"/>
                      <a:r>
                        <a:rPr lang="en-US" sz="2000" dirty="0" smtClean="0"/>
                        <a:t>Limits</a:t>
                      </a:r>
                      <a:endParaRPr lang="en-US" sz="20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Boundaries</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Frequency</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3 </a:t>
                      </a:r>
                      <a:r>
                        <a:rPr lang="en-US" sz="2000" dirty="0" smtClean="0"/>
                        <a:t>to </a:t>
                      </a:r>
                      <a:r>
                        <a:rPr lang="en-US" sz="2000" dirty="0" smtClean="0"/>
                        <a:t>10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2.5 </a:t>
                      </a:r>
                      <a:r>
                        <a:rPr lang="en-US" sz="2000" dirty="0" smtClean="0"/>
                        <a:t>to </a:t>
                      </a:r>
                      <a:r>
                        <a:rPr lang="en-US" sz="2000" dirty="0" smtClean="0"/>
                        <a:t>10.5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11 </a:t>
                      </a:r>
                      <a:r>
                        <a:rPr lang="en-US" sz="2000" dirty="0" smtClean="0"/>
                        <a:t>to </a:t>
                      </a:r>
                      <a:r>
                        <a:rPr lang="en-US" sz="2000" dirty="0" smtClean="0"/>
                        <a:t>18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10.5 </a:t>
                      </a:r>
                      <a:r>
                        <a:rPr lang="en-US" sz="2000" dirty="0" smtClean="0"/>
                        <a:t>to </a:t>
                      </a:r>
                      <a:r>
                        <a:rPr lang="en-US" sz="2000" dirty="0" smtClean="0"/>
                        <a:t>18.5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11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19 </a:t>
                      </a:r>
                      <a:r>
                        <a:rPr lang="en-US" sz="2000" dirty="0" smtClean="0"/>
                        <a:t>to </a:t>
                      </a:r>
                      <a:r>
                        <a:rPr lang="en-US" sz="2000" dirty="0" smtClean="0"/>
                        <a:t>26</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18.5 </a:t>
                      </a:r>
                      <a:r>
                        <a:rPr lang="en-US" sz="2000" dirty="0" smtClean="0"/>
                        <a:t>to </a:t>
                      </a:r>
                      <a:r>
                        <a:rPr lang="en-US" sz="2000" dirty="0" smtClean="0"/>
                        <a:t>26.5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27 </a:t>
                      </a:r>
                      <a:r>
                        <a:rPr lang="en-US" sz="2000" dirty="0" smtClean="0"/>
                        <a:t>to </a:t>
                      </a: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26.5 </a:t>
                      </a:r>
                      <a:r>
                        <a:rPr lang="en-US" sz="2000" dirty="0" smtClean="0"/>
                        <a:t>to </a:t>
                      </a:r>
                      <a:r>
                        <a:rPr lang="en-US" sz="2000" dirty="0" smtClean="0"/>
                        <a:t>34.5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35 </a:t>
                      </a:r>
                      <a:r>
                        <a:rPr lang="en-US" sz="2000" dirty="0" smtClean="0"/>
                        <a:t>to </a:t>
                      </a:r>
                      <a:r>
                        <a:rPr lang="en-US" sz="2000" dirty="0" smtClean="0"/>
                        <a:t>42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34.5 </a:t>
                      </a:r>
                      <a:r>
                        <a:rPr lang="en-US" sz="2000" dirty="0" smtClean="0"/>
                        <a:t>to </a:t>
                      </a:r>
                      <a:r>
                        <a:rPr lang="en-US" sz="2000" dirty="0" smtClean="0"/>
                        <a:t>42.5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43 </a:t>
                      </a:r>
                      <a:r>
                        <a:rPr lang="en-US" sz="2000" dirty="0" smtClean="0"/>
                        <a:t>to </a:t>
                      </a:r>
                      <a:r>
                        <a:rPr lang="en-US" sz="2000" dirty="0" smtClean="0"/>
                        <a:t>50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42.5 </a:t>
                      </a:r>
                      <a:r>
                        <a:rPr lang="en-US" sz="2000" dirty="0" smtClean="0"/>
                        <a:t>to </a:t>
                      </a:r>
                      <a:r>
                        <a:rPr lang="en-US" sz="2000" dirty="0" smtClean="0"/>
                        <a:t>50.5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57200">
                <a:tc>
                  <a:txBody>
                    <a:bodyPr/>
                    <a:lstStyle/>
                    <a:p>
                      <a:r>
                        <a:rPr lang="en-US" sz="2000" dirty="0" smtClean="0"/>
                        <a:t>51 </a:t>
                      </a:r>
                      <a:r>
                        <a:rPr lang="en-US" sz="2000" dirty="0" smtClean="0"/>
                        <a:t>to </a:t>
                      </a:r>
                      <a:r>
                        <a:rPr lang="en-US" sz="2000" dirty="0" smtClean="0"/>
                        <a:t>58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50.5 </a:t>
                      </a:r>
                      <a:r>
                        <a:rPr lang="en-US" sz="2000" dirty="0" smtClean="0"/>
                        <a:t>to </a:t>
                      </a:r>
                      <a:r>
                        <a:rPr lang="en-US" sz="2000" dirty="0" smtClean="0"/>
                        <a:t>58.5</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3602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1</a:t>
            </a:r>
            <a:endParaRPr lang="en-US" dirty="0"/>
          </a:p>
        </p:txBody>
      </p:sp>
      <p:sp>
        <p:nvSpPr>
          <p:cNvPr id="3" name="Content Placeholder 2"/>
          <p:cNvSpPr>
            <a:spLocks noGrp="1"/>
          </p:cNvSpPr>
          <p:nvPr>
            <p:ph idx="1"/>
          </p:nvPr>
        </p:nvSpPr>
        <p:spPr>
          <a:xfrm>
            <a:off x="457200" y="1295400"/>
            <a:ext cx="8229600" cy="2209800"/>
          </a:xfrm>
        </p:spPr>
        <p:txBody>
          <a:bodyPr/>
          <a:lstStyle/>
          <a:p>
            <a:pPr>
              <a:spcBef>
                <a:spcPts val="600"/>
              </a:spcBef>
            </a:pPr>
            <a:r>
              <a:rPr lang="en-US" sz="2600" dirty="0">
                <a:solidFill>
                  <a:srgbClr val="FFFFFF"/>
                </a:solidFill>
              </a:rPr>
              <a:t>Step 1 – Make a table with column headings:</a:t>
            </a:r>
          </a:p>
          <a:p>
            <a:pPr>
              <a:spcBef>
                <a:spcPts val="600"/>
              </a:spcBef>
            </a:pPr>
            <a:r>
              <a:rPr lang="en-US" sz="2600" dirty="0">
                <a:solidFill>
                  <a:srgbClr val="FFFFFF"/>
                </a:solidFill>
              </a:rPr>
              <a:t>Frequency which we will abbreviate with the letter f.  Midpoint which we will abbreviate </a:t>
            </a:r>
            <a:r>
              <a:rPr lang="en-US" sz="2600" dirty="0" err="1">
                <a:solidFill>
                  <a:srgbClr val="FFFFFF"/>
                </a:solidFill>
              </a:rPr>
              <a:t>X</a:t>
            </a:r>
            <a:r>
              <a:rPr lang="en-US" sz="2600" baseline="-25000" dirty="0" err="1">
                <a:solidFill>
                  <a:srgbClr val="FFFFFF"/>
                </a:solidFill>
              </a:rPr>
              <a:t>m</a:t>
            </a:r>
            <a:r>
              <a:rPr lang="en-US" sz="2600" dirty="0">
                <a:solidFill>
                  <a:srgbClr val="FFFFFF"/>
                </a:solidFill>
              </a:rPr>
              <a:t> and the final column will contain the products of the class frequencies and midpoints</a:t>
            </a:r>
            <a:r>
              <a:rPr lang="en-US" sz="2600" dirty="0" smtClean="0">
                <a:solidFill>
                  <a:srgbClr val="FFFFFF"/>
                </a:solidFill>
              </a:rPr>
              <a:t>.</a:t>
            </a:r>
            <a:endParaRPr lang="en-US" sz="2600" dirty="0">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78726395"/>
              </p:ext>
            </p:extLst>
          </p:nvPr>
        </p:nvGraphicFramePr>
        <p:xfrm>
          <a:off x="2514600" y="3276600"/>
          <a:ext cx="6309360" cy="3230880"/>
        </p:xfrm>
        <a:graphic>
          <a:graphicData uri="http://schemas.openxmlformats.org/drawingml/2006/table">
            <a:tbl>
              <a:tblPr firstRow="1" bandRow="1">
                <a:tableStyleId>{21E4AEA4-8DFA-4A89-87EB-49C32662AFE0}</a:tableStyleId>
              </a:tblPr>
              <a:tblGrid>
                <a:gridCol w="1371600"/>
                <a:gridCol w="1554480"/>
                <a:gridCol w="2011680"/>
                <a:gridCol w="1371600"/>
              </a:tblGrid>
              <a:tr h="457200">
                <a:tc>
                  <a:txBody>
                    <a:bodyPr/>
                    <a:lstStyle/>
                    <a:p>
                      <a:pPr algn="ctr"/>
                      <a:r>
                        <a:rPr lang="en-US" sz="2000" dirty="0" smtClean="0"/>
                        <a:t>Class</a:t>
                      </a:r>
                      <a:endParaRPr lang="en-US" sz="20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Frequency f</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Midpoint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f *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 </a:t>
                      </a:r>
                      <a:r>
                        <a:rPr lang="en-US" sz="2000" dirty="0" smtClean="0"/>
                        <a:t>to </a:t>
                      </a:r>
                      <a:r>
                        <a:rPr lang="en-US" sz="2000" dirty="0" smtClean="0"/>
                        <a:t>10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11 </a:t>
                      </a:r>
                      <a:r>
                        <a:rPr lang="en-US" sz="2000" dirty="0" smtClean="0"/>
                        <a:t>to </a:t>
                      </a:r>
                      <a:r>
                        <a:rPr lang="en-US" sz="2000" dirty="0" smtClean="0"/>
                        <a:t>18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19 </a:t>
                      </a:r>
                      <a:r>
                        <a:rPr lang="en-US" sz="2000" dirty="0" smtClean="0"/>
                        <a:t>to </a:t>
                      </a:r>
                      <a:r>
                        <a:rPr lang="en-US" sz="2000" dirty="0" smtClean="0"/>
                        <a:t>26</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27 </a:t>
                      </a:r>
                      <a:r>
                        <a:rPr lang="en-US" sz="2000" dirty="0" smtClean="0"/>
                        <a:t>to </a:t>
                      </a: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35 </a:t>
                      </a:r>
                      <a:r>
                        <a:rPr lang="en-US" sz="2000" dirty="0" smtClean="0"/>
                        <a:t>to </a:t>
                      </a:r>
                      <a:r>
                        <a:rPr lang="en-US" sz="2000" dirty="0" smtClean="0"/>
                        <a:t>42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43 </a:t>
                      </a:r>
                      <a:r>
                        <a:rPr lang="en-US" sz="2000" dirty="0" smtClean="0"/>
                        <a:t>to </a:t>
                      </a:r>
                      <a:r>
                        <a:rPr lang="en-US" sz="2000" dirty="0" smtClean="0"/>
                        <a:t>50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51 </a:t>
                      </a:r>
                      <a:r>
                        <a:rPr lang="en-US" sz="2000" dirty="0" smtClean="0"/>
                        <a:t>to </a:t>
                      </a:r>
                      <a:r>
                        <a:rPr lang="en-US" sz="2000" dirty="0" smtClean="0"/>
                        <a:t>58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44545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a:t>
            </a:r>
            <a:r>
              <a:rPr lang="en-US" dirty="0" smtClean="0">
                <a:solidFill>
                  <a:srgbClr val="FFFFFF"/>
                </a:solidFill>
              </a:rPr>
              <a:t>2</a:t>
            </a:r>
            <a:endParaRPr lang="en-US" dirty="0"/>
          </a:p>
        </p:txBody>
      </p:sp>
      <p:sp>
        <p:nvSpPr>
          <p:cNvPr id="3" name="Content Placeholder 2"/>
          <p:cNvSpPr>
            <a:spLocks noGrp="1"/>
          </p:cNvSpPr>
          <p:nvPr>
            <p:ph idx="1"/>
          </p:nvPr>
        </p:nvSpPr>
        <p:spPr>
          <a:xfrm>
            <a:off x="457200" y="1295400"/>
            <a:ext cx="8229600" cy="2209800"/>
          </a:xfrm>
        </p:spPr>
        <p:txBody>
          <a:bodyPr/>
          <a:lstStyle/>
          <a:p>
            <a:r>
              <a:rPr lang="en-US" sz="2600" dirty="0"/>
              <a:t>Step 2 – Find the  midpoints of each class.</a:t>
            </a:r>
          </a:p>
          <a:p>
            <a:r>
              <a:rPr lang="en-US" sz="2600" dirty="0"/>
              <a:t>The class midpoints can be found by adding the class limits and dividing by 2. </a:t>
            </a:r>
            <a:r>
              <a:rPr lang="en-US" sz="2600" dirty="0" smtClean="0"/>
              <a:t>This </a:t>
            </a:r>
            <a:r>
              <a:rPr lang="en-US" sz="2600" dirty="0"/>
              <a:t>can also be thought of as the average of the class limits</a:t>
            </a:r>
            <a:r>
              <a:rPr lang="en-US" sz="2600" dirty="0" smtClean="0"/>
              <a:t>.</a:t>
            </a: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2896175730"/>
              </p:ext>
            </p:extLst>
          </p:nvPr>
        </p:nvGraphicFramePr>
        <p:xfrm>
          <a:off x="2514600" y="3276600"/>
          <a:ext cx="6309360" cy="3230880"/>
        </p:xfrm>
        <a:graphic>
          <a:graphicData uri="http://schemas.openxmlformats.org/drawingml/2006/table">
            <a:tbl>
              <a:tblPr firstRow="1" bandRow="1">
                <a:tableStyleId>{21E4AEA4-8DFA-4A89-87EB-49C32662AFE0}</a:tableStyleId>
              </a:tblPr>
              <a:tblGrid>
                <a:gridCol w="1371600"/>
                <a:gridCol w="1554480"/>
                <a:gridCol w="2011680"/>
                <a:gridCol w="1371600"/>
              </a:tblGrid>
              <a:tr h="457200">
                <a:tc>
                  <a:txBody>
                    <a:bodyPr/>
                    <a:lstStyle/>
                    <a:p>
                      <a:pPr algn="ctr"/>
                      <a:r>
                        <a:rPr lang="en-US" sz="2000" dirty="0" smtClean="0"/>
                        <a:t>Class</a:t>
                      </a:r>
                      <a:endParaRPr lang="en-US" sz="20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Frequency f</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Midpoint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F *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 </a:t>
                      </a:r>
                      <a:r>
                        <a:rPr lang="en-US" sz="2000" dirty="0" smtClean="0"/>
                        <a:t>to </a:t>
                      </a:r>
                      <a:r>
                        <a:rPr lang="en-US" sz="2000" dirty="0" smtClean="0"/>
                        <a:t>10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(3 + 10)/2 = 6.5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11 </a:t>
                      </a:r>
                      <a:r>
                        <a:rPr lang="en-US" sz="2000" dirty="0" smtClean="0"/>
                        <a:t>to </a:t>
                      </a:r>
                      <a:r>
                        <a:rPr lang="en-US" sz="2000" dirty="0" smtClean="0"/>
                        <a:t>18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(11 + 18)/2 = 14.5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19 </a:t>
                      </a:r>
                      <a:r>
                        <a:rPr lang="en-US" sz="2000" dirty="0" smtClean="0"/>
                        <a:t>to </a:t>
                      </a:r>
                      <a:r>
                        <a:rPr lang="en-US" sz="2000" dirty="0" smtClean="0"/>
                        <a:t>26</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22.5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27 </a:t>
                      </a:r>
                      <a:r>
                        <a:rPr lang="en-US" sz="2000" dirty="0" smtClean="0"/>
                        <a:t>to </a:t>
                      </a: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30.5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35 </a:t>
                      </a:r>
                      <a:r>
                        <a:rPr lang="en-US" sz="2000" dirty="0" smtClean="0"/>
                        <a:t>to </a:t>
                      </a:r>
                      <a:r>
                        <a:rPr lang="en-US" sz="2000" dirty="0" smtClean="0"/>
                        <a:t>42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38.5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43 </a:t>
                      </a:r>
                      <a:r>
                        <a:rPr lang="en-US" sz="2000" dirty="0" smtClean="0"/>
                        <a:t>to </a:t>
                      </a:r>
                      <a:r>
                        <a:rPr lang="en-US" sz="2000" dirty="0" smtClean="0"/>
                        <a:t>50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46.5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51 </a:t>
                      </a:r>
                      <a:r>
                        <a:rPr lang="en-US" sz="2000" dirty="0" smtClean="0"/>
                        <a:t>to </a:t>
                      </a:r>
                      <a:r>
                        <a:rPr lang="en-US" sz="2000" dirty="0" smtClean="0"/>
                        <a:t>58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tx1"/>
                          </a:solidFill>
                        </a:rPr>
                        <a:t>54.5</a:t>
                      </a:r>
                      <a:endParaRPr lang="en-US" sz="2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3546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3</a:t>
            </a:r>
            <a:endParaRPr lang="en-US" dirty="0"/>
          </a:p>
        </p:txBody>
      </p:sp>
      <p:sp>
        <p:nvSpPr>
          <p:cNvPr id="3" name="Content Placeholder 2"/>
          <p:cNvSpPr>
            <a:spLocks noGrp="1"/>
          </p:cNvSpPr>
          <p:nvPr>
            <p:ph idx="1"/>
          </p:nvPr>
        </p:nvSpPr>
        <p:spPr>
          <a:xfrm>
            <a:off x="457200" y="1295400"/>
            <a:ext cx="8229600" cy="914400"/>
          </a:xfrm>
        </p:spPr>
        <p:txBody>
          <a:bodyPr/>
          <a:lstStyle/>
          <a:p>
            <a:r>
              <a:rPr lang="en-US" sz="2600" dirty="0"/>
              <a:t>Step 3 – Multiply the frequency by the midpoint for each class.  We call this “the products of the frequencies and the midpoints.”</a:t>
            </a:r>
          </a:p>
        </p:txBody>
      </p:sp>
      <p:graphicFrame>
        <p:nvGraphicFramePr>
          <p:cNvPr id="7" name="Table 3"/>
          <p:cNvGraphicFramePr>
            <a:graphicFrameLocks noGrp="1"/>
          </p:cNvGraphicFramePr>
          <p:nvPr>
            <p:extLst>
              <p:ext uri="{D42A27DB-BD31-4B8C-83A1-F6EECF244321}">
                <p14:modId xmlns:p14="http://schemas.microsoft.com/office/powerpoint/2010/main" val="3278117793"/>
              </p:ext>
            </p:extLst>
          </p:nvPr>
        </p:nvGraphicFramePr>
        <p:xfrm>
          <a:off x="2286000" y="2362200"/>
          <a:ext cx="6492240" cy="3230880"/>
        </p:xfrm>
        <a:graphic>
          <a:graphicData uri="http://schemas.openxmlformats.org/drawingml/2006/table">
            <a:tbl>
              <a:tblPr firstRow="1" bandRow="1">
                <a:tableStyleId>{21E4AEA4-8DFA-4A89-87EB-49C32662AFE0}</a:tableStyleId>
              </a:tblPr>
              <a:tblGrid>
                <a:gridCol w="1371600"/>
                <a:gridCol w="1554480"/>
                <a:gridCol w="1554480"/>
                <a:gridCol w="2011680"/>
              </a:tblGrid>
              <a:tr h="457200">
                <a:tc>
                  <a:txBody>
                    <a:bodyPr/>
                    <a:lstStyle/>
                    <a:p>
                      <a:pPr algn="ctr"/>
                      <a:r>
                        <a:rPr lang="en-US" sz="2000" dirty="0" smtClean="0"/>
                        <a:t>Class</a:t>
                      </a:r>
                      <a:endParaRPr lang="en-US" sz="20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Frequency f</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Midpoint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F *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 </a:t>
                      </a:r>
                      <a:r>
                        <a:rPr lang="en-US" sz="2000" dirty="0" smtClean="0"/>
                        <a:t>to </a:t>
                      </a:r>
                      <a:r>
                        <a:rPr lang="en-US" sz="2000" dirty="0" smtClean="0"/>
                        <a:t>10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6.5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34 * 6.5 = 221</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11 </a:t>
                      </a:r>
                      <a:r>
                        <a:rPr lang="en-US" sz="2000" dirty="0" smtClean="0"/>
                        <a:t>to </a:t>
                      </a:r>
                      <a:r>
                        <a:rPr lang="en-US" sz="2000" dirty="0" smtClean="0"/>
                        <a:t>18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14.5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11 * 14.5 = 159.5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19 </a:t>
                      </a:r>
                      <a:r>
                        <a:rPr lang="en-US" sz="2000" dirty="0" smtClean="0"/>
                        <a:t>to </a:t>
                      </a:r>
                      <a:r>
                        <a:rPr lang="en-US" sz="2000" dirty="0" smtClean="0"/>
                        <a:t>26</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22.5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27 </a:t>
                      </a:r>
                      <a:r>
                        <a:rPr lang="en-US" sz="2000" dirty="0" smtClean="0"/>
                        <a:t>to </a:t>
                      </a: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30.5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61</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35 </a:t>
                      </a:r>
                      <a:r>
                        <a:rPr lang="en-US" sz="2000" dirty="0" smtClean="0"/>
                        <a:t>to </a:t>
                      </a:r>
                      <a:r>
                        <a:rPr lang="en-US" sz="2000" dirty="0" smtClean="0"/>
                        <a:t>42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38.5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38.5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43 </a:t>
                      </a:r>
                      <a:r>
                        <a:rPr lang="en-US" sz="2000" dirty="0" smtClean="0"/>
                        <a:t>to </a:t>
                      </a:r>
                      <a:r>
                        <a:rPr lang="en-US" sz="2000" dirty="0" smtClean="0"/>
                        <a:t>50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46.5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0</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51 </a:t>
                      </a:r>
                      <a:r>
                        <a:rPr lang="en-US" sz="2000" dirty="0" smtClean="0"/>
                        <a:t>to </a:t>
                      </a:r>
                      <a:r>
                        <a:rPr lang="en-US" sz="2000" dirty="0" smtClean="0"/>
                        <a:t>58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54.5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54.5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 name="Content Placeholder 4"/>
          <p:cNvSpPr>
            <a:spLocks noGrp="1"/>
          </p:cNvSpPr>
          <p:nvPr>
            <p:ph idx="13"/>
          </p:nvPr>
        </p:nvSpPr>
        <p:spPr>
          <a:xfrm>
            <a:off x="457200" y="5715000"/>
            <a:ext cx="8321040" cy="914400"/>
          </a:xfrm>
        </p:spPr>
        <p:txBody>
          <a:bodyPr/>
          <a:lstStyle/>
          <a:p>
            <a:r>
              <a:rPr lang="en-US" sz="2600" dirty="0"/>
              <a:t>Each of the entries in the last column represents an estimate for the total of the data values that fall in each class</a:t>
            </a:r>
            <a:r>
              <a:rPr lang="en-US" sz="2600" dirty="0" smtClean="0"/>
              <a:t>.</a:t>
            </a:r>
            <a:endParaRPr lang="en-US" sz="2600" dirty="0"/>
          </a:p>
        </p:txBody>
      </p:sp>
    </p:spTree>
    <p:extLst>
      <p:ext uri="{BB962C8B-B14F-4D97-AF65-F5344CB8AC3E}">
        <p14:creationId xmlns:p14="http://schemas.microsoft.com/office/powerpoint/2010/main" val="452525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a:t>
            </a:r>
            <a:r>
              <a:rPr lang="en-US" dirty="0" smtClean="0">
                <a:solidFill>
                  <a:srgbClr val="FFFFFF"/>
                </a:solidFill>
              </a:rPr>
              <a:t>4</a:t>
            </a:r>
            <a:endParaRPr lang="en-US" dirty="0"/>
          </a:p>
        </p:txBody>
      </p:sp>
      <p:sp>
        <p:nvSpPr>
          <p:cNvPr id="3" name="Content Placeholder 2"/>
          <p:cNvSpPr>
            <a:spLocks noGrp="1"/>
          </p:cNvSpPr>
          <p:nvPr>
            <p:ph idx="1"/>
          </p:nvPr>
        </p:nvSpPr>
        <p:spPr>
          <a:xfrm>
            <a:off x="457200" y="1295400"/>
            <a:ext cx="8229600" cy="1219200"/>
          </a:xfrm>
        </p:spPr>
        <p:txBody>
          <a:bodyPr/>
          <a:lstStyle/>
          <a:p>
            <a:r>
              <a:rPr lang="en-US" sz="2400" dirty="0"/>
              <a:t>Step 4 – Find the sum of the values in the last column.  This will be called “the sum of the products of the frequencies and the midpoints.”  The formula looks like this</a:t>
            </a:r>
            <a:r>
              <a:rPr lang="en-US" sz="2400" dirty="0" smtClean="0"/>
              <a:t>:</a:t>
            </a:r>
            <a:endParaRPr lang="en-US" sz="2400" dirty="0"/>
          </a:p>
        </p:txBody>
      </p:sp>
      <p:pic>
        <p:nvPicPr>
          <p:cNvPr id="3074" name="Picture 3" descr="Sum of frequency times the midpoint"/>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096000" y="2133600"/>
            <a:ext cx="1244664" cy="71123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p:cNvSpPr>
            <a:spLocks noGrp="1"/>
          </p:cNvSpPr>
          <p:nvPr>
            <p:ph idx="14"/>
          </p:nvPr>
        </p:nvSpPr>
        <p:spPr>
          <a:xfrm>
            <a:off x="457200" y="2438400"/>
            <a:ext cx="5638800" cy="533400"/>
          </a:xfrm>
        </p:spPr>
        <p:txBody>
          <a:bodyPr/>
          <a:lstStyle/>
          <a:p>
            <a:r>
              <a:rPr lang="en-US" sz="2400" dirty="0"/>
              <a:t>The sigma symbol means to sum or add up.</a:t>
            </a:r>
          </a:p>
        </p:txBody>
      </p:sp>
      <p:graphicFrame>
        <p:nvGraphicFramePr>
          <p:cNvPr id="7" name="Table 5"/>
          <p:cNvGraphicFramePr>
            <a:graphicFrameLocks noGrp="1"/>
          </p:cNvGraphicFramePr>
          <p:nvPr>
            <p:extLst>
              <p:ext uri="{D42A27DB-BD31-4B8C-83A1-F6EECF244321}">
                <p14:modId xmlns:p14="http://schemas.microsoft.com/office/powerpoint/2010/main" val="3746714901"/>
              </p:ext>
            </p:extLst>
          </p:nvPr>
        </p:nvGraphicFramePr>
        <p:xfrm>
          <a:off x="1325880" y="2971800"/>
          <a:ext cx="6492240" cy="3627120"/>
        </p:xfrm>
        <a:graphic>
          <a:graphicData uri="http://schemas.openxmlformats.org/drawingml/2006/table">
            <a:tbl>
              <a:tblPr firstRow="1" bandRow="1">
                <a:tableStyleId>{21E4AEA4-8DFA-4A89-87EB-49C32662AFE0}</a:tableStyleId>
              </a:tblPr>
              <a:tblGrid>
                <a:gridCol w="1371600"/>
                <a:gridCol w="1554480"/>
                <a:gridCol w="1554480"/>
                <a:gridCol w="2011680"/>
              </a:tblGrid>
              <a:tr h="457200">
                <a:tc>
                  <a:txBody>
                    <a:bodyPr/>
                    <a:lstStyle/>
                    <a:p>
                      <a:pPr algn="ctr"/>
                      <a:r>
                        <a:rPr lang="en-US" sz="2000" dirty="0" smtClean="0"/>
                        <a:t>Class</a:t>
                      </a:r>
                      <a:endParaRPr lang="en-US" sz="20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Frequency f</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Midpoint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f *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 </a:t>
                      </a:r>
                      <a:r>
                        <a:rPr lang="en-US" sz="2000" dirty="0" smtClean="0"/>
                        <a:t>to </a:t>
                      </a:r>
                      <a:r>
                        <a:rPr lang="en-US" sz="2000" dirty="0" smtClean="0"/>
                        <a:t>10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6.5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221</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11 </a:t>
                      </a:r>
                      <a:r>
                        <a:rPr lang="en-US" sz="2000" dirty="0" smtClean="0"/>
                        <a:t>to </a:t>
                      </a:r>
                      <a:r>
                        <a:rPr lang="en-US" sz="2000" dirty="0" smtClean="0"/>
                        <a:t>18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14.5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159.5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19 </a:t>
                      </a:r>
                      <a:r>
                        <a:rPr lang="en-US" sz="2000" dirty="0" smtClean="0"/>
                        <a:t>to </a:t>
                      </a:r>
                      <a:r>
                        <a:rPr lang="en-US" sz="2000" dirty="0" smtClean="0"/>
                        <a:t>26</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22.5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27 </a:t>
                      </a:r>
                      <a:r>
                        <a:rPr lang="en-US" sz="2000" dirty="0" smtClean="0"/>
                        <a:t>to </a:t>
                      </a: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30.5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61</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35 </a:t>
                      </a:r>
                      <a:r>
                        <a:rPr lang="en-US" sz="2000" dirty="0" smtClean="0"/>
                        <a:t>to </a:t>
                      </a:r>
                      <a:r>
                        <a:rPr lang="en-US" sz="2000" dirty="0" smtClean="0"/>
                        <a:t>42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38.5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38.5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43 </a:t>
                      </a:r>
                      <a:r>
                        <a:rPr lang="en-US" sz="2000" dirty="0" smtClean="0"/>
                        <a:t>to </a:t>
                      </a:r>
                      <a:r>
                        <a:rPr lang="en-US" sz="2000" dirty="0" smtClean="0"/>
                        <a:t>50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46.5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0</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51 </a:t>
                      </a:r>
                      <a:r>
                        <a:rPr lang="en-US" sz="2000" dirty="0" smtClean="0"/>
                        <a:t>to </a:t>
                      </a:r>
                      <a:r>
                        <a:rPr lang="en-US" sz="2000" dirty="0" smtClean="0"/>
                        <a:t>58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54.5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u="sng" dirty="0" smtClean="0">
                          <a:solidFill>
                            <a:srgbClr val="000000"/>
                          </a:solidFill>
                        </a:rPr>
                        <a:t>54.5</a:t>
                      </a:r>
                      <a:endParaRPr lang="en-US" sz="2000" u="sng"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579.5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33363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Step 5</a:t>
            </a:r>
            <a:endParaRPr lang="en-US" dirty="0"/>
          </a:p>
        </p:txBody>
      </p:sp>
      <p:sp>
        <p:nvSpPr>
          <p:cNvPr id="3" name="Content Placeholder 2"/>
          <p:cNvSpPr>
            <a:spLocks noGrp="1"/>
          </p:cNvSpPr>
          <p:nvPr>
            <p:ph idx="1"/>
          </p:nvPr>
        </p:nvSpPr>
        <p:spPr>
          <a:xfrm>
            <a:off x="457200" y="1295400"/>
            <a:ext cx="8229600" cy="1219200"/>
          </a:xfrm>
        </p:spPr>
        <p:txBody>
          <a:bodyPr/>
          <a:lstStyle/>
          <a:p>
            <a:r>
              <a:rPr lang="en-US" sz="2400" dirty="0"/>
              <a:t>Step 5 – Divide the sum of the products of the frequencies and the midpoints by the sum of the frequencies, which is the size of the data set n. </a:t>
            </a:r>
            <a:r>
              <a:rPr lang="en-US" sz="2400" dirty="0" smtClean="0"/>
              <a:t>The </a:t>
            </a:r>
            <a:r>
              <a:rPr lang="en-US" sz="2400" dirty="0"/>
              <a:t>formula looks like this: </a:t>
            </a:r>
          </a:p>
        </p:txBody>
      </p:sp>
      <p:pic>
        <p:nvPicPr>
          <p:cNvPr id="4098" name="Picture 3" descr="x bar equals a fraction. The numerator is the sum of the frequencies times the midpoints. The denominator is the number of data points n."/>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943600" y="2133600"/>
            <a:ext cx="1562180" cy="736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4"/>
          <p:cNvGraphicFramePr>
            <a:graphicFrameLocks noGrp="1"/>
          </p:cNvGraphicFramePr>
          <p:nvPr>
            <p:extLst>
              <p:ext uri="{D42A27DB-BD31-4B8C-83A1-F6EECF244321}">
                <p14:modId xmlns:p14="http://schemas.microsoft.com/office/powerpoint/2010/main" val="909450107"/>
              </p:ext>
            </p:extLst>
          </p:nvPr>
        </p:nvGraphicFramePr>
        <p:xfrm>
          <a:off x="1325880" y="3169920"/>
          <a:ext cx="6492240" cy="3230880"/>
        </p:xfrm>
        <a:graphic>
          <a:graphicData uri="http://schemas.openxmlformats.org/drawingml/2006/table">
            <a:tbl>
              <a:tblPr firstRow="1" bandRow="1">
                <a:tableStyleId>{21E4AEA4-8DFA-4A89-87EB-49C32662AFE0}</a:tableStyleId>
              </a:tblPr>
              <a:tblGrid>
                <a:gridCol w="1371600"/>
                <a:gridCol w="1554480"/>
                <a:gridCol w="1554480"/>
                <a:gridCol w="2011680"/>
              </a:tblGrid>
              <a:tr h="457200">
                <a:tc>
                  <a:txBody>
                    <a:bodyPr/>
                    <a:lstStyle/>
                    <a:p>
                      <a:pPr algn="ctr"/>
                      <a:r>
                        <a:rPr lang="en-US" sz="2000" dirty="0" smtClean="0"/>
                        <a:t>Class</a:t>
                      </a:r>
                      <a:endParaRPr lang="en-US" sz="2000" b="1"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Frequency f</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Midpoint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chemeClr val="bg1"/>
                          </a:solidFill>
                        </a:rPr>
                        <a:t>f * </a:t>
                      </a:r>
                      <a:r>
                        <a:rPr lang="en-US" sz="2000" dirty="0" err="1" smtClean="0">
                          <a:solidFill>
                            <a:schemeClr val="bg1"/>
                          </a:solidFill>
                        </a:rPr>
                        <a:t>X</a:t>
                      </a:r>
                      <a:r>
                        <a:rPr lang="en-US" sz="2000" baseline="-25000" dirty="0" err="1" smtClean="0">
                          <a:solidFill>
                            <a:schemeClr val="bg1"/>
                          </a:solidFill>
                        </a:rPr>
                        <a:t>m</a:t>
                      </a:r>
                      <a:endParaRPr lang="en-US" sz="2000" baseline="-25000"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 </a:t>
                      </a:r>
                      <a:r>
                        <a:rPr lang="en-US" sz="2000" dirty="0" smtClean="0"/>
                        <a:t>to </a:t>
                      </a:r>
                      <a:r>
                        <a:rPr lang="en-US" sz="2000" dirty="0" smtClean="0"/>
                        <a:t>10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6.5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221</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11 </a:t>
                      </a:r>
                      <a:r>
                        <a:rPr lang="en-US" sz="2000" dirty="0" smtClean="0"/>
                        <a:t>to </a:t>
                      </a:r>
                      <a:r>
                        <a:rPr lang="en-US" sz="2000" dirty="0" smtClean="0"/>
                        <a:t>18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14.5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159.5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19 </a:t>
                      </a:r>
                      <a:r>
                        <a:rPr lang="en-US" sz="2000" dirty="0" smtClean="0"/>
                        <a:t>to </a:t>
                      </a:r>
                      <a:r>
                        <a:rPr lang="en-US" sz="2000" dirty="0" smtClean="0"/>
                        <a:t>26</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22.5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27 </a:t>
                      </a:r>
                      <a:r>
                        <a:rPr lang="en-US" sz="2000" dirty="0" smtClean="0"/>
                        <a:t>to </a:t>
                      </a:r>
                      <a:r>
                        <a:rPr lang="en-US" sz="2000" dirty="0" smtClean="0"/>
                        <a:t>34</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30.5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61</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35 </a:t>
                      </a:r>
                      <a:r>
                        <a:rPr lang="en-US" sz="2000" dirty="0" smtClean="0"/>
                        <a:t>to </a:t>
                      </a:r>
                      <a:r>
                        <a:rPr lang="en-US" sz="2000" dirty="0" smtClean="0"/>
                        <a:t>42</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38.5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38.5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43 </a:t>
                      </a:r>
                      <a:r>
                        <a:rPr lang="en-US" sz="2000" dirty="0" smtClean="0"/>
                        <a:t>to </a:t>
                      </a:r>
                      <a:r>
                        <a:rPr lang="en-US" sz="2000" dirty="0" smtClean="0"/>
                        <a:t>50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0</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46.5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0</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365760">
                <a:tc>
                  <a:txBody>
                    <a:bodyPr/>
                    <a:lstStyle/>
                    <a:p>
                      <a:pPr algn="ctr"/>
                      <a:r>
                        <a:rPr lang="en-US" sz="2000" dirty="0" smtClean="0"/>
                        <a:t>51 </a:t>
                      </a:r>
                      <a:r>
                        <a:rPr lang="en-US" sz="2000" dirty="0" smtClean="0"/>
                        <a:t>to </a:t>
                      </a:r>
                      <a:r>
                        <a:rPr lang="en-US" sz="2000" dirty="0" smtClean="0"/>
                        <a:t>58</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t>1</a:t>
                      </a:r>
                      <a:endParaRPr lang="en-US" sz="2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dirty="0" smtClean="0">
                          <a:solidFill>
                            <a:srgbClr val="000000"/>
                          </a:solidFill>
                        </a:rPr>
                        <a:t>54.5</a:t>
                      </a:r>
                      <a:endParaRPr lang="en-US" sz="2000"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000" u="none" dirty="0" smtClean="0">
                          <a:solidFill>
                            <a:srgbClr val="000000"/>
                          </a:solidFill>
                        </a:rPr>
                        <a:t>54.5</a:t>
                      </a:r>
                      <a:endParaRPr lang="en-US" sz="2000" u="none" dirty="0">
                        <a:solidFill>
                          <a:srgbClr val="00000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038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2251</TotalTime>
  <Words>860</Words>
  <Application>Microsoft Office PowerPoint</Application>
  <PresentationFormat>On-screen Show (4:3)</PresentationFormat>
  <Paragraphs>200</Paragraphs>
  <Slides>12</Slides>
  <Notes>0</Notes>
  <HiddenSlides>0</HiddenSlides>
  <MMClips>0</MMClips>
  <ScaleCrop>false</ScaleCrop>
  <HeadingPairs>
    <vt:vector size="4" baseType="variant">
      <vt:variant>
        <vt:lpstr>Theme</vt:lpstr>
      </vt:variant>
      <vt:variant>
        <vt:i4>9</vt:i4>
      </vt:variant>
      <vt:variant>
        <vt:lpstr>Slide Titles</vt:lpstr>
      </vt:variant>
      <vt:variant>
        <vt:i4>12</vt:i4>
      </vt:variant>
    </vt:vector>
  </HeadingPairs>
  <TitlesOfParts>
    <vt:vector size="21"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Mean for Grouped Data</vt:lpstr>
      <vt:lpstr>Grouped Frequency Distribution</vt:lpstr>
      <vt:lpstr>Step 1</vt:lpstr>
      <vt:lpstr>Step 2</vt:lpstr>
      <vt:lpstr>Step 3</vt:lpstr>
      <vt:lpstr>Step 4</vt:lpstr>
      <vt:lpstr>Step 5</vt:lpstr>
      <vt:lpstr>Rounding Rule for the Mean</vt:lpstr>
      <vt:lpstr>Discrepancy Occurs</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273</cp:revision>
  <dcterms:created xsi:type="dcterms:W3CDTF">2017-12-05T17:18:18Z</dcterms:created>
  <dcterms:modified xsi:type="dcterms:W3CDTF">2018-04-10T11:12:52Z</dcterms:modified>
</cp:coreProperties>
</file>