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5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6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7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8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859" r:id="rId2"/>
    <p:sldMasterId id="2147483744" r:id="rId3"/>
    <p:sldMasterId id="2147483780" r:id="rId4"/>
    <p:sldMasterId id="2147483838" r:id="rId5"/>
    <p:sldMasterId id="2147483713" r:id="rId6"/>
    <p:sldMasterId id="2147483674" r:id="rId7"/>
    <p:sldMasterId id="2147483897" r:id="rId8"/>
    <p:sldMasterId id="2147483960" r:id="rId9"/>
  </p:sldMasterIdLst>
  <p:notesMasterIdLst>
    <p:notesMasterId r:id="rId19"/>
  </p:notesMasterIdLst>
  <p:handoutMasterIdLst>
    <p:handoutMasterId r:id="rId20"/>
  </p:handoutMasterIdLst>
  <p:sldIdLst>
    <p:sldId id="273" r:id="rId10"/>
    <p:sldId id="276" r:id="rId11"/>
    <p:sldId id="307" r:id="rId12"/>
    <p:sldId id="319" r:id="rId13"/>
    <p:sldId id="320" r:id="rId14"/>
    <p:sldId id="321" r:id="rId15"/>
    <p:sldId id="322" r:id="rId16"/>
    <p:sldId id="323" r:id="rId17"/>
    <p:sldId id="29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408">
          <p15:clr>
            <a:srgbClr val="A4A3A4"/>
          </p15:clr>
        </p15:guide>
        <p15:guide id="2" orient="horz" pos="3600">
          <p15:clr>
            <a:srgbClr val="A4A3A4"/>
          </p15:clr>
        </p15:guide>
        <p15:guide id="3" orient="horz" pos="912" userDrawn="1">
          <p15:clr>
            <a:srgbClr val="A4A3A4"/>
          </p15:clr>
        </p15:guide>
        <p15:guide id="4" orient="horz" pos="3360">
          <p15:clr>
            <a:srgbClr val="A4A3A4"/>
          </p15:clr>
        </p15:guide>
        <p15:guide id="5" pos="5616">
          <p15:clr>
            <a:srgbClr val="A4A3A4"/>
          </p15:clr>
        </p15:guide>
        <p15:guide id="6" pos="432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8E9"/>
    <a:srgbClr val="D8CDD1"/>
    <a:srgbClr val="2B606A"/>
    <a:srgbClr val="085367"/>
    <a:srgbClr val="00518B"/>
    <a:srgbClr val="B60000"/>
    <a:srgbClr val="214E91"/>
    <a:srgbClr val="6A6A6A"/>
    <a:srgbClr val="E66618"/>
    <a:srgbClr val="3070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5" autoAdjust="0"/>
    <p:restoredTop sz="86475" autoAdjust="0"/>
  </p:normalViewPr>
  <p:slideViewPr>
    <p:cSldViewPr>
      <p:cViewPr>
        <p:scale>
          <a:sx n="75" d="100"/>
          <a:sy n="75" d="100"/>
        </p:scale>
        <p:origin x="-786" y="-582"/>
      </p:cViewPr>
      <p:guideLst>
        <p:guide orient="horz" pos="3408"/>
        <p:guide orient="horz" pos="3600"/>
        <p:guide orient="horz" pos="912"/>
        <p:guide orient="horz" pos="3360"/>
        <p:guide pos="5616"/>
        <p:guide pos="4320"/>
      </p:guideLst>
    </p:cSldViewPr>
  </p:slideViewPr>
  <p:outlineViewPr>
    <p:cViewPr>
      <p:scale>
        <a:sx n="33" d="100"/>
        <a:sy n="33" d="100"/>
      </p:scale>
      <p:origin x="0" y="22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theme" Target="theme/theme1.xml"/><Relationship Id="rId10" Type="http://schemas.openxmlformats.org/officeDocument/2006/relationships/slide" Target="slides/slide1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4CCBF-31CF-4FCA-A5B4-50142834420A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95618-5249-4F12-80E4-2F3A0FD18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10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4B720-C9F6-4BFC-BC5C-B1B8D70204DA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03D02-7E89-4EBF-B123-9C334E1BF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0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429000"/>
            <a:ext cx="561594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530" y="4114800"/>
            <a:ext cx="5615940" cy="6858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15602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581400"/>
            <a:ext cx="561594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00200" indent="-22860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057400" indent="-22860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6056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80104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Six Content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prstGeom prst="rect">
            <a:avLst/>
          </a:prstGeom>
        </p:spPr>
        <p:txBody>
          <a:bodyPr/>
          <a:lstStyle>
            <a:lvl1pPr>
              <a:defRPr lang="en-US" sz="36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sz="quarter" idx="12"/>
          </p:nvPr>
        </p:nvSpPr>
        <p:spPr>
          <a:xfrm>
            <a:off x="533400" y="1066800"/>
            <a:ext cx="8153400" cy="838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2011680"/>
            <a:ext cx="8153400" cy="7620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/>
          </p:nvPr>
        </p:nvSpPr>
        <p:spPr>
          <a:xfrm>
            <a:off x="533400" y="2880360"/>
            <a:ext cx="8153400" cy="6858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533400" y="3672840"/>
            <a:ext cx="8153400" cy="838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533400" y="4617720"/>
            <a:ext cx="8153400" cy="9144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1"/>
          </p:nvPr>
        </p:nvSpPr>
        <p:spPr>
          <a:xfrm>
            <a:off x="533400" y="5638800"/>
            <a:ext cx="8153400" cy="7620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1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562023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12 Content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prstGeom prst="rect">
            <a:avLst/>
          </a:prstGeom>
        </p:spPr>
        <p:txBody>
          <a:bodyPr/>
          <a:lstStyle>
            <a:lvl1pPr>
              <a:defRPr lang="en-US" sz="36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sz="quarter" idx="12"/>
          </p:nvPr>
        </p:nvSpPr>
        <p:spPr>
          <a:xfrm>
            <a:off x="159416" y="10668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159416" y="19812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/>
          </p:nvPr>
        </p:nvSpPr>
        <p:spPr>
          <a:xfrm>
            <a:off x="159416" y="28956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159416" y="38100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159416" y="47244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1"/>
          </p:nvPr>
        </p:nvSpPr>
        <p:spPr>
          <a:xfrm>
            <a:off x="159416" y="56388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7"/>
          <p:cNvSpPr>
            <a:spLocks noGrp="1"/>
          </p:cNvSpPr>
          <p:nvPr>
            <p:ph sz="quarter" idx="18"/>
          </p:nvPr>
        </p:nvSpPr>
        <p:spPr>
          <a:xfrm>
            <a:off x="4800600" y="10668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 dirty="0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19" name="Content Placeholder 8"/>
          <p:cNvSpPr>
            <a:spLocks noGrp="1"/>
          </p:cNvSpPr>
          <p:nvPr>
            <p:ph sz="quarter" idx="19"/>
          </p:nvPr>
        </p:nvSpPr>
        <p:spPr>
          <a:xfrm>
            <a:off x="4800600" y="19812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1" name="Content Placeholder 9"/>
          <p:cNvSpPr>
            <a:spLocks noGrp="1"/>
          </p:cNvSpPr>
          <p:nvPr>
            <p:ph sz="quarter" idx="20"/>
          </p:nvPr>
        </p:nvSpPr>
        <p:spPr>
          <a:xfrm>
            <a:off x="4800600" y="28956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3" name="Content Placeholder 10"/>
          <p:cNvSpPr>
            <a:spLocks noGrp="1"/>
          </p:cNvSpPr>
          <p:nvPr>
            <p:ph sz="quarter" idx="21"/>
          </p:nvPr>
        </p:nvSpPr>
        <p:spPr>
          <a:xfrm>
            <a:off x="4800600" y="38100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5" name="Content Placeholder 11"/>
          <p:cNvSpPr>
            <a:spLocks noGrp="1"/>
          </p:cNvSpPr>
          <p:nvPr>
            <p:ph sz="quarter" idx="22"/>
          </p:nvPr>
        </p:nvSpPr>
        <p:spPr>
          <a:xfrm>
            <a:off x="4800600" y="47244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7" name="Content Placeholder 12"/>
          <p:cNvSpPr>
            <a:spLocks noGrp="1"/>
          </p:cNvSpPr>
          <p:nvPr>
            <p:ph sz="quarter" idx="23"/>
          </p:nvPr>
        </p:nvSpPr>
        <p:spPr>
          <a:xfrm>
            <a:off x="4800600" y="56388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7512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1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9805406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/>
          </p:nvPr>
        </p:nvSpPr>
        <p:spPr>
          <a:xfrm>
            <a:off x="-1" y="228600"/>
            <a:ext cx="9144001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1187976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wo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5612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2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87407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36620" y="4260273"/>
            <a:ext cx="569976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4806866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1910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4645025" y="41910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0198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5873770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Content with Lef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57201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457201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57505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Jump Link"/>
          <p:cNvSpPr>
            <a:spLocks noGrp="1"/>
          </p:cNvSpPr>
          <p:nvPr>
            <p:ph type="body" sz="quarter" idx="13" hasCustomPrompt="1"/>
          </p:nvPr>
        </p:nvSpPr>
        <p:spPr>
          <a:xfrm>
            <a:off x="4999894" y="6488875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8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9750495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Content with Righ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678487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5678487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1908587" y="6488875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49100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1"/>
          <p:cNvSpPr>
            <a:spLocks noGrp="1"/>
          </p:cNvSpPr>
          <p:nvPr>
            <p:ph type="pic" idx="1"/>
          </p:nvPr>
        </p:nvSpPr>
        <p:spPr>
          <a:xfrm>
            <a:off x="1028700" y="128650"/>
            <a:ext cx="7086600" cy="4944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357063" y="510540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326611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-2251" y="228600"/>
            <a:ext cx="9172252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Media Placeholder 1"/>
          <p:cNvSpPr>
            <a:spLocks noGrp="1"/>
          </p:cNvSpPr>
          <p:nvPr>
            <p:ph type="media" sz="quarter" idx="11"/>
          </p:nvPr>
        </p:nvSpPr>
        <p:spPr>
          <a:xfrm>
            <a:off x="0" y="1066799"/>
            <a:ext cx="9144000" cy="5315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Video Credit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Video Credit Here</a:t>
            </a:r>
          </a:p>
        </p:txBody>
      </p:sp>
    </p:spTree>
    <p:extLst>
      <p:ext uri="{BB962C8B-B14F-4D97-AF65-F5344CB8AC3E}">
        <p14:creationId xmlns:p14="http://schemas.microsoft.com/office/powerpoint/2010/main" val="198741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  <p15:guide id="3" pos="513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4675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86265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362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3810000"/>
            <a:ext cx="8229600" cy="2362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4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 smtClean="0"/>
              <a:t>Add “Access the text alternative for slide images.”</a:t>
            </a:r>
            <a:endParaRPr lang="en-US" dirty="0"/>
          </a:p>
        </p:txBody>
      </p:sp>
      <p:sp>
        <p:nvSpPr>
          <p:cNvPr id="13" name="Photo Credit"/>
          <p:cNvSpPr>
            <a:spLocks noGrp="1"/>
          </p:cNvSpPr>
          <p:nvPr>
            <p:ph type="body" sz="quarter" idx="15" hasCustomPrompt="1"/>
          </p:nvPr>
        </p:nvSpPr>
        <p:spPr>
          <a:xfrm>
            <a:off x="6473952" y="6705599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47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524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3048000"/>
            <a:ext cx="8229600" cy="1600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4800600"/>
            <a:ext cx="8229600" cy="1600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5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 smtClean="0"/>
              <a:t>Add “Access the text alternative for slide images.”</a:t>
            </a:r>
            <a:endParaRPr lang="en-US" dirty="0"/>
          </a:p>
        </p:txBody>
      </p:sp>
      <p:sp>
        <p:nvSpPr>
          <p:cNvPr id="14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280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25146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38100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"/>
          <p:cNvSpPr>
            <a:spLocks noGrp="1"/>
          </p:cNvSpPr>
          <p:nvPr>
            <p:ph idx="15"/>
          </p:nvPr>
        </p:nvSpPr>
        <p:spPr>
          <a:xfrm>
            <a:off x="457200" y="50292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 smtClean="0"/>
              <a:t>Add “Access the text alternative for slide images.”</a:t>
            </a:r>
            <a:endParaRPr lang="en-US" dirty="0"/>
          </a:p>
        </p:txBody>
      </p:sp>
      <p:sp>
        <p:nvSpPr>
          <p:cNvPr id="14" name="Photo Credit"/>
          <p:cNvSpPr>
            <a:spLocks noGrp="1"/>
          </p:cNvSpPr>
          <p:nvPr>
            <p:ph type="body" sz="quarter" idx="17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845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/>
          </p:nvPr>
        </p:nvSpPr>
        <p:spPr>
          <a:xfrm>
            <a:off x="-1" y="228600"/>
            <a:ext cx="9144001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357063" y="65294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1940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581400"/>
            <a:ext cx="561594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36828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wo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273243" y="65294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2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75055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1910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4645025" y="41910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357063" y="59960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2079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Content with Lef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57201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457201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57505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5026437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8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48539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Content with Righ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678487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5678487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1908587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91643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1"/>
          <p:cNvSpPr>
            <a:spLocks noGrp="1"/>
          </p:cNvSpPr>
          <p:nvPr>
            <p:ph type="pic" idx="1"/>
          </p:nvPr>
        </p:nvSpPr>
        <p:spPr>
          <a:xfrm>
            <a:off x="1028700" y="128650"/>
            <a:ext cx="7086600" cy="4944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7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467512" y="50816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15795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-2251" y="228600"/>
            <a:ext cx="9172252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Media Placeholder 5"/>
          <p:cNvSpPr>
            <a:spLocks noGrp="1"/>
          </p:cNvSpPr>
          <p:nvPr>
            <p:ph type="media" sz="quarter" idx="11"/>
          </p:nvPr>
        </p:nvSpPr>
        <p:spPr>
          <a:xfrm>
            <a:off x="0" y="1066799"/>
            <a:ext cx="9144000" cy="5315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5" name="Video Credit"/>
          <p:cNvSpPr>
            <a:spLocks noGrp="1"/>
          </p:cNvSpPr>
          <p:nvPr>
            <p:ph type="body" sz="quarter" idx="12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Video Credit Here</a:t>
            </a:r>
          </a:p>
        </p:txBody>
      </p:sp>
    </p:spTree>
    <p:extLst>
      <p:ext uri="{BB962C8B-B14F-4D97-AF65-F5344CB8AC3E}">
        <p14:creationId xmlns:p14="http://schemas.microsoft.com/office/powerpoint/2010/main" val="24692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  <p15:guide id="3" pos="5136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83350321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&amp; Subtitle Left1_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&amp; Subtitle Left1_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d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685800" y="2555875"/>
            <a:ext cx="7772400" cy="1470025"/>
          </a:xfrm>
          <a:prstGeom prst="rect">
            <a:avLst/>
          </a:prstGeom>
        </p:spPr>
        <p:txBody>
          <a:bodyPr anchor="b"/>
          <a:lstStyle>
            <a:lvl1pPr algn="r">
              <a:defRPr sz="2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038600"/>
            <a:ext cx="7772400" cy="201168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0" y="6771640"/>
            <a:ext cx="9144000" cy="91440"/>
          </a:xfrm>
          <a:prstGeom prst="rect">
            <a:avLst/>
          </a:prstGeom>
        </p:spPr>
        <p:txBody>
          <a:bodyPr lIns="45720" rIns="4572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12884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lide 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1066800" y="1524000"/>
            <a:ext cx="7048500" cy="1470025"/>
          </a:xfrm>
          <a:prstGeom prst="rect">
            <a:avLst/>
          </a:prstGeom>
        </p:spPr>
        <p:txBody>
          <a:bodyPr/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066800" y="29718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8872374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lue Slide 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722313" y="2643186"/>
            <a:ext cx="7202487" cy="1362075"/>
          </a:xfrm>
          <a:prstGeom prst="rect">
            <a:avLst/>
          </a:prstGeom>
        </p:spPr>
        <p:txBody>
          <a:bodyPr anchor="t"/>
          <a:lstStyle>
            <a:lvl1pPr algn="l">
              <a:defRPr sz="44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722313" y="1143000"/>
            <a:ext cx="7202487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53150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066800"/>
            <a:ext cx="8229600" cy="556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6294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70175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2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40386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1179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48200" y="1600200"/>
            <a:ext cx="41148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94921454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48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7338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57200" y="43434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7338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8200" y="43434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65626086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990600"/>
            <a:ext cx="8229600" cy="5410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36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2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40386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1179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48200" y="1600200"/>
            <a:ext cx="41148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3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109974784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48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6576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57200" y="42672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6576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8200" y="42672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11237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75564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0741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429000"/>
            <a:ext cx="561594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530" y="4114800"/>
            <a:ext cx="561594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36620" y="4260273"/>
            <a:ext cx="569976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3.gif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4" Type="http://schemas.openxmlformats.org/officeDocument/2006/relationships/image" Target="../media/image4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4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6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H Logo" descr="Logo: McGraw-Hill Education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" cy="762000"/>
          </a:xfrm>
          <a:prstGeom prst="rect">
            <a:avLst/>
          </a:prstGeom>
        </p:spPr>
      </p:pic>
      <p:sp>
        <p:nvSpPr>
          <p:cNvPr id="13" name="Red Bar"/>
          <p:cNvSpPr/>
          <p:nvPr userDrawn="1"/>
        </p:nvSpPr>
        <p:spPr>
          <a:xfrm>
            <a:off x="0" y="6248400"/>
            <a:ext cx="9144000" cy="503767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2" name="MH Tagline" descr="Tagline: Because learning changes everything.™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1" y="6351925"/>
            <a:ext cx="3223119" cy="27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2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969" r:id="rId5"/>
    <p:sldLayoutId id="2147483734" r:id="rId6"/>
    <p:sldLayoutId id="2147483914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r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H Logo" descr="Logo: McGraw-Hill Education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" cy="762000"/>
          </a:xfrm>
          <a:prstGeom prst="rect">
            <a:avLst/>
          </a:prstGeom>
        </p:spPr>
      </p:pic>
      <p:pic>
        <p:nvPicPr>
          <p:cNvPr id="2" name="MH Tagline" descr="Tag line: Because learning changes everything™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7775"/>
            <a:ext cx="33718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50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119257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896" r:id="rId2"/>
    <p:sldLayoutId id="2147483965" r:id="rId3"/>
    <p:sldLayoutId id="2147483753" r:id="rId4"/>
    <p:sldLayoutId id="2147483908" r:id="rId5"/>
    <p:sldLayoutId id="2147483950" r:id="rId6"/>
    <p:sldLayoutId id="2147483757" r:id="rId7"/>
    <p:sldLayoutId id="2147483877" r:id="rId8"/>
    <p:sldLayoutId id="2147483761" r:id="rId9"/>
    <p:sldLayoutId id="2147483800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6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d Bar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0" name="Copyright" descr="©McGraw-Hill Education&#10;"/>
          <p:cNvSpPr txBox="1">
            <a:spLocks/>
          </p:cNvSpPr>
          <p:nvPr userDrawn="1"/>
        </p:nvSpPr>
        <p:spPr>
          <a:xfrm>
            <a:off x="0" y="6705600"/>
            <a:ext cx="155448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 2019 McGraw-Hill Education</a:t>
            </a:r>
            <a:endParaRPr lang="en-US" sz="320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33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66" r:id="rId2"/>
    <p:sldLayoutId id="2147483967" r:id="rId3"/>
    <p:sldLayoutId id="2147483968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pyright" descr="©McGraw-Hill Education&#10;"/>
          <p:cNvSpPr txBox="1"/>
          <p:nvPr userDrawn="1"/>
        </p:nvSpPr>
        <p:spPr>
          <a:xfrm>
            <a:off x="0" y="6642556"/>
            <a:ext cx="1295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6A6A6A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85764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ctipede Rg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d bar"/>
          <p:cNvSpPr/>
          <p:nvPr userDrawn="1"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Copyright" descr="©McGraw-Hill Education."/>
          <p:cNvSpPr txBox="1"/>
          <p:nvPr userDrawn="1"/>
        </p:nvSpPr>
        <p:spPr>
          <a:xfrm>
            <a:off x="0" y="6629400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52010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ctipede Rg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0707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MH BG Image"/>
          <p:cNvPicPr>
            <a:picLocks noChangeAspect="1"/>
          </p:cNvPicPr>
          <p:nvPr userDrawn="1"/>
        </p:nvPicPr>
        <p:blipFill rotWithShape="1">
          <a:blip r:embed="rId4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8644" b="27282"/>
          <a:stretch/>
        </p:blipFill>
        <p:spPr>
          <a:xfrm>
            <a:off x="461821" y="1943668"/>
            <a:ext cx="8682180" cy="4914333"/>
          </a:xfrm>
          <a:prstGeom prst="rect">
            <a:avLst/>
          </a:prstGeom>
        </p:spPr>
      </p:pic>
      <p:sp>
        <p:nvSpPr>
          <p:cNvPr id="8" name="Copyright" descr="©McGraw-Hill Education"/>
          <p:cNvSpPr txBox="1"/>
          <p:nvPr userDrawn="1"/>
        </p:nvSpPr>
        <p:spPr>
          <a:xfrm>
            <a:off x="0" y="6629400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26361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69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78273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6" r:id="rId2"/>
    <p:sldLayoutId id="2147483755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d Bar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2366522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pPr algn="r"/>
            <a:r>
              <a:rPr lang="en-US" sz="2200" dirty="0" smtClean="0">
                <a:solidFill>
                  <a:srgbClr val="FFFFFF"/>
                </a:solidFill>
              </a:rPr>
              <a:t>ELEMENTARY STATISTICS, BLUMAN</a:t>
            </a:r>
            <a:endParaRPr lang="en-US" sz="220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FF"/>
                </a:solidFill>
              </a:rPr>
              <a:t>Empirical Rule Example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dirty="0"/>
              <a:t>© 2019 McGraw-Hill Education. All rights reserved. Authorized only 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341476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Objectives for this PowerPoint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138160" cy="5257800"/>
          </a:xfrm>
        </p:spPr>
        <p:txBody>
          <a:bodyPr/>
          <a:lstStyle/>
          <a:p>
            <a:r>
              <a:rPr lang="en-US" altLang="en-US" dirty="0"/>
              <a:t>Use the Empirical Rule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6688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STIX" pitchFamily="50" charset="0"/>
                <a:cs typeface="STIX" pitchFamily="50" charset="0"/>
              </a:rPr>
              <a:t>When a distribution is bell-shaped, the following statements are true:</a:t>
            </a:r>
          </a:p>
          <a:p>
            <a:pPr marL="457200" indent="-347472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ea typeface="STIX" pitchFamily="50" charset="0"/>
                <a:cs typeface="STIX" pitchFamily="50" charset="0"/>
              </a:rPr>
              <a:t>Approximately 68% of the data values will fall within 1 standard deviation of the mean.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a typeface="Microsoft YaHei" panose="020B0503020204020204" pitchFamily="34" charset="-122"/>
              </a:rPr>
              <a:t> </a:t>
            </a:r>
            <a:endParaRPr lang="en-US" sz="2400" dirty="0">
              <a:ea typeface="STIX" pitchFamily="50" charset="0"/>
              <a:cs typeface="STIX" pitchFamily="50" charset="0"/>
            </a:endParaRPr>
          </a:p>
          <a:p>
            <a:pPr marL="457200" indent="-347472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ea typeface="STIX" pitchFamily="50" charset="0"/>
                <a:cs typeface="STIX" pitchFamily="50" charset="0"/>
              </a:rPr>
              <a:t>Approximately 95% of the data values will fall within 2 standard deviations of the mean.</a:t>
            </a:r>
          </a:p>
          <a:p>
            <a:pPr marL="457200" indent="-347472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ea typeface="STIX" pitchFamily="50" charset="0"/>
                <a:cs typeface="STIX" pitchFamily="50" charset="0"/>
              </a:rPr>
              <a:t>Approximately 99.7% of the data values will fall within 3 standard deviations of the mean</a:t>
            </a:r>
            <a:r>
              <a:rPr lang="en-US" sz="2400" dirty="0" smtClean="0">
                <a:ea typeface="STIX" pitchFamily="50" charset="0"/>
                <a:cs typeface="STIX" pitchFamily="50" charset="0"/>
              </a:rPr>
              <a:t>.</a:t>
            </a:r>
            <a:endParaRPr lang="en-US" sz="2400" dirty="0">
              <a:ea typeface="STIX" pitchFamily="50" charset="0"/>
              <a:cs typeface="STIX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13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1</a:t>
            </a:r>
            <a:r>
              <a:rPr lang="en-US" sz="1500" dirty="0" smtClean="0"/>
              <a:t> (1)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914400">
              <a:spcBef>
                <a:spcPts val="0"/>
              </a:spcBef>
              <a:spcAft>
                <a:spcPts val="0"/>
              </a:spcAft>
            </a:pPr>
            <a:r>
              <a:rPr lang="en-US" altLang="en-US" dirty="0" smtClean="0"/>
              <a:t>The </a:t>
            </a:r>
            <a:r>
              <a:rPr lang="en-US" altLang="en-US" dirty="0"/>
              <a:t>average </a:t>
            </a:r>
            <a:r>
              <a:rPr lang="en-US" altLang="en-US" dirty="0" err="1"/>
              <a:t>birthweight</a:t>
            </a:r>
            <a:r>
              <a:rPr lang="en-US" altLang="en-US" dirty="0"/>
              <a:t> for babies born in the US is 7.5 lbs. Assume </a:t>
            </a:r>
            <a:r>
              <a:rPr lang="en-US" altLang="en-US" dirty="0" err="1"/>
              <a:t>birthweights</a:t>
            </a:r>
            <a:r>
              <a:rPr lang="en-US" altLang="en-US" dirty="0"/>
              <a:t> are normally distributed and that the population standard deviation is 1.0 lbs. </a:t>
            </a:r>
            <a:r>
              <a:rPr lang="en-US" altLang="en-US" dirty="0" smtClean="0"/>
              <a:t>What </a:t>
            </a:r>
            <a:r>
              <a:rPr lang="en-US" altLang="en-US" dirty="0"/>
              <a:t>is the approximate percentage of babies born in the US with a </a:t>
            </a:r>
            <a:r>
              <a:rPr lang="en-US" altLang="en-US" dirty="0" err="1"/>
              <a:t>birthweight</a:t>
            </a:r>
            <a:r>
              <a:rPr lang="en-US" altLang="en-US" dirty="0"/>
              <a:t> of between 6.5 and 8.5 </a:t>
            </a:r>
            <a:r>
              <a:rPr lang="en-US" altLang="en-US" dirty="0" err="1"/>
              <a:t>lbs</a:t>
            </a:r>
            <a:r>
              <a:rPr lang="en-US" altLang="en-US" dirty="0" smtClean="0"/>
              <a:t>?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3244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1</a:t>
            </a:r>
            <a:r>
              <a:rPr lang="en-US" sz="1500" dirty="0" smtClean="0"/>
              <a:t> (2)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defTabSz="914400">
              <a:spcAft>
                <a:spcPts val="1200"/>
              </a:spcAft>
            </a:pPr>
            <a:r>
              <a:rPr lang="en-US" dirty="0"/>
              <a:t>We are told this variable is normally distributed. </a:t>
            </a:r>
            <a:r>
              <a:rPr lang="en-US" dirty="0" smtClean="0"/>
              <a:t>This </a:t>
            </a:r>
            <a:r>
              <a:rPr lang="en-US" dirty="0"/>
              <a:t>implies that the distribution of data values has a bell shape</a:t>
            </a:r>
            <a:r>
              <a:rPr lang="en-US" dirty="0" smtClean="0"/>
              <a:t>.</a:t>
            </a:r>
            <a:endParaRPr lang="en-US" dirty="0"/>
          </a:p>
          <a:p>
            <a:pPr lvl="0" defTabSz="914400">
              <a:spcAft>
                <a:spcPts val="1200"/>
              </a:spcAft>
            </a:pPr>
            <a:r>
              <a:rPr lang="en-US" dirty="0"/>
              <a:t>We are told the mean is 7.5 and the standard deviation is 1.0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122" name="Picture 3" descr="Graph of bell shaped curve with mu equal to 7.5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180" y="4038600"/>
            <a:ext cx="487164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203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1</a:t>
            </a:r>
            <a:r>
              <a:rPr lang="en-US" sz="1500" dirty="0" smtClean="0"/>
              <a:t> (3)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371600"/>
          </a:xfrm>
        </p:spPr>
        <p:txBody>
          <a:bodyPr/>
          <a:lstStyle/>
          <a:p>
            <a:pPr lvl="0" defTabSz="914400">
              <a:spcAft>
                <a:spcPts val="1200"/>
              </a:spcAft>
            </a:pPr>
            <a:r>
              <a:rPr lang="en-US" sz="2600" dirty="0"/>
              <a:t>If we add 1 standard deviation to the mean we end up with a value of 8.5</a:t>
            </a:r>
            <a:r>
              <a:rPr lang="en-US" sz="2600" dirty="0" smtClean="0"/>
              <a:t>. </a:t>
            </a:r>
            <a:r>
              <a:rPr lang="en-US" sz="2600" dirty="0"/>
              <a:t>If we subtract 1 standard deviation from the mean we end up with a value of 6.5.</a:t>
            </a:r>
          </a:p>
        </p:txBody>
      </p:sp>
      <p:pic>
        <p:nvPicPr>
          <p:cNvPr id="6146" name="Picture 3" descr="Graph of bell shaped curve with mu equal to 7.5.  The mean plus 1 standard deviation is 8.5.  The mean minus 1 standard deviation is 6.5.  The values 6.5 and 8.5 are labeled on the graph as well as the mean of 7.5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40280" y="2667000"/>
            <a:ext cx="4663440" cy="2303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4"/>
          <p:cNvSpPr>
            <a:spLocks noGrp="1"/>
          </p:cNvSpPr>
          <p:nvPr>
            <p:ph idx="14"/>
          </p:nvPr>
        </p:nvSpPr>
        <p:spPr>
          <a:xfrm>
            <a:off x="457200" y="4953000"/>
            <a:ext cx="8321040" cy="1600200"/>
          </a:xfrm>
        </p:spPr>
        <p:txBody>
          <a:bodyPr/>
          <a:lstStyle/>
          <a:p>
            <a:r>
              <a:rPr lang="en-US" sz="2600" dirty="0"/>
              <a:t>The Empirical Rule tells us that approximately 68% of the data values will fall within 1 standard deviation of the mean. </a:t>
            </a:r>
            <a:r>
              <a:rPr lang="en-US" sz="2600" dirty="0" smtClean="0"/>
              <a:t>The </a:t>
            </a:r>
            <a:r>
              <a:rPr lang="en-US" sz="2600" dirty="0"/>
              <a:t>percentage of babies born in the US with </a:t>
            </a:r>
            <a:r>
              <a:rPr lang="en-US" sz="2600" dirty="0" err="1"/>
              <a:t>birthweights</a:t>
            </a:r>
            <a:r>
              <a:rPr lang="en-US" sz="2600" dirty="0"/>
              <a:t> between 6.5 and 8.5 pounds is approximately 68%.</a:t>
            </a:r>
          </a:p>
        </p:txBody>
      </p:sp>
    </p:spTree>
    <p:extLst>
      <p:ext uri="{BB962C8B-B14F-4D97-AF65-F5344CB8AC3E}">
        <p14:creationId xmlns:p14="http://schemas.microsoft.com/office/powerpoint/2010/main" val="119797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2</a:t>
            </a:r>
            <a:r>
              <a:rPr lang="en-US" sz="1500" dirty="0" smtClean="0"/>
              <a:t> (1)</a:t>
            </a:r>
            <a:endParaRPr lang="en-US" sz="15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595360" cy="5257800"/>
              </a:xfrm>
            </p:spPr>
            <p:txBody>
              <a:bodyPr/>
              <a:lstStyle/>
              <a:p>
                <a:pPr lvl="0" defTabSz="914400">
                  <a:spcAft>
                    <a:spcPts val="1200"/>
                  </a:spcAft>
                </a:pPr>
                <a:r>
                  <a:rPr lang="en-US" dirty="0"/>
                  <a:t>What is the approximate percentage of babies born in the US with a birthweight</a:t>
                </a:r>
                <a:r>
                  <a:rPr lang="en-US" dirty="0"/>
                  <a:t> of between 5.5 and 9.5 pounds?  </a:t>
                </a:r>
                <a:endParaRPr lang="en-US" dirty="0"/>
              </a:p>
              <a:p>
                <a:pPr lvl="0" defTabSz="914400">
                  <a:spcAft>
                    <a:spcPts val="1200"/>
                  </a:spcAft>
                </a:pPr>
                <a:r>
                  <a:rPr lang="en-US" dirty="0"/>
                  <a:t>What happens when we subtract 2 standard deviations from the mean and add 2 standard deviations to the </a:t>
                </a:r>
                <a:r>
                  <a:rPr lang="en-US" dirty="0"/>
                  <a:t>mean</a:t>
                </a:r>
                <a:r>
                  <a:rPr lang="en-US" dirty="0" smtClean="0"/>
                  <a:t>?</a:t>
                </a:r>
                <a:endParaRPr lang="en-US" dirty="0"/>
              </a:p>
              <a:p>
                <a:pPr lvl="0" defTabSz="91440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−2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𝜎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=7.5−2∗1.0=5.5</m:t>
                      </m:r>
                    </m:oMath>
                  </m:oMathPara>
                </a14:m>
                <a:endParaRPr lang="en-US" dirty="0"/>
              </a:p>
              <a:p>
                <a:pPr lvl="0" defTabSz="91440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+2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𝜎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=7.5+1∗1.0=9.5</m:t>
                      </m:r>
                    </m:oMath>
                  </m:oMathPara>
                </a14:m>
                <a:endParaRPr lang="en-US" dirty="0"/>
              </a:p>
              <a:p>
                <a:pPr lvl="0" defTabSz="914400">
                  <a:spcAft>
                    <a:spcPts val="1200"/>
                  </a:spcAft>
                </a:pPr>
                <a:r>
                  <a:rPr lang="en-US" dirty="0"/>
                  <a:t>Recall from the Empirical Rule that approximately 95% of the data values fall with 2 standard deviations of the mean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595360" cy="5257800"/>
              </a:xfrm>
              <a:blipFill rotWithShape="1">
                <a:blip r:embed="rId2"/>
                <a:stretch>
                  <a:fillRect l="-1418" t="-1044" r="-1418" b="-3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7211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2</a:t>
            </a:r>
            <a:r>
              <a:rPr lang="en-US" sz="1500" dirty="0" smtClean="0"/>
              <a:t> (2)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defTabSz="914400">
              <a:spcAft>
                <a:spcPts val="1200"/>
              </a:spcAft>
            </a:pPr>
            <a:r>
              <a:rPr lang="en-US" dirty="0"/>
              <a:t>Since we have constructed an interval that is within 2 standard deviations of the mean for a bell-shaped distribution we can use the Empirical Rule to conclude that the percentage of babies born in the US with a </a:t>
            </a:r>
            <a:r>
              <a:rPr lang="en-US" dirty="0" err="1"/>
              <a:t>birthweight</a:t>
            </a:r>
            <a:r>
              <a:rPr lang="en-US" dirty="0"/>
              <a:t> between 5.5 and 9.5 pounds would be approximately 95%.</a:t>
            </a:r>
          </a:p>
        </p:txBody>
      </p:sp>
      <p:pic>
        <p:nvPicPr>
          <p:cNvPr id="7170" name="Picture 3" descr="Graph of bell shaped curve with mu equal to 7.5.  The mean plus 2 standard deviation is 9.5.  The mean minus 2 standard deviation is 5.5.  The values 5.5 and 9.5 are labeled on the graph as well as the mean of 7.5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135" y="4114800"/>
            <a:ext cx="4821731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62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Summary</a:t>
            </a:r>
            <a:endParaRPr lang="en-US" sz="15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In this PowerPoint we learned how to use the Empirical Rule</a:t>
            </a:r>
            <a:r>
              <a:rPr lang="en-US" dirty="0" smtClean="0">
                <a:solidFill>
                  <a:srgbClr val="FFFFFF"/>
                </a:solidFill>
              </a:rPr>
              <a:t>.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16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RST, BREAK, LAST slides 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lternate FIRST, BREAK, LAST slide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lain BODY/MAIN CONTENT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Red bar footer BODY/MAIN CONTENT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PLAIN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RED FOOTER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BLUE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Plain_APPENDIX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Red Bar Footer_APPENDIX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MHHE_Accessible_PPT_Template-v4</Template>
  <TotalTime>2267</TotalTime>
  <Words>429</Words>
  <Application>Microsoft Office PowerPoint</Application>
  <PresentationFormat>On-screen Show (4:3)</PresentationFormat>
  <Paragraphs>28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9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FIRST, BREAK, LAST slides </vt:lpstr>
      <vt:lpstr>Alternate FIRST, BREAK, LAST slides</vt:lpstr>
      <vt:lpstr>Plain BODY/MAIN CONTENT</vt:lpstr>
      <vt:lpstr>Red bar footer BODY/MAIN CONTENT</vt:lpstr>
      <vt:lpstr>PLAIN Section Divider, Quotes, Callouts</vt:lpstr>
      <vt:lpstr>RED FOOTER Section Divider, Quotes, Callouts</vt:lpstr>
      <vt:lpstr>BLUE Section Divider, Quotes, Callouts</vt:lpstr>
      <vt:lpstr>Plain_APPENDIX</vt:lpstr>
      <vt:lpstr>Red Bar Footer_APPENDIX</vt:lpstr>
      <vt:lpstr>ELEMENTARY STATISTICS, BLUMAN</vt:lpstr>
      <vt:lpstr>Objectives for this PowerPoint</vt:lpstr>
      <vt:lpstr>Empirical Rule</vt:lpstr>
      <vt:lpstr>Example 1 (1)</vt:lpstr>
      <vt:lpstr>Example 1 (2)</vt:lpstr>
      <vt:lpstr>Example 1 (3)</vt:lpstr>
      <vt:lpstr>Example 2 (1)</vt:lpstr>
      <vt:lpstr>Example 2 (2)</vt:lpstr>
      <vt:lpstr>Summary</vt:lpstr>
    </vt:vector>
  </TitlesOfParts>
  <Company>The McGraw-Hill Companies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 With 1 of These Slides</dc:title>
  <dc:creator>Hahn, Sandra</dc:creator>
  <cp:lastModifiedBy>Prasanna kumar. Tripathy</cp:lastModifiedBy>
  <cp:revision>280</cp:revision>
  <dcterms:created xsi:type="dcterms:W3CDTF">2017-12-05T17:18:18Z</dcterms:created>
  <dcterms:modified xsi:type="dcterms:W3CDTF">2018-04-10T11:29:22Z</dcterms:modified>
</cp:coreProperties>
</file>