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307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FF"/>
                </a:solidFill>
              </a:rPr>
              <a:t>Chebyshev’s</a:t>
            </a:r>
            <a:r>
              <a:rPr lang="en-US" b="1" dirty="0">
                <a:solidFill>
                  <a:srgbClr val="FFFFFF"/>
                </a:solidFill>
              </a:rPr>
              <a:t> Theorem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Let’s answer the question, according to </a:t>
            </a: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Theorem, at least what proportion of the data values lie within 1.2 standard deviations of the mean?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1 – 1/k</a:t>
            </a:r>
            <a:r>
              <a:rPr lang="en-US" sz="2400" baseline="30000" dirty="0">
                <a:solidFill>
                  <a:srgbClr val="FFFFFF"/>
                </a:solidFill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 = 1 – 1/1.2</a:t>
            </a:r>
            <a:r>
              <a:rPr lang="en-US" sz="2400" baseline="30000" dirty="0">
                <a:solidFill>
                  <a:srgbClr val="FFFFFF"/>
                </a:solidFill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 = 1 – 1/1.44 ~ .306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μ – 1.2σ                   μ + 1.2σ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9.933 seconds            10.101 seconds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According to </a:t>
            </a: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Theorem, at least 30.6 of the 100m sprint record times will fall within the interval 9.933 to 10.101 seconds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use </a:t>
            </a:r>
            <a:r>
              <a:rPr lang="en-US" dirty="0" err="1">
                <a:solidFill>
                  <a:srgbClr val="FFFFFF"/>
                </a:solidFill>
              </a:rPr>
              <a:t>Chebyshev’s</a:t>
            </a:r>
            <a:r>
              <a:rPr lang="en-US" dirty="0">
                <a:solidFill>
                  <a:srgbClr val="FFFFFF"/>
                </a:solidFill>
              </a:rPr>
              <a:t> Theorem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Learn to use </a:t>
            </a:r>
            <a:r>
              <a:rPr lang="en-US" dirty="0" err="1">
                <a:solidFill>
                  <a:srgbClr val="FFFFFF"/>
                </a:solidFill>
              </a:rPr>
              <a:t>Chebyshev’s</a:t>
            </a:r>
            <a:r>
              <a:rPr lang="en-US" dirty="0">
                <a:solidFill>
                  <a:srgbClr val="FFFFFF"/>
                </a:solidFill>
              </a:rPr>
              <a:t> Theorem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Description of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The table on the next slide is taken from the list of the top 2843 100 meter sprint times ever recorded in sanctioned competition.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0843"/>
              </p:ext>
            </p:extLst>
          </p:nvPr>
        </p:nvGraphicFramePr>
        <p:xfrm>
          <a:off x="381000" y="1143000"/>
          <a:ext cx="4114800" cy="536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100m</a:t>
                      </a:r>
                      <a:r>
                        <a:rPr lang="en-US" sz="2000" baseline="0" dirty="0" smtClean="0"/>
                        <a:t> Sprint Rank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Time(seconds</a:t>
                      </a:r>
                      <a:r>
                        <a:rPr lang="en-US" sz="2000" dirty="0" smtClean="0"/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9.58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9.63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9.69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9.69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9.69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9.71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9.72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9.74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9.74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</a:p>
                    <a:p>
                      <a:pPr algn="ctr"/>
                      <a:r>
                        <a:rPr lang="en-US" sz="2000" dirty="0" smtClean="0"/>
                        <a:t>.</a:t>
                      </a:r>
                    </a:p>
                    <a:p>
                      <a:pPr algn="ctr"/>
                      <a:r>
                        <a:rPr lang="en-US" sz="2000" dirty="0" smtClean="0"/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</a:p>
                    <a:p>
                      <a:pPr algn="ctr"/>
                      <a:r>
                        <a:rPr lang="en-US" sz="2000" dirty="0" smtClean="0"/>
                        <a:t>.</a:t>
                      </a:r>
                    </a:p>
                    <a:p>
                      <a:pPr algn="ctr"/>
                      <a:r>
                        <a:rPr lang="en-US" sz="2000" dirty="0" smtClean="0"/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44398"/>
              </p:ext>
            </p:extLst>
          </p:nvPr>
        </p:nvGraphicFramePr>
        <p:xfrm>
          <a:off x="5166360" y="1143000"/>
          <a:ext cx="329184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7360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100m</a:t>
                      </a:r>
                      <a:r>
                        <a:rPr lang="en-US" sz="2000" baseline="0" dirty="0" smtClean="0"/>
                        <a:t> Sprint Rank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</a:p>
                    <a:p>
                      <a:pPr algn="ctr"/>
                      <a:r>
                        <a:rPr lang="en-US" sz="2000" dirty="0" smtClean="0"/>
                        <a:t>(seconds)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2536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10.09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5105400" y="3886200"/>
            <a:ext cx="3200400" cy="118872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μ = 10.017 seconds</a:t>
            </a:r>
          </a:p>
          <a:p>
            <a:r>
              <a:rPr lang="en-US" dirty="0">
                <a:solidFill>
                  <a:srgbClr val="FFFFFF"/>
                </a:solidFill>
              </a:rPr>
              <a:t>σ = 0.070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Proportion of 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It is frequently very useful to be able to predict where proportions of data points will lie relative to the mean of the data set.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One of the tools that is used to make these types of predictions is called </a:t>
            </a:r>
            <a:r>
              <a:rPr lang="en-US" dirty="0" err="1">
                <a:solidFill>
                  <a:srgbClr val="FFFFFF"/>
                </a:solidFill>
              </a:rPr>
              <a:t>Chebyshev’s</a:t>
            </a:r>
            <a:r>
              <a:rPr lang="en-US" dirty="0">
                <a:solidFill>
                  <a:srgbClr val="FFFFFF"/>
                </a:solidFill>
              </a:rPr>
              <a:t> Theorem.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Chebyshev’s</a:t>
            </a:r>
            <a:r>
              <a:rPr lang="en-US" dirty="0">
                <a:solidFill>
                  <a:srgbClr val="FFFFFF"/>
                </a:solidFill>
              </a:rPr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 tells us that the proportion of data values that will fall within k standard deviations of the mean will be at least 1 – 1/k</a:t>
            </a:r>
            <a:r>
              <a:rPr lang="en-US" sz="2400" baseline="30000" dirty="0">
                <a:solidFill>
                  <a:srgbClr val="FFFFFF"/>
                </a:solidFill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 where  is a number greater than 1.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According to </a:t>
            </a: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Theorem, at least what proportion of the data values lie within 2 standard deviations of the mean?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1 - 1/k</a:t>
            </a:r>
            <a:r>
              <a:rPr lang="en-US" sz="2400" baseline="30000" dirty="0">
                <a:solidFill>
                  <a:srgbClr val="FFFFFF"/>
                </a:solidFill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 = 1 – 1/2</a:t>
            </a:r>
            <a:r>
              <a:rPr lang="en-US" sz="2400" baseline="30000" dirty="0">
                <a:solidFill>
                  <a:srgbClr val="FFFFFF"/>
                </a:solidFill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 =1 – ¼ =  ¾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This tells us that at least ¾ of the data will lie within 2 standard deviations of the mean of 10.017 seconds.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Let’s construct an interval where anything between the left endpoint and the right endpoint will be within 2 standard deviations of the mean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Interval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So we will subtract times the standard deviation from 10.017 and we will add 2 times the standard deviation to 10.017.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μ  - 2σ = 10.017 – 2(0.070) = 9.877</a:t>
            </a:r>
          </a:p>
          <a:p>
            <a:pPr>
              <a:spcAft>
                <a:spcPts val="1200"/>
              </a:spcAft>
            </a:pPr>
            <a:r>
              <a:rPr lang="el-GR" dirty="0">
                <a:solidFill>
                  <a:srgbClr val="FFFFFF"/>
                </a:solidFill>
              </a:rPr>
              <a:t>Μ</a:t>
            </a:r>
            <a:r>
              <a:rPr lang="en-US" dirty="0">
                <a:solidFill>
                  <a:srgbClr val="FFFFFF"/>
                </a:solidFill>
              </a:rPr>
              <a:t> + 2σ = 10.017 +2(0.070) = 10.157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This gives us endpoints of 9.877 and 10.157 seconds.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Graphical Explanation</a:t>
            </a:r>
            <a:endParaRPr lang="en-US" dirty="0"/>
          </a:p>
        </p:txBody>
      </p:sp>
      <p:pic>
        <p:nvPicPr>
          <p:cNvPr id="8194" name="Picture 2" descr="Number line with three hash marks. The left hash mark represents mu minus 2 times signma which equals 9.877 seconds.  The middle has mark represents u equal to 10.017 and sigma equal to 0.070.  The right hash mark represebts mu plus 2 times sigma which equalis 10.157 second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24204"/>
            <a:ext cx="8230646" cy="32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According to </a:t>
            </a: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 at least ¾ or 75% of the entire data set will be within this interval. 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Looking at the entire data set, we see that none of the data values are greater than 10.157 seconds. </a:t>
            </a:r>
            <a:r>
              <a:rPr lang="en-US" sz="2400" dirty="0" smtClean="0">
                <a:solidFill>
                  <a:srgbClr val="FFFFFF"/>
                </a:solidFill>
              </a:rPr>
              <a:t>However</a:t>
            </a:r>
            <a:r>
              <a:rPr lang="en-US" sz="2400" dirty="0">
                <a:solidFill>
                  <a:srgbClr val="FFFFFF"/>
                </a:solidFill>
              </a:rPr>
              <a:t>, we also see that 150 of the 2843 total data values are less than 9.877 seconds.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</a:rPr>
              <a:t>This means that 2693 out of 2843 lie within 2 standard deviations of mean. </a:t>
            </a:r>
            <a:r>
              <a:rPr lang="en-US" sz="2400" dirty="0" smtClean="0">
                <a:solidFill>
                  <a:srgbClr val="FFFFFF"/>
                </a:solidFill>
              </a:rPr>
              <a:t>This </a:t>
            </a:r>
            <a:r>
              <a:rPr lang="en-US" sz="2400" dirty="0">
                <a:solidFill>
                  <a:srgbClr val="FFFFFF"/>
                </a:solidFill>
              </a:rPr>
              <a:t>gives us an actual proportion of .9472 or 94.72% that are inside of the interval.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Chebyshev’s</a:t>
            </a:r>
            <a:r>
              <a:rPr lang="en-US" sz="2400" dirty="0">
                <a:solidFill>
                  <a:srgbClr val="FFFFFF"/>
                </a:solidFill>
              </a:rPr>
              <a:t> Theorem stated that at least 75% of the data points would fall in this interval. </a:t>
            </a:r>
            <a:r>
              <a:rPr lang="en-US" sz="2400" dirty="0" smtClean="0">
                <a:solidFill>
                  <a:srgbClr val="FFFFFF"/>
                </a:solidFill>
              </a:rPr>
              <a:t>This </a:t>
            </a:r>
            <a:r>
              <a:rPr lang="en-US" sz="2400" dirty="0">
                <a:solidFill>
                  <a:srgbClr val="FFFFFF"/>
                </a:solidFill>
              </a:rPr>
              <a:t>is certainly true for this data set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2297</TotalTime>
  <Words>549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Description of Table</vt:lpstr>
      <vt:lpstr>Data</vt:lpstr>
      <vt:lpstr>Proportion of Data Points</vt:lpstr>
      <vt:lpstr>Chebyshev’s Theorem</vt:lpstr>
      <vt:lpstr>Interval Calculation</vt:lpstr>
      <vt:lpstr>Graphical Explanation</vt:lpstr>
      <vt:lpstr>Explanation</vt:lpstr>
      <vt:lpstr>Example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293</cp:revision>
  <dcterms:created xsi:type="dcterms:W3CDTF">2017-12-05T17:18:18Z</dcterms:created>
  <dcterms:modified xsi:type="dcterms:W3CDTF">2018-04-10T11:59:11Z</dcterms:modified>
</cp:coreProperties>
</file>