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5.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6.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7.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8.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22"/>
  </p:notesMasterIdLst>
  <p:handoutMasterIdLst>
    <p:handoutMasterId r:id="rId23"/>
  </p:handoutMasterIdLst>
  <p:sldIdLst>
    <p:sldId id="273" r:id="rId10"/>
    <p:sldId id="276" r:id="rId11"/>
    <p:sldId id="307" r:id="rId12"/>
    <p:sldId id="333" r:id="rId13"/>
    <p:sldId id="339" r:id="rId14"/>
    <p:sldId id="340" r:id="rId15"/>
    <p:sldId id="341" r:id="rId16"/>
    <p:sldId id="342" r:id="rId17"/>
    <p:sldId id="343" r:id="rId18"/>
    <p:sldId id="334" r:id="rId19"/>
    <p:sldId id="344" r:id="rId20"/>
    <p:sldId id="29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8E9"/>
    <a:srgbClr val="D8CDD1"/>
    <a:srgbClr val="2B606A"/>
    <a:srgbClr val="085367"/>
    <a:srgbClr val="00518B"/>
    <a:srgbClr val="B60000"/>
    <a:srgbClr val="214E91"/>
    <a:srgbClr val="6A6A6A"/>
    <a:srgbClr val="E66618"/>
    <a:srgbClr val="3070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5" autoAdjust="0"/>
    <p:restoredTop sz="86475" autoAdjust="0"/>
  </p:normalViewPr>
  <p:slideViewPr>
    <p:cSldViewPr>
      <p:cViewPr>
        <p:scale>
          <a:sx n="75" d="100"/>
          <a:sy n="75" d="100"/>
        </p:scale>
        <p:origin x="-786" y="-582"/>
      </p:cViewPr>
      <p:guideLst>
        <p:guide orient="horz" pos="3408"/>
        <p:guide orient="horz" pos="3600"/>
        <p:guide orient="horz" pos="912"/>
        <p:guide orient="horz" pos="3360"/>
        <p:guide pos="5616"/>
        <p:guide pos="4320"/>
      </p:guideLst>
    </p:cSldViewPr>
  </p:slideViewPr>
  <p:outlineViewPr>
    <p:cViewPr>
      <p:scale>
        <a:sx n="33" d="100"/>
        <a:sy n="33" d="100"/>
      </p:scale>
      <p:origin x="0" y="2244"/>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handoutMaster" Target="handoutMasters/handoutMaster1.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4/10/2018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4/10/2018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solidFill>
                  <a:schemeClr val="bg1"/>
                </a:solidFill>
              </a:defRPr>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70476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a:defRPr sz="800"/>
            </a:lvl2pPr>
            <a:lvl3pPr>
              <a:defRPr sz="800"/>
            </a:lvl3pPr>
            <a:lvl4pPr>
              <a:defRPr sz="800"/>
            </a:lvl4pPr>
            <a:lvl5pPr>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3102806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588451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mod="1">
    <p:ext uri="{DCECCB84-F9BA-43D5-87BE-67443E8EF086}">
      <p15:sldGuideLst xmlns=""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685800" y="2555875"/>
            <a:ext cx="7772400" cy="1470025"/>
          </a:xfrm>
          <a:prstGeom prst="rect">
            <a:avLst/>
          </a:prstGeom>
        </p:spPr>
        <p:txBody>
          <a:bodyPr anchor="b"/>
          <a:lstStyle>
            <a:lvl1pPr algn="r">
              <a:defRPr sz="2200" b="1">
                <a:solidFill>
                  <a:schemeClr val="bg1"/>
                </a:solidFill>
                <a:latin typeface="+mj-lt"/>
              </a:defRPr>
            </a:lvl1pPr>
          </a:lstStyle>
          <a:p>
            <a:r>
              <a:rPr lang="en-US" dirty="0"/>
              <a:t>Click to edit Master title style</a:t>
            </a:r>
          </a:p>
        </p:txBody>
      </p:sp>
      <p:sp>
        <p:nvSpPr>
          <p:cNvPr id="3" name="Subtitle 2"/>
          <p:cNvSpPr>
            <a:spLocks noGrp="1"/>
          </p:cNvSpPr>
          <p:nvPr>
            <p:ph type="subTitle" idx="1"/>
          </p:nvPr>
        </p:nvSpPr>
        <p:spPr>
          <a:xfrm>
            <a:off x="685800" y="4038600"/>
            <a:ext cx="7772400" cy="2011680"/>
          </a:xfrm>
          <a:prstGeom prst="rect">
            <a:avLst/>
          </a:prstGeom>
        </p:spPr>
        <p:txBody>
          <a:bodyPr/>
          <a:lstStyle>
            <a:lvl1pPr marL="0" indent="0" algn="r">
              <a:buNone/>
              <a:defRPr sz="400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chemeClr val="bg1"/>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259712884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4.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8.xml"/><Relationship Id="rId7" Type="http://schemas.openxmlformats.org/officeDocument/2006/relationships/slideLayout" Target="../slideLayouts/slideLayout4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5.xml"/><Relationship Id="rId7" Type="http://schemas.openxmlformats.org/officeDocument/2006/relationships/slideLayout" Target="../slideLayouts/slideLayout49.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5" Type="http://schemas.openxmlformats.org/officeDocument/2006/relationships/slideLayout" Target="../slideLayouts/slideLayout47.xml"/><Relationship Id="rId4" Type="http://schemas.openxmlformats.org/officeDocument/2006/relationships/slideLayout" Target="../slideLayouts/slideLayout46.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1.xml"/><Relationship Id="rId1" Type="http://schemas.openxmlformats.org/officeDocument/2006/relationships/slideLayout" Target="../slideLayouts/slideLayout50.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slideLayout" Target="../slideLayouts/slideLayout56.xml"/><Relationship Id="rId1" Type="http://schemas.openxmlformats.org/officeDocument/2006/relationships/slideLayout" Target="../slideLayouts/slideLayout55.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969"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smtClean="0">
                <a:solidFill>
                  <a:schemeClr val="bg1"/>
                </a:solidFill>
                <a:effectLst/>
                <a:latin typeface="+mn-lt"/>
                <a:ea typeface="+mn-ea"/>
                <a:cs typeface="+mn-cs"/>
              </a:rPr>
              <a:t>© 2019 McGraw-Hill Education</a:t>
            </a:r>
            <a:endParaRPr lang="en-US" sz="3200" kern="1200" dirty="0">
              <a:solidFill>
                <a:schemeClr val="bg1"/>
              </a:solidFill>
              <a:effectLst/>
              <a:latin typeface="+mn-lt"/>
              <a:ea typeface="+mn-ea"/>
              <a:cs typeface="+mn-cs"/>
            </a:endParaRP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nchor="b"/>
          <a:lstStyle/>
          <a:p>
            <a:pPr algn="r"/>
            <a:r>
              <a:rPr lang="en-US" sz="2200" dirty="0" smtClean="0">
                <a:solidFill>
                  <a:srgbClr val="FFFFFF"/>
                </a:solidFill>
              </a:rPr>
              <a:t>ELEMENTARY STATISTICS, BLUMAN</a:t>
            </a:r>
            <a:endParaRPr lang="en-US" sz="2200" dirty="0"/>
          </a:p>
        </p:txBody>
      </p:sp>
      <p:sp>
        <p:nvSpPr>
          <p:cNvPr id="6" name="Subtitle 2"/>
          <p:cNvSpPr>
            <a:spLocks noGrp="1"/>
          </p:cNvSpPr>
          <p:nvPr>
            <p:ph type="subTitle" idx="1"/>
          </p:nvPr>
        </p:nvSpPr>
        <p:spPr/>
        <p:txBody>
          <a:bodyPr/>
          <a:lstStyle/>
          <a:p>
            <a:r>
              <a:rPr lang="en-US" b="1" dirty="0">
                <a:solidFill>
                  <a:srgbClr val="FFFFFF"/>
                </a:solidFill>
              </a:rPr>
              <a:t>Compare Standard Deviations</a:t>
            </a:r>
            <a:endParaRPr lang="en-US" b="1" dirty="0">
              <a:solidFill>
                <a:srgbClr val="FFFFFF"/>
              </a:solidFill>
            </a:endParaRPr>
          </a:p>
        </p:txBody>
      </p:sp>
      <p:sp>
        <p:nvSpPr>
          <p:cNvPr id="10" name="Content Placeholder 3"/>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4147683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Standard Deviation</a:t>
            </a:r>
            <a:r>
              <a:rPr lang="en-US" sz="1500" dirty="0">
                <a:solidFill>
                  <a:srgbClr val="FFFFFF"/>
                </a:solidFill>
              </a:rPr>
              <a:t> (</a:t>
            </a:r>
            <a:r>
              <a:rPr lang="en-US" sz="1500" dirty="0" smtClean="0">
                <a:solidFill>
                  <a:srgbClr val="FFFFFF"/>
                </a:solidFill>
              </a:rPr>
              <a:t>1)</a:t>
            </a:r>
            <a:endParaRPr lang="en-US" sz="1500" dirty="0"/>
          </a:p>
        </p:txBody>
      </p:sp>
      <p:sp>
        <p:nvSpPr>
          <p:cNvPr id="3" name="Content Placeholder 2"/>
          <p:cNvSpPr>
            <a:spLocks noGrp="1"/>
          </p:cNvSpPr>
          <p:nvPr>
            <p:ph idx="1"/>
          </p:nvPr>
        </p:nvSpPr>
        <p:spPr/>
        <p:txBody>
          <a:bodyPr/>
          <a:lstStyle/>
          <a:p>
            <a:pPr>
              <a:spcAft>
                <a:spcPts val="1200"/>
              </a:spcAft>
            </a:pPr>
            <a:r>
              <a:rPr lang="en-US" dirty="0">
                <a:solidFill>
                  <a:srgbClr val="FFFFFF"/>
                </a:solidFill>
              </a:rPr>
              <a:t>To find the standard deviation you subtract the mean from the data value and then square. </a:t>
            </a:r>
            <a:r>
              <a:rPr lang="en-US" dirty="0" smtClean="0">
                <a:solidFill>
                  <a:srgbClr val="FFFFFF"/>
                </a:solidFill>
              </a:rPr>
              <a:t>These </a:t>
            </a:r>
            <a:r>
              <a:rPr lang="en-US" dirty="0">
                <a:solidFill>
                  <a:srgbClr val="FFFFFF"/>
                </a:solidFill>
              </a:rPr>
              <a:t>values are then all added together.  So the larger these differences between the mean and the individual data values the larger the variance. </a:t>
            </a:r>
            <a:r>
              <a:rPr lang="en-US" dirty="0" smtClean="0">
                <a:solidFill>
                  <a:srgbClr val="FFFFFF"/>
                </a:solidFill>
              </a:rPr>
              <a:t>Therefore </a:t>
            </a:r>
            <a:r>
              <a:rPr lang="en-US" dirty="0">
                <a:solidFill>
                  <a:srgbClr val="FFFFFF"/>
                </a:solidFill>
              </a:rPr>
              <a:t>the standard deviation will be larger.</a:t>
            </a:r>
          </a:p>
          <a:p>
            <a:pPr>
              <a:spcAft>
                <a:spcPts val="1200"/>
              </a:spcAft>
            </a:pPr>
            <a:r>
              <a:rPr lang="en-US" dirty="0">
                <a:solidFill>
                  <a:srgbClr val="FFFFFF"/>
                </a:solidFill>
              </a:rPr>
              <a:t>Due to the greater variation between each data value in the mean, we would expect the standard deviation for the 1960 </a:t>
            </a:r>
            <a:r>
              <a:rPr lang="en-US" dirty="0" smtClean="0">
                <a:solidFill>
                  <a:srgbClr val="FFFFFF"/>
                </a:solidFill>
              </a:rPr>
              <a:t>to </a:t>
            </a:r>
            <a:r>
              <a:rPr lang="en-US" dirty="0">
                <a:solidFill>
                  <a:srgbClr val="FFFFFF"/>
                </a:solidFill>
              </a:rPr>
              <a:t>2013 seasons to be greater than that for the 1901 to 1959 seasons</a:t>
            </a:r>
            <a:r>
              <a:rPr lang="en-US" dirty="0" smtClean="0">
                <a:solidFill>
                  <a:srgbClr val="FFFFFF"/>
                </a:solidFill>
              </a:rPr>
              <a:t>.</a:t>
            </a:r>
            <a:endParaRPr lang="en-US" dirty="0">
              <a:solidFill>
                <a:srgbClr val="FFFFFF"/>
              </a:solidFill>
            </a:endParaRPr>
          </a:p>
        </p:txBody>
      </p:sp>
    </p:spTree>
    <p:extLst>
      <p:ext uri="{BB962C8B-B14F-4D97-AF65-F5344CB8AC3E}">
        <p14:creationId xmlns:p14="http://schemas.microsoft.com/office/powerpoint/2010/main" val="32122296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Standard Deviation</a:t>
            </a:r>
            <a:r>
              <a:rPr lang="en-US" sz="1500" dirty="0">
                <a:solidFill>
                  <a:srgbClr val="FFFFFF"/>
                </a:solidFill>
              </a:rPr>
              <a:t> </a:t>
            </a:r>
            <a:r>
              <a:rPr lang="en-US" sz="1500" dirty="0" smtClean="0">
                <a:solidFill>
                  <a:srgbClr val="FFFFFF"/>
                </a:solidFill>
              </a:rPr>
              <a:t>(2)</a:t>
            </a:r>
            <a:endParaRPr lang="en-US" sz="1500" dirty="0"/>
          </a:p>
        </p:txBody>
      </p:sp>
      <p:sp>
        <p:nvSpPr>
          <p:cNvPr id="3" name="Content Placeholder 2"/>
          <p:cNvSpPr>
            <a:spLocks noGrp="1"/>
          </p:cNvSpPr>
          <p:nvPr>
            <p:ph idx="1"/>
          </p:nvPr>
        </p:nvSpPr>
        <p:spPr/>
        <p:txBody>
          <a:bodyPr/>
          <a:lstStyle/>
          <a:p>
            <a:pPr>
              <a:spcAft>
                <a:spcPts val="1200"/>
              </a:spcAft>
            </a:pPr>
            <a:r>
              <a:rPr lang="en-US" dirty="0">
                <a:solidFill>
                  <a:srgbClr val="FFFFFF"/>
                </a:solidFill>
              </a:rPr>
              <a:t>The standard deviation for the 1901 to 1959 seasons is 621.7.  </a:t>
            </a:r>
          </a:p>
          <a:p>
            <a:pPr>
              <a:spcAft>
                <a:spcPts val="1200"/>
              </a:spcAft>
            </a:pPr>
            <a:r>
              <a:rPr lang="en-US" dirty="0">
                <a:solidFill>
                  <a:srgbClr val="FFFFFF"/>
                </a:solidFill>
              </a:rPr>
              <a:t>The standard deviation for the 1960 to 2013 seasons is 1075.0.</a:t>
            </a:r>
          </a:p>
          <a:p>
            <a:pPr>
              <a:spcAft>
                <a:spcPts val="1200"/>
              </a:spcAft>
            </a:pPr>
            <a:r>
              <a:rPr lang="en-US" dirty="0" smtClean="0">
                <a:solidFill>
                  <a:srgbClr val="FFFFFF"/>
                </a:solidFill>
              </a:rPr>
              <a:t>So </a:t>
            </a:r>
            <a:r>
              <a:rPr lang="en-US" dirty="0">
                <a:solidFill>
                  <a:srgbClr val="FFFFFF"/>
                </a:solidFill>
              </a:rPr>
              <a:t>if we did not have the graphs in front of us,  but were instead provided with only the standard deviations for these two similar populations, we would gather from the standard deviations that there is more variation in the number of home runs in the 1960 to 2013 season then in the 1901 to 1950 seasons</a:t>
            </a:r>
            <a:r>
              <a:rPr lang="en-US" dirty="0" smtClean="0">
                <a:solidFill>
                  <a:srgbClr val="FFFFFF"/>
                </a:solidFill>
              </a:rPr>
              <a:t>.</a:t>
            </a:r>
            <a:endParaRPr lang="en-US" dirty="0">
              <a:solidFill>
                <a:srgbClr val="FFFFFF"/>
              </a:solidFill>
            </a:endParaRPr>
          </a:p>
        </p:txBody>
      </p:sp>
    </p:spTree>
    <p:extLst>
      <p:ext uri="{BB962C8B-B14F-4D97-AF65-F5344CB8AC3E}">
        <p14:creationId xmlns:p14="http://schemas.microsoft.com/office/powerpoint/2010/main" val="10719150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Summary</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a:solidFill>
                  <a:srgbClr val="FFFFFF"/>
                </a:solidFill>
              </a:rPr>
              <a:t>In this PowerPoint we learned that variation in a data set affects the standard deviation. </a:t>
            </a:r>
            <a:r>
              <a:rPr lang="en-US" dirty="0" smtClean="0">
                <a:solidFill>
                  <a:srgbClr val="FFFFFF"/>
                </a:solidFill>
              </a:rPr>
              <a:t>We </a:t>
            </a:r>
            <a:r>
              <a:rPr lang="en-US" dirty="0">
                <a:solidFill>
                  <a:srgbClr val="FFFFFF"/>
                </a:solidFill>
              </a:rPr>
              <a:t>also compared the standard deviations of two similar populations</a:t>
            </a:r>
            <a:r>
              <a:rPr lang="en-US" dirty="0" smtClean="0">
                <a:solidFill>
                  <a:srgbClr val="FFFFFF"/>
                </a:solidFill>
              </a:rPr>
              <a:t>.</a:t>
            </a:r>
            <a:endParaRPr lang="en-US" dirty="0">
              <a:solidFill>
                <a:srgbClr val="FFFFFF"/>
              </a:solidFill>
            </a:endParaRPr>
          </a:p>
        </p:txBody>
      </p:sp>
    </p:spTree>
    <p:extLst>
      <p:ext uri="{BB962C8B-B14F-4D97-AF65-F5344CB8AC3E}">
        <p14:creationId xmlns:p14="http://schemas.microsoft.com/office/powerpoint/2010/main" val="665163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Objectives for this PowerPoint</a:t>
            </a:r>
            <a:endParaRPr lang="en-US" dirty="0"/>
          </a:p>
        </p:txBody>
      </p:sp>
      <p:sp>
        <p:nvSpPr>
          <p:cNvPr id="3" name="Content Placeholder 2"/>
          <p:cNvSpPr>
            <a:spLocks noGrp="1"/>
          </p:cNvSpPr>
          <p:nvPr>
            <p:ph idx="1"/>
          </p:nvPr>
        </p:nvSpPr>
        <p:spPr>
          <a:xfrm>
            <a:off x="457200" y="1295400"/>
            <a:ext cx="8138160" cy="5257800"/>
          </a:xfrm>
        </p:spPr>
        <p:txBody>
          <a:bodyPr/>
          <a:lstStyle/>
          <a:p>
            <a:pPr>
              <a:spcAft>
                <a:spcPts val="1200"/>
              </a:spcAft>
            </a:pPr>
            <a:r>
              <a:rPr lang="en-US" dirty="0">
                <a:solidFill>
                  <a:srgbClr val="FFFFFF"/>
                </a:solidFill>
              </a:rPr>
              <a:t>Understand how variation in a data set affects the standard deviation</a:t>
            </a:r>
          </a:p>
          <a:p>
            <a:pPr>
              <a:spcAft>
                <a:spcPts val="1200"/>
              </a:spcAft>
            </a:pPr>
            <a:r>
              <a:rPr lang="en-US" dirty="0">
                <a:solidFill>
                  <a:srgbClr val="FFFFFF"/>
                </a:solidFill>
              </a:rPr>
              <a:t>Compare the standard deviations of two similar populations</a:t>
            </a:r>
            <a:endParaRPr lang="en-US" dirty="0">
              <a:solidFill>
                <a:srgbClr val="FFFFFF"/>
              </a:solidFill>
            </a:endParaRPr>
          </a:p>
        </p:txBody>
      </p:sp>
    </p:spTree>
    <p:extLst>
      <p:ext uri="{BB962C8B-B14F-4D97-AF65-F5344CB8AC3E}">
        <p14:creationId xmlns:p14="http://schemas.microsoft.com/office/powerpoint/2010/main" val="766881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Major League Home Runs </a:t>
            </a:r>
            <a:r>
              <a:rPr lang="en-US" dirty="0" smtClean="0">
                <a:solidFill>
                  <a:srgbClr val="FFFFFF"/>
                </a:solidFill>
              </a:rPr>
              <a:t>1901 to 2013</a:t>
            </a:r>
            <a:endParaRPr lang="en-US" dirty="0"/>
          </a:p>
        </p:txBody>
      </p:sp>
      <p:pic>
        <p:nvPicPr>
          <p:cNvPr id="9218" name="Picture 2" descr="D:\PPPPPPPTTTTTACCESSIBLE PPT WORKS\Accessible PPT\IN PROCESS\Bluman_Brf_8e_Accessibility_PPT_3931585\5 Miscellaneous\Ch 03\Picture18.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540" y="2062126"/>
            <a:ext cx="8228920" cy="3724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91333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Description of Time Series Graph</a:t>
            </a:r>
            <a:endParaRPr lang="en-US" dirty="0"/>
          </a:p>
        </p:txBody>
      </p:sp>
      <p:sp>
        <p:nvSpPr>
          <p:cNvPr id="3" name="Content Placeholder 2"/>
          <p:cNvSpPr>
            <a:spLocks noGrp="1"/>
          </p:cNvSpPr>
          <p:nvPr>
            <p:ph idx="1"/>
          </p:nvPr>
        </p:nvSpPr>
        <p:spPr/>
        <p:txBody>
          <a:bodyPr/>
          <a:lstStyle/>
          <a:p>
            <a:pPr>
              <a:spcAft>
                <a:spcPts val="1200"/>
              </a:spcAft>
            </a:pPr>
            <a:r>
              <a:rPr lang="en-US" sz="2400" dirty="0">
                <a:solidFill>
                  <a:srgbClr val="FFFFFF"/>
                </a:solidFill>
              </a:rPr>
              <a:t>The time series graph on the previous slide shows the number of home runs hit in both major leagues from the 1901 to 2013 seasons.</a:t>
            </a:r>
          </a:p>
          <a:p>
            <a:pPr>
              <a:spcAft>
                <a:spcPts val="1200"/>
              </a:spcAft>
            </a:pPr>
            <a:r>
              <a:rPr lang="en-US" sz="2400" dirty="0">
                <a:solidFill>
                  <a:srgbClr val="FFFFFF"/>
                </a:solidFill>
              </a:rPr>
              <a:t>If we were to describe what the graph tells us, we would probably note that there appears to be an upward trend in the data values.</a:t>
            </a:r>
          </a:p>
          <a:p>
            <a:pPr>
              <a:spcAft>
                <a:spcPts val="1200"/>
              </a:spcAft>
            </a:pPr>
            <a:r>
              <a:rPr lang="en-US" sz="2400" dirty="0">
                <a:solidFill>
                  <a:srgbClr val="FFFFFF"/>
                </a:solidFill>
              </a:rPr>
              <a:t>But something else that is worth noting is that there appears to be an increase in variation in the data values, particularly once  you get past the 1960 season.</a:t>
            </a:r>
          </a:p>
          <a:p>
            <a:pPr>
              <a:spcAft>
                <a:spcPts val="1200"/>
              </a:spcAft>
            </a:pPr>
            <a:r>
              <a:rPr lang="en-US" sz="2400" dirty="0">
                <a:solidFill>
                  <a:srgbClr val="FFFFFF"/>
                </a:solidFill>
              </a:rPr>
              <a:t>So let’s separate the data into two populations.  The seasons from 1901 to 1959 and the seasons from 1960 to 2013.</a:t>
            </a:r>
            <a:endParaRPr lang="en-US" sz="2400" dirty="0">
              <a:solidFill>
                <a:srgbClr val="FFFFFF"/>
              </a:solidFill>
            </a:endParaRPr>
          </a:p>
        </p:txBody>
      </p:sp>
    </p:spTree>
    <p:extLst>
      <p:ext uri="{BB962C8B-B14F-4D97-AF65-F5344CB8AC3E}">
        <p14:creationId xmlns:p14="http://schemas.microsoft.com/office/powerpoint/2010/main" val="3967899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Major League Home Runs</a:t>
            </a:r>
          </a:p>
        </p:txBody>
      </p:sp>
      <p:sp>
        <p:nvSpPr>
          <p:cNvPr id="8" name="Content Placeholder 2"/>
          <p:cNvSpPr>
            <a:spLocks noGrp="1"/>
          </p:cNvSpPr>
          <p:nvPr>
            <p:ph idx="1"/>
          </p:nvPr>
        </p:nvSpPr>
        <p:spPr>
          <a:xfrm>
            <a:off x="1337403" y="1737360"/>
            <a:ext cx="2194560" cy="548640"/>
          </a:xfrm>
        </p:spPr>
        <p:txBody>
          <a:bodyPr/>
          <a:lstStyle/>
          <a:p>
            <a:pPr algn="ctr"/>
            <a:r>
              <a:rPr lang="en-US" dirty="0">
                <a:solidFill>
                  <a:srgbClr val="FFFFFF"/>
                </a:solidFill>
              </a:rPr>
              <a:t>1901 </a:t>
            </a:r>
            <a:r>
              <a:rPr lang="en-US" dirty="0" smtClean="0">
                <a:solidFill>
                  <a:srgbClr val="FFFFFF"/>
                </a:solidFill>
              </a:rPr>
              <a:t>to 1959</a:t>
            </a:r>
            <a:endParaRPr lang="en-US" dirty="0">
              <a:solidFill>
                <a:srgbClr val="FFFFFF"/>
              </a:solidFill>
            </a:endParaRPr>
          </a:p>
        </p:txBody>
      </p:sp>
      <p:pic>
        <p:nvPicPr>
          <p:cNvPr id="10242" name="Picture 3" descr="D:\PPPPPPPTTTTTACCESSIBLE PPT WORKS\Accessible PPT\IN PROCESS\Bluman_Brf_8e_Accessibility_PPT_3931585\5 Miscellaneous\Ch 03\Picture19.png"/>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381000" y="2491738"/>
            <a:ext cx="4107366" cy="2286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 name="Content Placeholder 4"/>
          <p:cNvSpPr>
            <a:spLocks noGrp="1"/>
          </p:cNvSpPr>
          <p:nvPr>
            <p:ph idx="14"/>
          </p:nvPr>
        </p:nvSpPr>
        <p:spPr>
          <a:xfrm>
            <a:off x="5626616" y="1737360"/>
            <a:ext cx="2194560" cy="548640"/>
          </a:xfrm>
        </p:spPr>
        <p:txBody>
          <a:bodyPr/>
          <a:lstStyle/>
          <a:p>
            <a:pPr algn="ctr"/>
            <a:r>
              <a:rPr lang="en-US" dirty="0">
                <a:solidFill>
                  <a:srgbClr val="FFFFFF"/>
                </a:solidFill>
              </a:rPr>
              <a:t>1960 </a:t>
            </a:r>
            <a:r>
              <a:rPr lang="en-US" dirty="0" smtClean="0">
                <a:solidFill>
                  <a:srgbClr val="FFFFFF"/>
                </a:solidFill>
              </a:rPr>
              <a:t>to 2013</a:t>
            </a:r>
            <a:endParaRPr lang="en-US" dirty="0">
              <a:solidFill>
                <a:srgbClr val="FFFFFF"/>
              </a:solidFill>
            </a:endParaRPr>
          </a:p>
        </p:txBody>
      </p:sp>
      <p:pic>
        <p:nvPicPr>
          <p:cNvPr id="10243" name="Picture 5" descr="D:\PPPPPPPTTTTTACCESSIBLE PPT WORKS\Accessible PPT\IN PROCESS\Bluman_Brf_8e_Accessibility_PPT_3931585\5 Miscellaneous\Ch 03\Picture20.png"/>
          <p:cNvPicPr>
            <a:picLocks noGrp="1" noChangeAspect="1" noChangeArrowheads="1"/>
          </p:cNvPicPr>
          <p:nvPr>
            <p:ph idx="15"/>
          </p:nvPr>
        </p:nvPicPr>
        <p:blipFill>
          <a:blip r:embed="rId3">
            <a:extLst>
              <a:ext uri="{28A0092B-C50C-407E-A947-70E740481C1C}">
                <a14:useLocalDpi xmlns:a14="http://schemas.microsoft.com/office/drawing/2010/main" val="0"/>
              </a:ext>
            </a:extLst>
          </a:blip>
          <a:srcRect/>
          <a:stretch>
            <a:fillRect/>
          </a:stretch>
        </p:blipFill>
        <p:spPr bwMode="auto">
          <a:xfrm>
            <a:off x="4724400" y="2491738"/>
            <a:ext cx="3998992"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92292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Description of Data Sets</a:t>
            </a:r>
            <a:endParaRPr lang="en-US" dirty="0"/>
          </a:p>
        </p:txBody>
      </p:sp>
      <p:sp>
        <p:nvSpPr>
          <p:cNvPr id="3" name="Content Placeholder 2"/>
          <p:cNvSpPr>
            <a:spLocks noGrp="1"/>
          </p:cNvSpPr>
          <p:nvPr>
            <p:ph idx="1"/>
          </p:nvPr>
        </p:nvSpPr>
        <p:spPr/>
        <p:txBody>
          <a:bodyPr/>
          <a:lstStyle/>
          <a:p>
            <a:pPr>
              <a:spcAft>
                <a:spcPts val="1200"/>
              </a:spcAft>
            </a:pPr>
            <a:r>
              <a:rPr lang="en-US" dirty="0">
                <a:solidFill>
                  <a:srgbClr val="FFFFFF"/>
                </a:solidFill>
              </a:rPr>
              <a:t>The data sets appear very different in the number of home runs and the variation from season to season.  Much has been made of this increase and it’s contributing factors. </a:t>
            </a:r>
            <a:r>
              <a:rPr lang="en-US" dirty="0" smtClean="0">
                <a:solidFill>
                  <a:srgbClr val="FFFFFF"/>
                </a:solidFill>
              </a:rPr>
              <a:t>Improvements </a:t>
            </a:r>
            <a:r>
              <a:rPr lang="en-US" dirty="0">
                <a:solidFill>
                  <a:srgbClr val="FFFFFF"/>
                </a:solidFill>
              </a:rPr>
              <a:t>in equipment and technique are considered contributing factors</a:t>
            </a:r>
            <a:r>
              <a:rPr lang="en-US" dirty="0" smtClean="0">
                <a:solidFill>
                  <a:srgbClr val="FFFFFF"/>
                </a:solidFill>
              </a:rPr>
              <a:t>.</a:t>
            </a:r>
            <a:endParaRPr lang="en-US" dirty="0">
              <a:solidFill>
                <a:srgbClr val="FFFFFF"/>
              </a:solidFill>
            </a:endParaRPr>
          </a:p>
          <a:p>
            <a:pPr>
              <a:spcAft>
                <a:spcPts val="1200"/>
              </a:spcAft>
            </a:pPr>
            <a:r>
              <a:rPr lang="en-US" dirty="0">
                <a:solidFill>
                  <a:srgbClr val="FFFFFF"/>
                </a:solidFill>
              </a:rPr>
              <a:t>Also an increase in understand of the impact of nutrition and training on athletic performance and then the admitted abuse of performance enhancing drugs, especially in the 80’s, 90’s and 2000’s are believe to be reasons why the number of home runs hit per season is so much greater now.</a:t>
            </a:r>
            <a:endParaRPr lang="en-US" dirty="0">
              <a:solidFill>
                <a:srgbClr val="FFFFFF"/>
              </a:solidFill>
            </a:endParaRPr>
          </a:p>
        </p:txBody>
      </p:sp>
    </p:spTree>
    <p:extLst>
      <p:ext uri="{BB962C8B-B14F-4D97-AF65-F5344CB8AC3E}">
        <p14:creationId xmlns:p14="http://schemas.microsoft.com/office/powerpoint/2010/main" val="34354332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Formula for Standard Deviation</a:t>
            </a:r>
            <a:endParaRPr lang="en-US" dirty="0"/>
          </a:p>
        </p:txBody>
      </p:sp>
      <p:sp>
        <p:nvSpPr>
          <p:cNvPr id="3" name="Content Placeholder 2"/>
          <p:cNvSpPr>
            <a:spLocks noGrp="1"/>
          </p:cNvSpPr>
          <p:nvPr>
            <p:ph idx="1"/>
          </p:nvPr>
        </p:nvSpPr>
        <p:spPr>
          <a:xfrm>
            <a:off x="457200" y="1295400"/>
            <a:ext cx="8412480" cy="1920240"/>
          </a:xfrm>
        </p:spPr>
        <p:txBody>
          <a:bodyPr/>
          <a:lstStyle/>
          <a:p>
            <a:r>
              <a:rPr lang="en-US" dirty="0">
                <a:solidFill>
                  <a:srgbClr val="FFFFFF"/>
                </a:solidFill>
              </a:rPr>
              <a:t>In order to quantify the variation in a data set, let’s recall the process for finding the standard deviation. </a:t>
            </a:r>
            <a:r>
              <a:rPr lang="en-US" dirty="0" smtClean="0">
                <a:solidFill>
                  <a:srgbClr val="FFFFFF"/>
                </a:solidFill>
              </a:rPr>
              <a:t>Recall </a:t>
            </a:r>
            <a:r>
              <a:rPr lang="en-US" dirty="0">
                <a:solidFill>
                  <a:srgbClr val="FFFFFF"/>
                </a:solidFill>
              </a:rPr>
              <a:t>that the process for finding the standard deviation includes comparing each data value to the mean</a:t>
            </a:r>
            <a:r>
              <a:rPr lang="en-US" dirty="0" smtClean="0">
                <a:solidFill>
                  <a:srgbClr val="FFFFFF"/>
                </a:solidFill>
              </a:rPr>
              <a:t>.</a:t>
            </a:r>
            <a:endParaRPr lang="en-US" dirty="0">
              <a:solidFill>
                <a:srgbClr val="FFFFFF"/>
              </a:solidFill>
            </a:endParaRPr>
          </a:p>
        </p:txBody>
      </p:sp>
      <p:pic>
        <p:nvPicPr>
          <p:cNvPr id="11266" name="Picture 3" descr="D:\PPPPPPPTTTTTACCESSIBLE PPT WORKS\Accessible PPT\IN PROCESS\Bluman_Brf_8e_Accessibility_PPT_3931585\5 Miscellaneous\Ch 03\Picture21.png"/>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3335462" y="3352800"/>
            <a:ext cx="2473077" cy="1371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06750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1901 </a:t>
            </a:r>
            <a:r>
              <a:rPr lang="en-US" dirty="0" smtClean="0">
                <a:solidFill>
                  <a:srgbClr val="FFFFFF"/>
                </a:solidFill>
              </a:rPr>
              <a:t>to </a:t>
            </a:r>
            <a:r>
              <a:rPr lang="en-US" dirty="0">
                <a:solidFill>
                  <a:srgbClr val="FFFFFF"/>
                </a:solidFill>
              </a:rPr>
              <a:t>1959 Home Runs</a:t>
            </a:r>
            <a:endParaRPr lang="en-US" dirty="0"/>
          </a:p>
        </p:txBody>
      </p:sp>
      <p:sp>
        <p:nvSpPr>
          <p:cNvPr id="3" name="Content Placeholder 2"/>
          <p:cNvSpPr>
            <a:spLocks noGrp="1"/>
          </p:cNvSpPr>
          <p:nvPr>
            <p:ph idx="1"/>
          </p:nvPr>
        </p:nvSpPr>
        <p:spPr>
          <a:xfrm>
            <a:off x="457200" y="1295400"/>
            <a:ext cx="3810000" cy="4297680"/>
          </a:xfrm>
        </p:spPr>
        <p:txBody>
          <a:bodyPr/>
          <a:lstStyle/>
          <a:p>
            <a:r>
              <a:rPr lang="en-US" dirty="0">
                <a:solidFill>
                  <a:srgbClr val="FFFFFF"/>
                </a:solidFill>
              </a:rPr>
              <a:t>Here the mean of 1088.0 for the data set is plotted against the raw data values in the </a:t>
            </a:r>
            <a:r>
              <a:rPr lang="en-US" dirty="0" err="1">
                <a:solidFill>
                  <a:srgbClr val="FFFFFF"/>
                </a:solidFill>
              </a:rPr>
              <a:t>the</a:t>
            </a:r>
            <a:r>
              <a:rPr lang="en-US" dirty="0">
                <a:solidFill>
                  <a:srgbClr val="FFFFFF"/>
                </a:solidFill>
              </a:rPr>
              <a:t> time series graph for the 1901 to 1959 seasons.</a:t>
            </a:r>
          </a:p>
        </p:txBody>
      </p:sp>
      <p:pic>
        <p:nvPicPr>
          <p:cNvPr id="12290" name="Picture 3" descr="D:\PPPPPPPTTTTTACCESSIBLE PPT WORKS\Accessible PPT\IN PROCESS\Bluman_Brf_8e_Accessibility_PPT_3931585\5 Miscellaneous\Ch 03\Picture22.png"/>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4648200" y="1676400"/>
            <a:ext cx="4035219" cy="1932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1348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1960 </a:t>
            </a:r>
            <a:r>
              <a:rPr lang="en-US" dirty="0" smtClean="0">
                <a:solidFill>
                  <a:srgbClr val="FFFFFF"/>
                </a:solidFill>
              </a:rPr>
              <a:t>to </a:t>
            </a:r>
            <a:r>
              <a:rPr lang="en-US" dirty="0">
                <a:solidFill>
                  <a:srgbClr val="FFFFFF"/>
                </a:solidFill>
              </a:rPr>
              <a:t>2013 Home Runs</a:t>
            </a:r>
            <a:endParaRPr lang="en-US" dirty="0"/>
          </a:p>
        </p:txBody>
      </p:sp>
      <p:sp>
        <p:nvSpPr>
          <p:cNvPr id="3" name="Content Placeholder 2"/>
          <p:cNvSpPr>
            <a:spLocks noGrp="1"/>
          </p:cNvSpPr>
          <p:nvPr>
            <p:ph idx="1"/>
          </p:nvPr>
        </p:nvSpPr>
        <p:spPr>
          <a:xfrm>
            <a:off x="457200" y="1295400"/>
            <a:ext cx="3810000" cy="4297680"/>
          </a:xfrm>
        </p:spPr>
        <p:txBody>
          <a:bodyPr/>
          <a:lstStyle/>
          <a:p>
            <a:pPr>
              <a:spcAft>
                <a:spcPts val="1200"/>
              </a:spcAft>
            </a:pPr>
            <a:r>
              <a:rPr lang="en-US" dirty="0">
                <a:solidFill>
                  <a:srgbClr val="FFFFFF"/>
                </a:solidFill>
              </a:rPr>
              <a:t>The mean of 3721.0 is higher for the 1960 to 2013 seasons.</a:t>
            </a:r>
          </a:p>
          <a:p>
            <a:pPr>
              <a:spcAft>
                <a:spcPts val="1200"/>
              </a:spcAft>
            </a:pPr>
            <a:r>
              <a:rPr lang="en-US" dirty="0">
                <a:solidFill>
                  <a:srgbClr val="FFFFFF"/>
                </a:solidFill>
              </a:rPr>
              <a:t>But notice also that the individual data values tend to stray farther from the mean.</a:t>
            </a:r>
          </a:p>
        </p:txBody>
      </p:sp>
      <p:pic>
        <p:nvPicPr>
          <p:cNvPr id="12290" name="Picture 3"/>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4648200" y="1691639"/>
            <a:ext cx="4035219" cy="1901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3288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2311</TotalTime>
  <Words>598</Words>
  <Application>Microsoft Office PowerPoint</Application>
  <PresentationFormat>On-screen Show (4:3)</PresentationFormat>
  <Paragraphs>34</Paragraphs>
  <Slides>12</Slides>
  <Notes>0</Notes>
  <HiddenSlides>0</HiddenSlides>
  <MMClips>0</MMClips>
  <ScaleCrop>false</ScaleCrop>
  <HeadingPairs>
    <vt:vector size="4" baseType="variant">
      <vt:variant>
        <vt:lpstr>Theme</vt:lpstr>
      </vt:variant>
      <vt:variant>
        <vt:i4>9</vt:i4>
      </vt:variant>
      <vt:variant>
        <vt:lpstr>Slide Titles</vt:lpstr>
      </vt:variant>
      <vt:variant>
        <vt:i4>12</vt:i4>
      </vt:variant>
    </vt:vector>
  </HeadingPairs>
  <TitlesOfParts>
    <vt:vector size="21" baseType="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ELEMENTARY STATISTICS, BLUMAN</vt:lpstr>
      <vt:lpstr>Objectives for this PowerPoint</vt:lpstr>
      <vt:lpstr>Major League Home Runs 1901 to 2013</vt:lpstr>
      <vt:lpstr>Description of Time Series Graph</vt:lpstr>
      <vt:lpstr>Major League Home Runs</vt:lpstr>
      <vt:lpstr>Description of Data Sets</vt:lpstr>
      <vt:lpstr>Formula for Standard Deviation</vt:lpstr>
      <vt:lpstr>1901 to 1959 Home Runs</vt:lpstr>
      <vt:lpstr>1960 to 2013 Home Runs</vt:lpstr>
      <vt:lpstr>Standard Deviation (1)</vt:lpstr>
      <vt:lpstr>Standard Deviation (2)</vt:lpstr>
      <vt:lpstr>Summary</vt:lpstr>
    </vt:vector>
  </TitlesOfParts>
  <Company>The McGraw-Hill Companies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Prasanna kumar. Tripathy</cp:lastModifiedBy>
  <cp:revision>302</cp:revision>
  <dcterms:created xsi:type="dcterms:W3CDTF">2017-12-05T17:18:18Z</dcterms:created>
  <dcterms:modified xsi:type="dcterms:W3CDTF">2018-04-10T12:12:59Z</dcterms:modified>
</cp:coreProperties>
</file>