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5"/>
  </p:notesMasterIdLst>
  <p:handoutMasterIdLst>
    <p:handoutMasterId r:id="rId26"/>
  </p:handoutMasterIdLst>
  <p:sldIdLst>
    <p:sldId id="273" r:id="rId10"/>
    <p:sldId id="276" r:id="rId11"/>
    <p:sldId id="307" r:id="rId12"/>
    <p:sldId id="333" r:id="rId13"/>
    <p:sldId id="345" r:id="rId14"/>
    <p:sldId id="346" r:id="rId15"/>
    <p:sldId id="340" r:id="rId16"/>
    <p:sldId id="347" r:id="rId17"/>
    <p:sldId id="348" r:id="rId18"/>
    <p:sldId id="349" r:id="rId19"/>
    <p:sldId id="350" r:id="rId20"/>
    <p:sldId id="351" r:id="rId21"/>
    <p:sldId id="352" r:id="rId22"/>
    <p:sldId id="353" r:id="rId23"/>
    <p:sldId id="29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2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Population Standard Deviation</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Completed Table</a:t>
            </a:r>
            <a:endParaRPr lang="en-US" dirty="0"/>
          </a:p>
        </p:txBody>
      </p:sp>
      <p:pic>
        <p:nvPicPr>
          <p:cNvPr id="3074" name="Picture 2" descr="The number of home runs is 1901 was 455.  The first row third column is -1891.026549.  The forth column is 3575981.408.  The second row third column is -1990.026549.  The second row forth column is 3960205.664. &#10;&#10;The third column is always the number of home runs minus 2346.  The forth column is always the square of the number in the third colum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0200" y="1071639"/>
            <a:ext cx="5943600" cy="55280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37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Population Variance</a:t>
            </a:r>
            <a:endParaRPr lang="en-US"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The population variance is given the symbol sigma squared.</a:t>
            </a:r>
          </a:p>
          <a:p>
            <a:pPr>
              <a:spcAft>
                <a:spcPts val="1200"/>
              </a:spcAft>
            </a:pPr>
            <a:r>
              <a:rPr lang="en-US" dirty="0">
                <a:solidFill>
                  <a:srgbClr val="FFFFFF"/>
                </a:solidFill>
              </a:rPr>
              <a:t>Recall that it is the average of the squared deviations from the mean. </a:t>
            </a:r>
            <a:r>
              <a:rPr lang="en-US" dirty="0" smtClean="0">
                <a:solidFill>
                  <a:srgbClr val="FFFFFF"/>
                </a:solidFill>
              </a:rPr>
              <a:t>We </a:t>
            </a:r>
            <a:r>
              <a:rPr lang="en-US" dirty="0">
                <a:solidFill>
                  <a:srgbClr val="FFFFFF"/>
                </a:solidFill>
              </a:rPr>
              <a:t>will need to add up all of the values in the last column.</a:t>
            </a:r>
          </a:p>
          <a:p>
            <a:pPr>
              <a:spcAft>
                <a:spcPts val="1200"/>
              </a:spcAft>
            </a:pPr>
            <a:r>
              <a:rPr lang="en-US" dirty="0">
                <a:solidFill>
                  <a:srgbClr val="FFFFFF"/>
                </a:solidFill>
              </a:rPr>
              <a:t>This sum will give us </a:t>
            </a:r>
            <a:r>
              <a:rPr lang="en-US" dirty="0" smtClean="0">
                <a:solidFill>
                  <a:srgbClr val="FFFFFF"/>
                </a:solidFill>
              </a:rPr>
              <a:t>280615806.9</a:t>
            </a:r>
            <a:endParaRPr lang="en-US" dirty="0">
              <a:solidFill>
                <a:srgbClr val="FFFFFF"/>
              </a:solidFill>
            </a:endParaRPr>
          </a:p>
        </p:txBody>
      </p:sp>
    </p:spTree>
    <p:extLst>
      <p:ext uri="{BB962C8B-B14F-4D97-AF65-F5344CB8AC3E}">
        <p14:creationId xmlns:p14="http://schemas.microsoft.com/office/powerpoint/2010/main" val="50530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Use Formula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1800"/>
                  </a:spcBef>
                  <a:spcAft>
                    <a:spcPts val="1800"/>
                  </a:spcAft>
                </a:pPr>
                <a:r>
                  <a:rPr lang="en-US" dirty="0" smtClean="0">
                    <a:solidFill>
                      <a:srgbClr val="FFFFFF"/>
                    </a:solidFill>
                  </a:rPr>
                  <a:t>Substitute the appropriate numbers into the formula</a:t>
                </a:r>
              </a:p>
              <a:p>
                <a:pPr>
                  <a:spcBef>
                    <a:spcPts val="1800"/>
                  </a:spcBef>
                  <a:spcAft>
                    <a:spcPts val="1800"/>
                  </a:spcAft>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solidFill>
                                <a:srgbClr val="FFFFFF"/>
                              </a:solidFill>
                              <a:latin typeface="Cambria Math"/>
                            </a:rPr>
                          </m:ctrlPr>
                        </m:naryPr>
                        <m:sub/>
                        <m:sup/>
                        <m:e>
                          <m:d>
                            <m:dPr>
                              <m:ctrlPr>
                                <a:rPr lang="en-US" b="0" i="1" smtClean="0">
                                  <a:solidFill>
                                    <a:srgbClr val="FFFFFF"/>
                                  </a:solidFill>
                                  <a:latin typeface="Cambria Math"/>
                                </a:rPr>
                              </m:ctrlPr>
                            </m:dPr>
                            <m:e>
                              <m:r>
                                <a:rPr lang="en-US" b="0" i="1" smtClean="0">
                                  <a:solidFill>
                                    <a:srgbClr val="FFFFFF"/>
                                  </a:solidFill>
                                  <a:latin typeface="Cambria Math"/>
                                </a:rPr>
                                <m:t>𝑥</m:t>
                              </m:r>
                              <m:r>
                                <a:rPr lang="en-US" b="0" i="1" smtClean="0">
                                  <a:solidFill>
                                    <a:srgbClr val="FFFFFF"/>
                                  </a:solidFill>
                                  <a:latin typeface="Cambria Math"/>
                                </a:rPr>
                                <m:t>−</m:t>
                              </m:r>
                              <m:r>
                                <a:rPr lang="en-US" b="0" i="1" smtClean="0">
                                  <a:solidFill>
                                    <a:srgbClr val="FFFFFF"/>
                                  </a:solidFill>
                                  <a:latin typeface="Cambria Math"/>
                                  <a:ea typeface="Cambria Math"/>
                                </a:rPr>
                                <m:t>𝜇</m:t>
                              </m:r>
                            </m:e>
                          </m:d>
                          <m:r>
                            <a:rPr lang="en-US" b="0" i="1" baseline="30000" smtClean="0">
                              <a:solidFill>
                                <a:srgbClr val="FFFFFF"/>
                              </a:solidFill>
                              <a:latin typeface="Cambria Math"/>
                              <a:ea typeface="Cambria Math"/>
                            </a:rPr>
                            <m:t>2</m:t>
                          </m:r>
                        </m:e>
                      </m:nary>
                      <m:r>
                        <a:rPr lang="en-US" b="0" i="1" smtClean="0">
                          <a:solidFill>
                            <a:srgbClr val="FFFFFF"/>
                          </a:solidFill>
                          <a:latin typeface="Cambria Math"/>
                        </a:rPr>
                        <m:t>=280615806.9</m:t>
                      </m:r>
                    </m:oMath>
                  </m:oMathPara>
                </a14:m>
                <a:endParaRPr lang="en-US" dirty="0" smtClean="0">
                  <a:solidFill>
                    <a:srgbClr val="FFFFFF"/>
                  </a:solidFill>
                </a:endParaRPr>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i="1" smtClean="0">
                          <a:solidFill>
                            <a:srgbClr val="FFFFFF"/>
                          </a:solidFill>
                          <a:latin typeface="Cambria Math"/>
                          <a:ea typeface="Cambria Math"/>
                        </a:rPr>
                        <m:t>𝜎</m:t>
                      </m:r>
                      <m:r>
                        <a:rPr lang="en-US" b="0" i="1" baseline="30000" smtClean="0">
                          <a:solidFill>
                            <a:srgbClr val="FFFFFF"/>
                          </a:solidFill>
                          <a:latin typeface="Cambria Math"/>
                          <a:ea typeface="Cambria Math"/>
                        </a:rPr>
                        <m:t>2</m:t>
                      </m:r>
                      <m:r>
                        <a:rPr lang="en-US" b="0" i="1" smtClean="0">
                          <a:solidFill>
                            <a:srgbClr val="FFFFFF"/>
                          </a:solidFill>
                          <a:latin typeface="Cambria Math"/>
                          <a:ea typeface="Cambria Math"/>
                        </a:rPr>
                        <m:t>=</m:t>
                      </m:r>
                      <m:f>
                        <m:fPr>
                          <m:ctrlPr>
                            <a:rPr lang="en-US" b="0" i="1" smtClean="0">
                              <a:solidFill>
                                <a:srgbClr val="FFFFFF"/>
                              </a:solidFill>
                              <a:latin typeface="Cambria Math"/>
                              <a:ea typeface="Cambria Math"/>
                            </a:rPr>
                          </m:ctrlPr>
                        </m:fPr>
                        <m:num>
                          <m:nary>
                            <m:naryPr>
                              <m:chr m:val="∑"/>
                              <m:subHide m:val="on"/>
                              <m:supHide m:val="on"/>
                              <m:ctrlPr>
                                <a:rPr lang="en-US" b="0" i="1" smtClean="0">
                                  <a:solidFill>
                                    <a:srgbClr val="FFFFFF"/>
                                  </a:solidFill>
                                  <a:latin typeface="Cambria Math"/>
                                  <a:ea typeface="Cambria Math"/>
                                </a:rPr>
                              </m:ctrlPr>
                            </m:naryPr>
                            <m:sub/>
                            <m:sup/>
                            <m:e>
                              <m:d>
                                <m:dPr>
                                  <m:ctrlPr>
                                    <a:rPr lang="en-US" b="0" i="1" smtClean="0">
                                      <a:solidFill>
                                        <a:srgbClr val="FFFFFF"/>
                                      </a:solidFill>
                                      <a:latin typeface="Cambria Math"/>
                                      <a:ea typeface="Cambria Math"/>
                                    </a:rPr>
                                  </m:ctrlPr>
                                </m:dPr>
                                <m:e>
                                  <m:r>
                                    <a:rPr lang="en-US" b="0" i="1" smtClean="0">
                                      <a:solidFill>
                                        <a:srgbClr val="FFFFFF"/>
                                      </a:solidFill>
                                      <a:latin typeface="Cambria Math"/>
                                      <a:ea typeface="Cambria Math"/>
                                    </a:rPr>
                                    <m:t>𝑥</m:t>
                                  </m:r>
                                  <m:r>
                                    <a:rPr lang="en-US" b="0" i="1" smtClean="0">
                                      <a:solidFill>
                                        <a:srgbClr val="FFFFFF"/>
                                      </a:solidFill>
                                      <a:latin typeface="Cambria Math"/>
                                      <a:ea typeface="Cambria Math"/>
                                    </a:rPr>
                                    <m:t>−</m:t>
                                  </m:r>
                                  <m:r>
                                    <a:rPr lang="en-US" b="0" i="1" smtClean="0">
                                      <a:solidFill>
                                        <a:srgbClr val="FFFFFF"/>
                                      </a:solidFill>
                                      <a:latin typeface="Cambria Math"/>
                                      <a:ea typeface="Cambria Math"/>
                                    </a:rPr>
                                    <m:t>𝜇</m:t>
                                  </m:r>
                                </m:e>
                              </m:d>
                              <m:r>
                                <a:rPr lang="en-US" b="0" i="1" baseline="30000" smtClean="0">
                                  <a:solidFill>
                                    <a:srgbClr val="FFFFFF"/>
                                  </a:solidFill>
                                  <a:latin typeface="Cambria Math"/>
                                  <a:ea typeface="Cambria Math"/>
                                </a:rPr>
                                <m:t>2</m:t>
                              </m:r>
                            </m:e>
                          </m:nary>
                        </m:num>
                        <m:den>
                          <m:r>
                            <a:rPr lang="en-US" b="0" i="1" smtClean="0">
                              <a:solidFill>
                                <a:srgbClr val="FFFFFF"/>
                              </a:solidFill>
                              <a:latin typeface="Cambria Math"/>
                              <a:ea typeface="Cambria Math"/>
                            </a:rPr>
                            <m:t>𝑁</m:t>
                          </m:r>
                        </m:den>
                      </m:f>
                    </m:oMath>
                  </m:oMathPara>
                </a14:m>
                <a:endParaRPr lang="en-US" dirty="0" smtClean="0">
                  <a:solidFill>
                    <a:srgbClr val="FFFFFF"/>
                  </a:solidFill>
                </a:endParaRPr>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i="1" smtClean="0">
                          <a:solidFill>
                            <a:srgbClr val="FFFFFF"/>
                          </a:solidFill>
                          <a:latin typeface="Cambria Math"/>
                          <a:ea typeface="Cambria Math"/>
                        </a:rPr>
                        <m:t>𝜎</m:t>
                      </m:r>
                      <m:r>
                        <a:rPr lang="en-US" b="0" i="1" baseline="30000" smtClean="0">
                          <a:solidFill>
                            <a:srgbClr val="FFFFFF"/>
                          </a:solidFill>
                          <a:latin typeface="Cambria Math"/>
                          <a:ea typeface="Cambria Math"/>
                        </a:rPr>
                        <m:t>2</m:t>
                      </m:r>
                      <m:r>
                        <a:rPr lang="en-US" b="0" i="1" smtClean="0">
                          <a:solidFill>
                            <a:srgbClr val="FFFFFF"/>
                          </a:solidFill>
                          <a:latin typeface="Cambria Math"/>
                          <a:ea typeface="Cambria Math"/>
                        </a:rPr>
                        <m:t>=</m:t>
                      </m:r>
                      <m:f>
                        <m:fPr>
                          <m:ctrlPr>
                            <a:rPr lang="en-US" b="0" i="1" smtClean="0">
                              <a:solidFill>
                                <a:srgbClr val="FFFFFF"/>
                              </a:solidFill>
                              <a:latin typeface="Cambria Math"/>
                              <a:ea typeface="Cambria Math"/>
                            </a:rPr>
                          </m:ctrlPr>
                        </m:fPr>
                        <m:num>
                          <m:r>
                            <a:rPr lang="en-US" b="0" i="1" smtClean="0">
                              <a:solidFill>
                                <a:srgbClr val="FFFFFF"/>
                              </a:solidFill>
                              <a:latin typeface="Cambria Math"/>
                              <a:ea typeface="Cambria Math"/>
                            </a:rPr>
                            <m:t>280615806.9</m:t>
                          </m:r>
                        </m:num>
                        <m:den>
                          <m:r>
                            <a:rPr lang="en-US" b="0" i="1" smtClean="0">
                              <a:solidFill>
                                <a:srgbClr val="FFFFFF"/>
                              </a:solidFill>
                              <a:latin typeface="Cambria Math"/>
                              <a:ea typeface="Cambria Math"/>
                            </a:rPr>
                            <m:t>113</m:t>
                          </m:r>
                        </m:den>
                      </m:f>
                      <m:r>
                        <a:rPr lang="en-US" b="0" i="1" smtClean="0">
                          <a:solidFill>
                            <a:srgbClr val="FFFFFF"/>
                          </a:solidFill>
                          <a:latin typeface="Cambria Math"/>
                          <a:ea typeface="Cambria Math"/>
                        </a:rPr>
                        <m:t>=2483325.7</m:t>
                      </m:r>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a:stretch>
              </a:blipFill>
            </p:spPr>
            <p:txBody>
              <a:bodyPr/>
              <a:lstStyle/>
              <a:p>
                <a:r>
                  <a:rPr lang="en-US">
                    <a:noFill/>
                  </a:rPr>
                  <a:t> </a:t>
                </a:r>
              </a:p>
            </p:txBody>
          </p:sp>
        </mc:Fallback>
      </mc:AlternateContent>
    </p:spTree>
    <p:extLst>
      <p:ext uri="{BB962C8B-B14F-4D97-AF65-F5344CB8AC3E}">
        <p14:creationId xmlns:p14="http://schemas.microsoft.com/office/powerpoint/2010/main" val="171301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Rounding Rule</a:t>
            </a:r>
            <a:endParaRPr lang="en-US" dirty="0"/>
          </a:p>
        </p:txBody>
      </p:sp>
      <p:sp>
        <p:nvSpPr>
          <p:cNvPr id="3" name="Content Placeholder 2"/>
          <p:cNvSpPr>
            <a:spLocks noGrp="1"/>
          </p:cNvSpPr>
          <p:nvPr>
            <p:ph idx="1"/>
          </p:nvPr>
        </p:nvSpPr>
        <p:spPr/>
        <p:txBody>
          <a:bodyPr/>
          <a:lstStyle/>
          <a:p>
            <a:pPr>
              <a:spcAft>
                <a:spcPts val="1200"/>
              </a:spcAft>
            </a:pPr>
            <a:r>
              <a:rPr lang="en-US" sz="2400" dirty="0">
                <a:solidFill>
                  <a:srgbClr val="FFFFFF"/>
                </a:solidFill>
              </a:rPr>
              <a:t>The rounding rule for the variance is the same as the rounding rule for the mean. </a:t>
            </a:r>
            <a:r>
              <a:rPr lang="en-US" sz="2400" dirty="0" smtClean="0">
                <a:solidFill>
                  <a:srgbClr val="FFFFFF"/>
                </a:solidFill>
              </a:rPr>
              <a:t>We </a:t>
            </a:r>
            <a:r>
              <a:rPr lang="en-US" sz="2400" dirty="0">
                <a:solidFill>
                  <a:srgbClr val="FFFFFF"/>
                </a:solidFill>
              </a:rPr>
              <a:t>should round to one more decimal place that occurs in the raw data.  Our data are whole numbers. We should round the variance to one decimal place.</a:t>
            </a:r>
          </a:p>
          <a:p>
            <a:pPr>
              <a:spcAft>
                <a:spcPts val="1200"/>
              </a:spcAft>
            </a:pPr>
            <a:r>
              <a:rPr lang="en-US" sz="2400" dirty="0">
                <a:solidFill>
                  <a:srgbClr val="FFFFFF"/>
                </a:solidFill>
              </a:rPr>
              <a:t>This brings up the problem of units. </a:t>
            </a:r>
            <a:r>
              <a:rPr lang="en-US" sz="2400" dirty="0" smtClean="0">
                <a:solidFill>
                  <a:srgbClr val="FFFFFF"/>
                </a:solidFill>
              </a:rPr>
              <a:t>The </a:t>
            </a:r>
            <a:r>
              <a:rPr lang="en-US" sz="2400" dirty="0">
                <a:solidFill>
                  <a:srgbClr val="FFFFFF"/>
                </a:solidFill>
              </a:rPr>
              <a:t>mean for the home runs data set is 2346 home runs per season. </a:t>
            </a:r>
            <a:r>
              <a:rPr lang="en-US" sz="2400" dirty="0" smtClean="0">
                <a:solidFill>
                  <a:srgbClr val="FFFFFF"/>
                </a:solidFill>
              </a:rPr>
              <a:t>The </a:t>
            </a:r>
            <a:r>
              <a:rPr lang="en-US" sz="2400" dirty="0">
                <a:solidFill>
                  <a:srgbClr val="FFFFFF"/>
                </a:solidFill>
              </a:rPr>
              <a:t>units for the mean are consistent with the units for the individual data values. </a:t>
            </a:r>
            <a:r>
              <a:rPr lang="en-US" sz="2400" dirty="0" smtClean="0">
                <a:solidFill>
                  <a:srgbClr val="FFFFFF"/>
                </a:solidFill>
              </a:rPr>
              <a:t>This </a:t>
            </a:r>
            <a:r>
              <a:rPr lang="en-US" sz="2400" dirty="0">
                <a:solidFill>
                  <a:srgbClr val="FFFFFF"/>
                </a:solidFill>
              </a:rPr>
              <a:t>is why we can compare the mean to the individual data values when we subtract them in the formula for the variance. </a:t>
            </a:r>
            <a:r>
              <a:rPr lang="en-US" sz="2400" dirty="0" smtClean="0">
                <a:solidFill>
                  <a:srgbClr val="FFFFFF"/>
                </a:solidFill>
              </a:rPr>
              <a:t>But </a:t>
            </a:r>
            <a:r>
              <a:rPr lang="en-US" sz="2400" dirty="0">
                <a:solidFill>
                  <a:srgbClr val="FFFFFF"/>
                </a:solidFill>
              </a:rPr>
              <a:t>during the process we squared those deviations and then found the mean for the squared deviations. </a:t>
            </a:r>
            <a:r>
              <a:rPr lang="en-US" sz="2400" dirty="0" smtClean="0">
                <a:solidFill>
                  <a:srgbClr val="FFFFFF"/>
                </a:solidFill>
              </a:rPr>
              <a:t>That </a:t>
            </a:r>
            <a:r>
              <a:rPr lang="en-US" sz="2400" dirty="0">
                <a:solidFill>
                  <a:srgbClr val="FFFFFF"/>
                </a:solidFill>
              </a:rPr>
              <a:t>means that the units for the variance would be the square of the units for the mean</a:t>
            </a:r>
            <a:r>
              <a:rPr lang="en-US" sz="2400" dirty="0" smtClean="0">
                <a:solidFill>
                  <a:srgbClr val="FFFFFF"/>
                </a:solidFill>
              </a:rPr>
              <a:t>.</a:t>
            </a:r>
            <a:endParaRPr lang="en-US" sz="2400" dirty="0">
              <a:solidFill>
                <a:srgbClr val="FFFFFF"/>
              </a:solidFill>
            </a:endParaRPr>
          </a:p>
        </p:txBody>
      </p:sp>
    </p:spTree>
    <p:extLst>
      <p:ext uri="{BB962C8B-B14F-4D97-AF65-F5344CB8AC3E}">
        <p14:creationId xmlns:p14="http://schemas.microsoft.com/office/powerpoint/2010/main" val="119064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Standard Deviation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Aft>
                    <a:spcPts val="1200"/>
                  </a:spcAft>
                </a:pPr>
                <a:r>
                  <a:rPr lang="en-US" sz="2400" dirty="0" smtClean="0">
                    <a:solidFill>
                      <a:srgbClr val="FFFFFF"/>
                    </a:solidFill>
                  </a:rPr>
                  <a:t>The problem then is that we can't compare our measure of variation to the individual data values. The solution to that problem is to take the square root of the variance. The result will be a measure that we call the standard deviation. The units of the standard deviation would then be consistent with the units for the mean and the individual data values.</a:t>
                </a:r>
              </a:p>
              <a:p>
                <a:pPr>
                  <a:spcAft>
                    <a:spcPts val="1200"/>
                  </a:spcAft>
                </a:pPr>
                <a:r>
                  <a:rPr lang="en-US" sz="2400" dirty="0">
                    <a:solidFill>
                      <a:srgbClr val="FFFFFF"/>
                    </a:solidFill>
                  </a:rPr>
                  <a:t>The rounding rule for the standard deviation is also to round to one more decimal place than occurs in the raw data.</a:t>
                </a:r>
              </a:p>
              <a:p>
                <a:pPr>
                  <a:spcAft>
                    <a:spcPts val="1200"/>
                  </a:spcAft>
                </a:pPr>
                <a14:m>
                  <m:oMathPara xmlns:m="http://schemas.openxmlformats.org/officeDocument/2006/math">
                    <m:oMathParaPr>
                      <m:jc m:val="centerGroup"/>
                    </m:oMathParaPr>
                    <m:oMath xmlns:m="http://schemas.openxmlformats.org/officeDocument/2006/math">
                      <m:r>
                        <a:rPr lang="en-US" sz="2400" i="1" smtClean="0">
                          <a:solidFill>
                            <a:srgbClr val="FFFFFF"/>
                          </a:solidFill>
                          <a:latin typeface="Cambria Math"/>
                          <a:ea typeface="Cambria Math"/>
                        </a:rPr>
                        <m:t>𝜎</m:t>
                      </m:r>
                      <m:r>
                        <a:rPr lang="en-US" sz="2400" b="0" i="1" smtClean="0">
                          <a:solidFill>
                            <a:srgbClr val="FFFFFF"/>
                          </a:solidFill>
                          <a:latin typeface="Cambria Math"/>
                          <a:ea typeface="Cambria Math"/>
                        </a:rPr>
                        <m:t>=</m:t>
                      </m:r>
                      <m:rad>
                        <m:radPr>
                          <m:degHide m:val="on"/>
                          <m:ctrlPr>
                            <a:rPr lang="en-US" sz="2400" b="0" i="1" smtClean="0">
                              <a:solidFill>
                                <a:srgbClr val="FFFFFF"/>
                              </a:solidFill>
                              <a:latin typeface="Cambria Math"/>
                              <a:ea typeface="Cambria Math"/>
                            </a:rPr>
                          </m:ctrlPr>
                        </m:radPr>
                        <m:deg/>
                        <m:e>
                          <m:r>
                            <a:rPr lang="en-US" sz="2400" b="0" i="1" smtClean="0">
                              <a:solidFill>
                                <a:srgbClr val="FFFFFF"/>
                              </a:solidFill>
                              <a:latin typeface="Cambria Math"/>
                              <a:ea typeface="Cambria Math"/>
                            </a:rPr>
                            <m:t>𝜎</m:t>
                          </m:r>
                          <m:r>
                            <a:rPr lang="en-US" sz="2400" b="0" i="1" baseline="30000" smtClean="0">
                              <a:solidFill>
                                <a:srgbClr val="FFFFFF"/>
                              </a:solidFill>
                              <a:latin typeface="Cambria Math"/>
                              <a:ea typeface="Cambria Math"/>
                            </a:rPr>
                            <m:t>2</m:t>
                          </m:r>
                        </m:e>
                      </m:rad>
                      <m:r>
                        <a:rPr lang="en-US" sz="2400" b="0" i="1" smtClean="0">
                          <a:solidFill>
                            <a:srgbClr val="FFFFFF"/>
                          </a:solidFill>
                          <a:latin typeface="Cambria Math"/>
                          <a:ea typeface="Cambria Math"/>
                        </a:rPr>
                        <m:t>=</m:t>
                      </m:r>
                      <m:rad>
                        <m:radPr>
                          <m:degHide m:val="on"/>
                          <m:ctrlPr>
                            <a:rPr lang="en-US" sz="2400" b="0" i="1" smtClean="0">
                              <a:solidFill>
                                <a:srgbClr val="FFFFFF"/>
                              </a:solidFill>
                              <a:latin typeface="Cambria Math"/>
                              <a:ea typeface="Cambria Math"/>
                            </a:rPr>
                          </m:ctrlPr>
                        </m:radPr>
                        <m:deg/>
                        <m:e>
                          <m:r>
                            <a:rPr lang="en-US" sz="2400" b="0" i="1" smtClean="0">
                              <a:solidFill>
                                <a:srgbClr val="FFFFFF"/>
                              </a:solidFill>
                              <a:latin typeface="Cambria Math"/>
                              <a:ea typeface="Cambria Math"/>
                            </a:rPr>
                            <m:t>2483325.725</m:t>
                          </m:r>
                        </m:e>
                      </m:rad>
                      <m:r>
                        <a:rPr lang="en-US" sz="2400" b="0" i="1" smtClean="0">
                          <a:solidFill>
                            <a:srgbClr val="FFFFFF"/>
                          </a:solidFill>
                          <a:latin typeface="Cambria Math"/>
                          <a:ea typeface="Cambria Math"/>
                        </a:rPr>
                        <m:t>=1575.9</m:t>
                      </m:r>
                    </m:oMath>
                  </m:oMathPara>
                </a14:m>
                <a:endParaRPr lang="en-US" sz="2400" dirty="0">
                  <a:solidFill>
                    <a:srgbClr val="FFFFFF"/>
                  </a:solidFill>
                </a:endParaRPr>
              </a:p>
              <a:p>
                <a:pPr>
                  <a:spcAft>
                    <a:spcPts val="1200"/>
                  </a:spcAft>
                </a:pPr>
                <a:r>
                  <a:rPr lang="en-US" sz="2400" dirty="0">
                    <a:solidFill>
                      <a:srgbClr val="FFFFFF"/>
                    </a:solidFill>
                  </a:rPr>
                  <a:t>The standard deviation for this population is 1575.9 home runs.</a:t>
                </a:r>
                <a:endParaRPr lang="en-US" sz="2400"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928" r="-1407"/>
                </a:stretch>
              </a:blipFill>
            </p:spPr>
            <p:txBody>
              <a:bodyPr/>
              <a:lstStyle/>
              <a:p>
                <a:r>
                  <a:rPr lang="en-US">
                    <a:noFill/>
                  </a:rPr>
                  <a:t> </a:t>
                </a:r>
              </a:p>
            </p:txBody>
          </p:sp>
        </mc:Fallback>
      </mc:AlternateContent>
    </p:spTree>
    <p:extLst>
      <p:ext uri="{BB962C8B-B14F-4D97-AF65-F5344CB8AC3E}">
        <p14:creationId xmlns:p14="http://schemas.microsoft.com/office/powerpoint/2010/main" val="2111501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In this PowerPoint we learned the following:</a:t>
            </a:r>
          </a:p>
          <a:p>
            <a:pPr>
              <a:spcAft>
                <a:spcPts val="1200"/>
              </a:spcAft>
            </a:pPr>
            <a:r>
              <a:rPr lang="en-US" dirty="0">
                <a:solidFill>
                  <a:srgbClr val="FFFFFF"/>
                </a:solidFill>
              </a:rPr>
              <a:t>To </a:t>
            </a:r>
            <a:r>
              <a:rPr lang="en-US" dirty="0"/>
              <a:t>understand the </a:t>
            </a:r>
            <a:r>
              <a:rPr lang="en-US" b="1" dirty="0"/>
              <a:t>population variance </a:t>
            </a:r>
            <a:r>
              <a:rPr lang="en-US" dirty="0"/>
              <a:t>and </a:t>
            </a:r>
            <a:r>
              <a:rPr lang="en-US" b="1" dirty="0"/>
              <a:t>standard deviation</a:t>
            </a:r>
            <a:r>
              <a:rPr lang="en-US" dirty="0"/>
              <a:t>, how they are calculated, and what they measure</a:t>
            </a:r>
          </a:p>
          <a:p>
            <a:pPr>
              <a:spcAft>
                <a:spcPts val="1200"/>
              </a:spcAft>
            </a:pPr>
            <a:r>
              <a:rPr lang="en-US" dirty="0"/>
              <a:t>Learn how to use the correct symbols for the </a:t>
            </a:r>
            <a:r>
              <a:rPr lang="en-US" b="1" dirty="0"/>
              <a:t>population variance </a:t>
            </a:r>
            <a:r>
              <a:rPr lang="en-US" dirty="0"/>
              <a:t>and </a:t>
            </a:r>
            <a:r>
              <a:rPr lang="en-US" b="1" dirty="0"/>
              <a:t>standard </a:t>
            </a:r>
            <a:r>
              <a:rPr lang="en-US" b="1" dirty="0" smtClean="0"/>
              <a:t>deviation</a:t>
            </a:r>
            <a:endParaRPr lang="en-US" b="1" dirty="0"/>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pPr>
              <a:spcAft>
                <a:spcPts val="1200"/>
              </a:spcAft>
            </a:pPr>
            <a:r>
              <a:rPr lang="en-US" dirty="0" smtClean="0"/>
              <a:t>Understand </a:t>
            </a:r>
            <a:r>
              <a:rPr lang="en-US" dirty="0"/>
              <a:t>the </a:t>
            </a:r>
            <a:r>
              <a:rPr lang="en-US" b="1" dirty="0"/>
              <a:t>population variance </a:t>
            </a:r>
            <a:r>
              <a:rPr lang="en-US" dirty="0"/>
              <a:t>and </a:t>
            </a:r>
            <a:r>
              <a:rPr lang="en-US" b="1" dirty="0"/>
              <a:t>standard deviation</a:t>
            </a:r>
            <a:r>
              <a:rPr lang="en-US" dirty="0"/>
              <a:t>, how they are calculated, and what they measure</a:t>
            </a:r>
          </a:p>
          <a:p>
            <a:pPr>
              <a:spcAft>
                <a:spcPts val="1200"/>
              </a:spcAft>
            </a:pPr>
            <a:r>
              <a:rPr lang="en-US" dirty="0"/>
              <a:t>Learn how to use the correct symbols for the </a:t>
            </a:r>
            <a:r>
              <a:rPr lang="en-US" b="1" dirty="0"/>
              <a:t>population variance </a:t>
            </a:r>
            <a:r>
              <a:rPr lang="en-US" dirty="0"/>
              <a:t>and </a:t>
            </a:r>
            <a:r>
              <a:rPr lang="en-US" b="1" dirty="0"/>
              <a:t>standard </a:t>
            </a:r>
            <a:r>
              <a:rPr lang="en-US" b="1" dirty="0" smtClean="0"/>
              <a:t>deviation</a:t>
            </a:r>
            <a:endParaRPr 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Major League Home Runs </a:t>
            </a:r>
            <a:r>
              <a:rPr lang="en-US" dirty="0" smtClean="0">
                <a:solidFill>
                  <a:srgbClr val="FFFFFF"/>
                </a:solidFill>
              </a:rPr>
              <a:t>1901 to 2013</a:t>
            </a:r>
            <a:endParaRPr lang="en-US" dirty="0"/>
          </a:p>
        </p:txBody>
      </p:sp>
      <p:pic>
        <p:nvPicPr>
          <p:cNvPr id="1026" name="Picture 2" descr="It is a time series graph for major league home runs from 1901-2013.  The horizontal axis is the year and the vertical axis the number of home runs.  The graph is informational onl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33978"/>
            <a:ext cx="8229600" cy="398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3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Example</a:t>
            </a:r>
            <a:endParaRPr lang="en-US" dirty="0"/>
          </a:p>
        </p:txBody>
      </p:sp>
      <p:sp>
        <p:nvSpPr>
          <p:cNvPr id="3" name="Content Placeholder 2"/>
          <p:cNvSpPr>
            <a:spLocks noGrp="1"/>
          </p:cNvSpPr>
          <p:nvPr>
            <p:ph idx="1"/>
          </p:nvPr>
        </p:nvSpPr>
        <p:spPr>
          <a:xfrm>
            <a:off x="457200" y="1295400"/>
            <a:ext cx="8503920" cy="5257800"/>
          </a:xfrm>
        </p:spPr>
        <p:txBody>
          <a:bodyPr/>
          <a:lstStyle/>
          <a:p>
            <a:pPr>
              <a:spcAft>
                <a:spcPts val="1200"/>
              </a:spcAft>
            </a:pPr>
            <a:r>
              <a:rPr lang="en-US" sz="2600" dirty="0">
                <a:solidFill>
                  <a:srgbClr val="FFFFFF"/>
                </a:solidFill>
              </a:rPr>
              <a:t>The mean for the number of home runs hit for both major leagues from the year 1901 to 2013 is 2346 home runs.  But looking at the graph on the previous screen we can see a fair amount of fluctuation in the number of home runs hit from year to year particularly once we get past the 1960 season.</a:t>
            </a:r>
          </a:p>
          <a:p>
            <a:pPr>
              <a:spcAft>
                <a:spcPts val="1200"/>
              </a:spcAft>
            </a:pPr>
            <a:r>
              <a:rPr lang="en-US" sz="2600" dirty="0">
                <a:solidFill>
                  <a:srgbClr val="FFFFFF"/>
                </a:solidFill>
              </a:rPr>
              <a:t>This brings up a question that is asked as frequently as any other in statistics. How much variation exists within the data?</a:t>
            </a:r>
          </a:p>
          <a:p>
            <a:pPr>
              <a:spcAft>
                <a:spcPts val="1200"/>
              </a:spcAft>
            </a:pPr>
            <a:r>
              <a:rPr lang="en-US" sz="2600" dirty="0">
                <a:solidFill>
                  <a:srgbClr val="FFFFFF"/>
                </a:solidFill>
              </a:rPr>
              <a:t>One of the measures that is used to quantify variation in a data set is the variance. The variance is the average of the squared deviations between each data value and the mean.</a:t>
            </a:r>
            <a:endParaRPr lang="en-US" sz="2600" dirty="0">
              <a:solidFill>
                <a:srgbClr val="FFFFFF"/>
              </a:solidFill>
            </a:endParaRPr>
          </a:p>
        </p:txBody>
      </p:sp>
    </p:spTree>
    <p:extLst>
      <p:ext uri="{BB962C8B-B14F-4D97-AF65-F5344CB8AC3E}">
        <p14:creationId xmlns:p14="http://schemas.microsoft.com/office/powerpoint/2010/main" val="396789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1800"/>
                  </a:spcBef>
                  <a:spcAft>
                    <a:spcPts val="1800"/>
                  </a:spcAft>
                </a:pPr>
                <a:r>
                  <a:rPr lang="en-US" dirty="0">
                    <a:solidFill>
                      <a:srgbClr val="F2F2F2"/>
                    </a:solidFill>
                    <a:cs typeface="STIX" charset="0"/>
                  </a:rPr>
                  <a:t>Variance – The average of the squared differences between each data value and the mean</a:t>
                </a:r>
              </a:p>
              <a:p>
                <a:pPr>
                  <a:spcBef>
                    <a:spcPts val="1800"/>
                  </a:spcBef>
                  <a:spcAft>
                    <a:spcPts val="1800"/>
                  </a:spcAft>
                </a:pPr>
                <a:r>
                  <a:rPr lang="en-US" dirty="0">
                    <a:solidFill>
                      <a:srgbClr val="F2F2F2"/>
                    </a:solidFill>
                    <a:cs typeface="STIX" charset="0"/>
                  </a:rPr>
                  <a:t>Step 1 - How far does each data value lie from the mean?  We will find this by finding the deviations from the mean. Which just means we will subtract the mean from each data value</a:t>
                </a:r>
                <a:r>
                  <a:rPr lang="en-US" dirty="0" smtClean="0">
                    <a:solidFill>
                      <a:srgbClr val="F2F2F2"/>
                    </a:solidFill>
                    <a:cs typeface="STIX" charset="0"/>
                  </a:rPr>
                  <a:t>.</a:t>
                </a:r>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i="1">
                          <a:solidFill>
                            <a:schemeClr val="bg1">
                              <a:lumMod val="95000"/>
                            </a:schemeClr>
                          </a:solidFill>
                          <a:latin typeface="Cambria Math"/>
                          <a:ea typeface="STIX" pitchFamily="50" charset="0"/>
                          <a:cs typeface="STIX" pitchFamily="50" charset="0"/>
                        </a:rPr>
                        <m:t>𝑥</m:t>
                      </m:r>
                      <m:r>
                        <a:rPr lang="en-US" i="1">
                          <a:solidFill>
                            <a:schemeClr val="bg1">
                              <a:lumMod val="95000"/>
                            </a:schemeClr>
                          </a:solidFill>
                          <a:latin typeface="Cambria Math"/>
                          <a:ea typeface="STIX" pitchFamily="50" charset="0"/>
                          <a:cs typeface="STIX" pitchFamily="50" charset="0"/>
                        </a:rPr>
                        <m:t>−</m:t>
                      </m:r>
                      <m:r>
                        <a:rPr lang="en-US" i="1">
                          <a:solidFill>
                            <a:schemeClr val="bg1">
                              <a:lumMod val="95000"/>
                            </a:schemeClr>
                          </a:solidFill>
                          <a:latin typeface="Cambria Math"/>
                          <a:ea typeface="Cambria Math"/>
                          <a:cs typeface="STIX" pitchFamily="50" charset="0"/>
                        </a:rPr>
                        <m:t>𝜇</m:t>
                      </m:r>
                    </m:oMath>
                  </m:oMathPara>
                </a14:m>
                <a:endParaRPr lang="en-US" baseline="30000" dirty="0">
                  <a:solidFill>
                    <a:schemeClr val="bg1">
                      <a:lumMod val="95000"/>
                    </a:schemeClr>
                  </a:solidFill>
                  <a:ea typeface="STIX" pitchFamily="50" charset="0"/>
                  <a:cs typeface="STIX" pitchFamily="50"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r="-1185"/>
                </a:stretch>
              </a:blipFill>
            </p:spPr>
            <p:txBody>
              <a:bodyPr/>
              <a:lstStyle/>
              <a:p>
                <a:r>
                  <a:rPr lang="en-US">
                    <a:noFill/>
                  </a:rPr>
                  <a:t> </a:t>
                </a:r>
              </a:p>
            </p:txBody>
          </p:sp>
        </mc:Fallback>
      </mc:AlternateContent>
    </p:spTree>
    <p:extLst>
      <p:ext uri="{BB962C8B-B14F-4D97-AF65-F5344CB8AC3E}">
        <p14:creationId xmlns:p14="http://schemas.microsoft.com/office/powerpoint/2010/main" val="1270677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1800"/>
                  </a:spcBef>
                  <a:spcAft>
                    <a:spcPts val="1800"/>
                  </a:spcAft>
                </a:pPr>
                <a:r>
                  <a:rPr lang="en-US" dirty="0" smtClean="0">
                    <a:solidFill>
                      <a:schemeClr val="bg1">
                        <a:lumMod val="95000"/>
                      </a:schemeClr>
                    </a:solidFill>
                    <a:ea typeface="STIX" pitchFamily="50" charset="0"/>
                    <a:cs typeface="STIX" pitchFamily="50" charset="0"/>
                  </a:rPr>
                  <a:t>Step 2 – What are the squared differences between the data values and the mean?  We will find the squares of the differences between the data values and the mean. That just means that we will square each of the values we found in Step 1.</a:t>
                </a:r>
              </a:p>
              <a:p>
                <a:pPr>
                  <a:spcBef>
                    <a:spcPts val="1800"/>
                  </a:spcBef>
                  <a:spcAft>
                    <a:spcPts val="1800"/>
                  </a:spcAft>
                </a:pPr>
                <a14:m>
                  <m:oMathPara xmlns:m="http://schemas.openxmlformats.org/officeDocument/2006/math">
                    <m:oMathParaPr>
                      <m:jc m:val="centerGroup"/>
                    </m:oMathParaPr>
                    <m:oMath xmlns:m="http://schemas.openxmlformats.org/officeDocument/2006/math">
                      <m:d>
                        <m:dPr>
                          <m:ctrlPr>
                            <a:rPr lang="en-US" b="0" i="1" smtClean="0">
                              <a:solidFill>
                                <a:schemeClr val="bg1">
                                  <a:lumMod val="95000"/>
                                </a:schemeClr>
                              </a:solidFill>
                              <a:latin typeface="Cambria Math"/>
                              <a:ea typeface="STIX" pitchFamily="50" charset="0"/>
                              <a:cs typeface="STIX" pitchFamily="50" charset="0"/>
                            </a:rPr>
                          </m:ctrlPr>
                        </m:dPr>
                        <m:e>
                          <m:r>
                            <a:rPr lang="en-US" b="0" i="1" smtClean="0">
                              <a:solidFill>
                                <a:schemeClr val="bg1">
                                  <a:lumMod val="95000"/>
                                </a:schemeClr>
                              </a:solidFill>
                              <a:latin typeface="Cambria Math"/>
                              <a:ea typeface="STIX" pitchFamily="50" charset="0"/>
                              <a:cs typeface="STIX" pitchFamily="50" charset="0"/>
                            </a:rPr>
                            <m:t>𝑥</m:t>
                          </m:r>
                          <m:r>
                            <a:rPr lang="en-US" b="0" i="1" smtClean="0">
                              <a:solidFill>
                                <a:schemeClr val="bg1">
                                  <a:lumMod val="95000"/>
                                </a:schemeClr>
                              </a:solidFill>
                              <a:latin typeface="Cambria Math"/>
                              <a:ea typeface="STIX" pitchFamily="50" charset="0"/>
                              <a:cs typeface="STIX" pitchFamily="50" charset="0"/>
                            </a:rPr>
                            <m:t>−</m:t>
                          </m:r>
                          <m:r>
                            <a:rPr lang="en-US" b="0" i="1" smtClean="0">
                              <a:solidFill>
                                <a:schemeClr val="bg1">
                                  <a:lumMod val="95000"/>
                                </a:schemeClr>
                              </a:solidFill>
                              <a:latin typeface="Cambria Math"/>
                              <a:ea typeface="Cambria Math"/>
                              <a:cs typeface="STIX" pitchFamily="50" charset="0"/>
                            </a:rPr>
                            <m:t>𝜇</m:t>
                          </m:r>
                        </m:e>
                      </m:d>
                      <m:r>
                        <a:rPr lang="en-US" b="0" i="1" baseline="30000" smtClean="0">
                          <a:solidFill>
                            <a:schemeClr val="bg1">
                              <a:lumMod val="95000"/>
                            </a:schemeClr>
                          </a:solidFill>
                          <a:latin typeface="Cambria Math"/>
                          <a:ea typeface="STIX" pitchFamily="50" charset="0"/>
                          <a:cs typeface="STIX" pitchFamily="50" charset="0"/>
                        </a:rPr>
                        <m:t>2</m:t>
                      </m:r>
                    </m:oMath>
                  </m:oMathPara>
                </a14:m>
                <a:endParaRPr lang="en-US" baseline="30000" dirty="0">
                  <a:solidFill>
                    <a:schemeClr val="bg1">
                      <a:lumMod val="95000"/>
                    </a:schemeClr>
                  </a:solidFill>
                  <a:ea typeface="STIX" pitchFamily="50" charset="0"/>
                  <a:cs typeface="STIX" pitchFamily="50"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r="-1704"/>
                </a:stretch>
              </a:blipFill>
            </p:spPr>
            <p:txBody>
              <a:bodyPr/>
              <a:lstStyle/>
              <a:p>
                <a:r>
                  <a:rPr lang="en-US">
                    <a:noFill/>
                  </a:rPr>
                  <a:t> </a:t>
                </a:r>
              </a:p>
            </p:txBody>
          </p:sp>
        </mc:Fallback>
      </mc:AlternateContent>
    </p:spTree>
    <p:extLst>
      <p:ext uri="{BB962C8B-B14F-4D97-AF65-F5344CB8AC3E}">
        <p14:creationId xmlns:p14="http://schemas.microsoft.com/office/powerpoint/2010/main" val="877950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3</a:t>
            </a:r>
            <a:endParaRPr lang="en-US" dirty="0"/>
          </a:p>
        </p:txBody>
      </p:sp>
      <p:sp>
        <p:nvSpPr>
          <p:cNvPr id="3" name="Content Placeholder 2"/>
          <p:cNvSpPr>
            <a:spLocks noGrp="1"/>
          </p:cNvSpPr>
          <p:nvPr>
            <p:ph idx="1"/>
          </p:nvPr>
        </p:nvSpPr>
        <p:spPr/>
        <p:txBody>
          <a:bodyPr/>
          <a:lstStyle/>
          <a:p>
            <a:pPr>
              <a:spcAft>
                <a:spcPts val="1200"/>
              </a:spcAft>
            </a:pPr>
            <a:r>
              <a:rPr lang="en-US" sz="2400" dirty="0">
                <a:solidFill>
                  <a:srgbClr val="F2F2F2"/>
                </a:solidFill>
                <a:cs typeface="STIX" charset="0"/>
              </a:rPr>
              <a:t>Step 3 – What is the average of the squared differences between each data value and the mean? We will add up all of the values we found in Step 2 and divide by the size of the population.</a:t>
            </a:r>
          </a:p>
          <a:p>
            <a:pPr>
              <a:spcAft>
                <a:spcPts val="1200"/>
              </a:spcAft>
            </a:pPr>
            <a:r>
              <a:rPr lang="en-US" sz="2400" dirty="0">
                <a:solidFill>
                  <a:srgbClr val="F2F2F2"/>
                </a:solidFill>
                <a:cs typeface="STIX" charset="0"/>
              </a:rPr>
              <a:t>The truncated table on the next slide contains the data used to form the home run time series graph. Notice that the table contains the year, the number of home runs and then two columns that we will complete with the deviations from the mean and their squares.</a:t>
            </a:r>
          </a:p>
          <a:p>
            <a:pPr>
              <a:spcAft>
                <a:spcPts val="1200"/>
              </a:spcAft>
            </a:pPr>
            <a:r>
              <a:rPr lang="en-US" sz="2400" dirty="0">
                <a:solidFill>
                  <a:srgbClr val="F2F2F2"/>
                </a:solidFill>
                <a:cs typeface="STIX" charset="0"/>
              </a:rPr>
              <a:t>Recall that the general rounding rule tells us that we should do no rounding until the final calculation has been made. We are going to work with as many decimal places of the mean as is practical</a:t>
            </a:r>
            <a:r>
              <a:rPr lang="en-US" sz="2400" dirty="0" smtClean="0">
                <a:solidFill>
                  <a:srgbClr val="F2F2F2"/>
                </a:solidFill>
                <a:cs typeface="STIX" charset="0"/>
              </a:rPr>
              <a:t>.</a:t>
            </a:r>
            <a:endParaRPr lang="en-US" sz="2400" dirty="0"/>
          </a:p>
        </p:txBody>
      </p:sp>
    </p:spTree>
    <p:extLst>
      <p:ext uri="{BB962C8B-B14F-4D97-AF65-F5344CB8AC3E}">
        <p14:creationId xmlns:p14="http://schemas.microsoft.com/office/powerpoint/2010/main" val="343543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Table of Data Values</a:t>
            </a:r>
            <a:endParaRPr lang="en-US" dirty="0"/>
          </a:p>
        </p:txBody>
      </p:sp>
      <p:pic>
        <p:nvPicPr>
          <p:cNvPr id="3074" name="Picture 2" descr="A four column table.  The first column is the year.  The second column is the number of homeruns and will be x.  The third column will contain the value of x - mu.  The fourth column will contain the value of the third column square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0200" y="1066801"/>
            <a:ext cx="5943600" cy="553769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18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Subtract the Mean from the Data Value</a:t>
            </a:r>
            <a:endParaRPr lang="en-US"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To begin, subtract the mean from each data value.  Recall that the mean is 2346. </a:t>
            </a:r>
            <a:r>
              <a:rPr lang="en-US" dirty="0" smtClean="0">
                <a:solidFill>
                  <a:srgbClr val="FFFFFF"/>
                </a:solidFill>
              </a:rPr>
              <a:t>In </a:t>
            </a:r>
            <a:r>
              <a:rPr lang="en-US" dirty="0">
                <a:solidFill>
                  <a:srgbClr val="FFFFFF"/>
                </a:solidFill>
              </a:rPr>
              <a:t>the first row for the year 1901 that calculation will be 455 minus the mean. Once that calculation is done we will square it in the next column. We will continue this process until it is complete for each row in the table</a:t>
            </a:r>
            <a:r>
              <a:rPr lang="en-US" dirty="0" smtClean="0">
                <a:solidFill>
                  <a:srgbClr val="FFFFFF"/>
                </a:solidFill>
              </a:rPr>
              <a:t>.</a:t>
            </a:r>
            <a:endParaRPr lang="en-US" dirty="0">
              <a:solidFill>
                <a:srgbClr val="FFFFFF"/>
              </a:solidFill>
            </a:endParaRPr>
          </a:p>
          <a:p>
            <a:pPr>
              <a:spcAft>
                <a:spcPts val="1200"/>
              </a:spcAft>
            </a:pPr>
            <a:r>
              <a:rPr lang="en-US" dirty="0">
                <a:solidFill>
                  <a:srgbClr val="FFFFFF"/>
                </a:solidFill>
              </a:rPr>
              <a:t>Note that the larger the deviation the larger this squared value will be</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128987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2348</TotalTime>
  <Words>915</Words>
  <Application>Microsoft Office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9</vt:i4>
      </vt:variant>
      <vt:variant>
        <vt:lpstr>Slide Titles</vt:lpstr>
      </vt:variant>
      <vt:variant>
        <vt:i4>15</vt:i4>
      </vt:variant>
    </vt:vector>
  </HeadingPairs>
  <TitlesOfParts>
    <vt:vector size="24"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Major League Home Runs 1901 to 2013</vt:lpstr>
      <vt:lpstr>Example</vt:lpstr>
      <vt:lpstr>Step 1</vt:lpstr>
      <vt:lpstr>Step 2</vt:lpstr>
      <vt:lpstr>Step 3</vt:lpstr>
      <vt:lpstr>Table of Data Values</vt:lpstr>
      <vt:lpstr>Subtract the Mean from the Data Value</vt:lpstr>
      <vt:lpstr>Completed Table</vt:lpstr>
      <vt:lpstr>Population Variance</vt:lpstr>
      <vt:lpstr>Use Formula</vt:lpstr>
      <vt:lpstr>Rounding Rule</vt:lpstr>
      <vt:lpstr>Standard Deviation</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310</cp:revision>
  <dcterms:created xsi:type="dcterms:W3CDTF">2017-12-05T17:18:18Z</dcterms:created>
  <dcterms:modified xsi:type="dcterms:W3CDTF">2018-04-11T05:15:56Z</dcterms:modified>
</cp:coreProperties>
</file>