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8"/>
  </p:notesMasterIdLst>
  <p:handoutMasterIdLst>
    <p:handoutMasterId r:id="rId29"/>
  </p:handoutMasterIdLst>
  <p:sldIdLst>
    <p:sldId id="273" r:id="rId10"/>
    <p:sldId id="276" r:id="rId11"/>
    <p:sldId id="307" r:id="rId12"/>
    <p:sldId id="354" r:id="rId13"/>
    <p:sldId id="333" r:id="rId14"/>
    <p:sldId id="345" r:id="rId15"/>
    <p:sldId id="346" r:id="rId16"/>
    <p:sldId id="340" r:id="rId17"/>
    <p:sldId id="347" r:id="rId18"/>
    <p:sldId id="351" r:id="rId19"/>
    <p:sldId id="348" r:id="rId20"/>
    <p:sldId id="349" r:id="rId21"/>
    <p:sldId id="350" r:id="rId22"/>
    <p:sldId id="355" r:id="rId23"/>
    <p:sldId id="356" r:id="rId24"/>
    <p:sldId id="357" r:id="rId25"/>
    <p:sldId id="352"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Sample Standard Deviation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Calculate Variance for Company 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600"/>
                  </a:spcBef>
                </a:pPr>
                <a:r>
                  <a:rPr lang="en-US" dirty="0" smtClean="0">
                    <a:solidFill>
                      <a:srgbClr val="FFFFFF"/>
                    </a:solidFill>
                  </a:rPr>
                  <a:t>Before we can use the formula for sample variance we need to sum all of the values in the last column on the previous slide.</a:t>
                </a:r>
              </a:p>
              <a:p>
                <a:pPr>
                  <a:spcBef>
                    <a:spcPts val="600"/>
                  </a:spcBef>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srgbClr val="FFFFFF"/>
                              </a:solidFill>
                              <a:latin typeface="Cambria Math"/>
                            </a:rPr>
                          </m:ctrlPr>
                        </m:naryPr>
                        <m:sub/>
                        <m:sup/>
                        <m:e>
                          <m:d>
                            <m:dPr>
                              <m:ctrlPr>
                                <a:rPr lang="en-US" b="0" i="1" smtClean="0">
                                  <a:solidFill>
                                    <a:srgbClr val="FFFFFF"/>
                                  </a:solidFill>
                                  <a:latin typeface="Cambria Math"/>
                                </a:rPr>
                              </m:ctrlPr>
                            </m:dPr>
                            <m:e>
                              <m:r>
                                <a:rPr lang="en-US" b="0" i="1" smtClean="0">
                                  <a:solidFill>
                                    <a:srgbClr val="FFFFFF"/>
                                  </a:solidFill>
                                  <a:latin typeface="Cambria Math"/>
                                </a:rPr>
                                <m:t>𝑥</m:t>
                              </m:r>
                              <m:r>
                                <a:rPr lang="en-US" b="0" i="1" smtClean="0">
                                  <a:solidFill>
                                    <a:srgbClr val="FFFFFF"/>
                                  </a:solidFill>
                                  <a:latin typeface="Cambria Math"/>
                                </a:rPr>
                                <m:t>−</m:t>
                              </m:r>
                              <m:acc>
                                <m:accPr>
                                  <m:chr m:val="̅"/>
                                  <m:ctrlPr>
                                    <a:rPr lang="en-US" b="0" i="1" smtClean="0">
                                      <a:solidFill>
                                        <a:srgbClr val="FFFFFF"/>
                                      </a:solidFill>
                                      <a:latin typeface="Cambria Math"/>
                                    </a:rPr>
                                  </m:ctrlPr>
                                </m:accPr>
                                <m:e>
                                  <m:r>
                                    <a:rPr lang="en-US" b="0" i="1" smtClean="0">
                                      <a:solidFill>
                                        <a:srgbClr val="FFFFFF"/>
                                      </a:solidFill>
                                      <a:latin typeface="Cambria Math"/>
                                    </a:rPr>
                                    <m:t>𝑥</m:t>
                                  </m:r>
                                </m:e>
                              </m:acc>
                            </m:e>
                          </m:d>
                          <m:r>
                            <a:rPr lang="en-US" b="0" i="1" baseline="30000" smtClean="0">
                              <a:solidFill>
                                <a:srgbClr val="FFFFFF"/>
                              </a:solidFill>
                              <a:latin typeface="Cambria Math"/>
                              <a:ea typeface="Cambria Math"/>
                            </a:rPr>
                            <m:t>2</m:t>
                          </m:r>
                        </m:e>
                      </m:nary>
                      <m:r>
                        <a:rPr lang="en-US" b="0" i="1" smtClean="0">
                          <a:solidFill>
                            <a:srgbClr val="FFFFFF"/>
                          </a:solidFill>
                          <a:latin typeface="Cambria Math"/>
                        </a:rPr>
                        <m:t>=41.9192</m:t>
                      </m:r>
                    </m:oMath>
                  </m:oMathPara>
                </a14:m>
                <a:endParaRPr lang="en-US" dirty="0" smtClean="0">
                  <a:solidFill>
                    <a:srgbClr val="FFFFFF"/>
                  </a:solidFill>
                </a:endParaRPr>
              </a:p>
              <a:p>
                <a:pPr>
                  <a:spcBef>
                    <a:spcPts val="600"/>
                  </a:spcBef>
                </a:pPr>
                <a14:m>
                  <m:oMathPara xmlns:m="http://schemas.openxmlformats.org/officeDocument/2006/math">
                    <m:oMathParaPr>
                      <m:jc m:val="centerGroup"/>
                    </m:oMathParaPr>
                    <m:oMath xmlns:m="http://schemas.openxmlformats.org/officeDocument/2006/math">
                      <m:r>
                        <a:rPr lang="en-US" b="0" i="1" smtClean="0">
                          <a:solidFill>
                            <a:srgbClr val="FFFFFF"/>
                          </a:solidFill>
                          <a:latin typeface="Cambria Math"/>
                          <a:ea typeface="Cambria Math"/>
                        </a:rPr>
                        <m:t>𝑠</m:t>
                      </m:r>
                      <m:r>
                        <a:rPr lang="en-US" b="0" i="1" baseline="30000" smtClean="0">
                          <a:solidFill>
                            <a:srgbClr val="FFFFFF"/>
                          </a:solidFill>
                          <a:latin typeface="Cambria Math"/>
                          <a:ea typeface="Cambria Math"/>
                        </a:rPr>
                        <m:t>2</m:t>
                      </m:r>
                      <m:r>
                        <a:rPr lang="en-US" b="0" i="1" smtClean="0">
                          <a:solidFill>
                            <a:srgbClr val="FFFFFF"/>
                          </a:solidFill>
                          <a:latin typeface="Cambria Math"/>
                          <a:ea typeface="Cambria Math"/>
                        </a:rPr>
                        <m:t>=</m:t>
                      </m:r>
                      <m:f>
                        <m:fPr>
                          <m:ctrlPr>
                            <a:rPr lang="en-US" b="0" i="1" smtClean="0">
                              <a:solidFill>
                                <a:srgbClr val="FFFFFF"/>
                              </a:solidFill>
                              <a:latin typeface="Cambria Math"/>
                              <a:ea typeface="Cambria Math"/>
                            </a:rPr>
                          </m:ctrlPr>
                        </m:fPr>
                        <m:num>
                          <m:nary>
                            <m:naryPr>
                              <m:chr m:val="∑"/>
                              <m:subHide m:val="on"/>
                              <m:supHide m:val="on"/>
                              <m:ctrlPr>
                                <a:rPr lang="en-US" b="0" i="1" smtClean="0">
                                  <a:solidFill>
                                    <a:srgbClr val="FFFFFF"/>
                                  </a:solidFill>
                                  <a:latin typeface="Cambria Math"/>
                                  <a:ea typeface="Cambria Math"/>
                                </a:rPr>
                              </m:ctrlPr>
                            </m:naryPr>
                            <m:sub/>
                            <m:sup/>
                            <m:e>
                              <m:d>
                                <m:dPr>
                                  <m:ctrlPr>
                                    <a:rPr lang="en-US" b="0" i="1" smtClean="0">
                                      <a:solidFill>
                                        <a:srgbClr val="FFFFFF"/>
                                      </a:solidFill>
                                      <a:latin typeface="Cambria Math"/>
                                      <a:ea typeface="Cambria Math"/>
                                    </a:rPr>
                                  </m:ctrlPr>
                                </m:dPr>
                                <m:e>
                                  <m:r>
                                    <a:rPr lang="en-US" b="0" i="1" smtClean="0">
                                      <a:solidFill>
                                        <a:srgbClr val="FFFFFF"/>
                                      </a:solidFill>
                                      <a:latin typeface="Cambria Math"/>
                                      <a:ea typeface="Cambria Math"/>
                                    </a:rPr>
                                    <m:t>𝑥</m:t>
                                  </m:r>
                                  <m:r>
                                    <a:rPr lang="en-US" b="0" i="1" smtClean="0">
                                      <a:solidFill>
                                        <a:srgbClr val="FFFFFF"/>
                                      </a:solidFill>
                                      <a:latin typeface="Cambria Math"/>
                                      <a:ea typeface="Cambria Math"/>
                                    </a:rPr>
                                    <m:t>−</m:t>
                                  </m:r>
                                  <m:acc>
                                    <m:accPr>
                                      <m:chr m:val="̅"/>
                                      <m:ctrlPr>
                                        <a:rPr lang="en-US" b="0" i="1" smtClean="0">
                                          <a:solidFill>
                                            <a:srgbClr val="FFFFFF"/>
                                          </a:solidFill>
                                          <a:latin typeface="Cambria Math"/>
                                          <a:ea typeface="Cambria Math"/>
                                        </a:rPr>
                                      </m:ctrlPr>
                                    </m:accPr>
                                    <m:e>
                                      <m:r>
                                        <a:rPr lang="en-US" b="0" i="1" smtClean="0">
                                          <a:solidFill>
                                            <a:srgbClr val="FFFFFF"/>
                                          </a:solidFill>
                                          <a:latin typeface="Cambria Math"/>
                                          <a:ea typeface="Cambria Math"/>
                                        </a:rPr>
                                        <m:t>𝑥</m:t>
                                      </m:r>
                                    </m:e>
                                  </m:acc>
                                </m:e>
                              </m:d>
                              <m:r>
                                <a:rPr lang="en-US" b="0" i="1" baseline="30000" smtClean="0">
                                  <a:solidFill>
                                    <a:srgbClr val="FFFFFF"/>
                                  </a:solidFill>
                                  <a:latin typeface="Cambria Math"/>
                                  <a:ea typeface="Cambria Math"/>
                                </a:rPr>
                                <m:t>2</m:t>
                              </m:r>
                            </m:e>
                          </m:nary>
                        </m:num>
                        <m:den>
                          <m:r>
                            <a:rPr lang="en-US" b="0" i="1" smtClean="0">
                              <a:solidFill>
                                <a:srgbClr val="FFFFFF"/>
                              </a:solidFill>
                              <a:latin typeface="Cambria Math"/>
                              <a:ea typeface="Cambria Math"/>
                            </a:rPr>
                            <m:t>𝑛</m:t>
                          </m:r>
                          <m:r>
                            <a:rPr lang="en-US" b="0" i="1" smtClean="0">
                              <a:solidFill>
                                <a:srgbClr val="FFFFFF"/>
                              </a:solidFill>
                              <a:latin typeface="Cambria Math"/>
                              <a:ea typeface="Cambria Math"/>
                            </a:rPr>
                            <m:t>−1</m:t>
                          </m:r>
                        </m:den>
                      </m:f>
                    </m:oMath>
                  </m:oMathPara>
                </a14:m>
                <a:endParaRPr lang="en-US" dirty="0" smtClean="0">
                  <a:solidFill>
                    <a:srgbClr val="FFFFFF"/>
                  </a:solidFill>
                </a:endParaRPr>
              </a:p>
              <a:p>
                <a:pPr>
                  <a:spcBef>
                    <a:spcPts val="600"/>
                  </a:spcBef>
                </a:pPr>
                <a14:m>
                  <m:oMathPara xmlns:m="http://schemas.openxmlformats.org/officeDocument/2006/math">
                    <m:oMathParaPr>
                      <m:jc m:val="centerGroup"/>
                    </m:oMathParaPr>
                    <m:oMath xmlns:m="http://schemas.openxmlformats.org/officeDocument/2006/math">
                      <m:r>
                        <a:rPr lang="en-US" b="0" i="1" smtClean="0">
                          <a:solidFill>
                            <a:srgbClr val="FFFFFF"/>
                          </a:solidFill>
                          <a:latin typeface="Cambria Math"/>
                          <a:ea typeface="Cambria Math"/>
                        </a:rPr>
                        <m:t>𝑠</m:t>
                      </m:r>
                      <m:r>
                        <a:rPr lang="en-US" b="0" i="1" baseline="30000" smtClean="0">
                          <a:solidFill>
                            <a:srgbClr val="FFFFFF"/>
                          </a:solidFill>
                          <a:latin typeface="Cambria Math"/>
                          <a:ea typeface="Cambria Math"/>
                        </a:rPr>
                        <m:t>2</m:t>
                      </m:r>
                      <m:r>
                        <a:rPr lang="en-US" b="0" i="1" smtClean="0">
                          <a:solidFill>
                            <a:srgbClr val="FFFFFF"/>
                          </a:solidFill>
                          <a:latin typeface="Cambria Math"/>
                          <a:ea typeface="Cambria Math"/>
                        </a:rPr>
                        <m:t>=</m:t>
                      </m:r>
                      <m:f>
                        <m:fPr>
                          <m:ctrlPr>
                            <a:rPr lang="en-US" b="0" i="1" smtClean="0">
                              <a:solidFill>
                                <a:srgbClr val="FFFFFF"/>
                              </a:solidFill>
                              <a:latin typeface="Cambria Math"/>
                              <a:ea typeface="Cambria Math"/>
                            </a:rPr>
                          </m:ctrlPr>
                        </m:fPr>
                        <m:num>
                          <m:r>
                            <a:rPr lang="en-US" b="0" i="1" smtClean="0">
                              <a:solidFill>
                                <a:srgbClr val="FFFFFF"/>
                              </a:solidFill>
                              <a:latin typeface="Cambria Math"/>
                              <a:ea typeface="Cambria Math"/>
                            </a:rPr>
                            <m:t>41.9192</m:t>
                          </m:r>
                        </m:num>
                        <m:den>
                          <m:r>
                            <a:rPr lang="en-US" b="0" i="1" smtClean="0">
                              <a:solidFill>
                                <a:srgbClr val="FFFFFF"/>
                              </a:solidFill>
                              <a:latin typeface="Cambria Math"/>
                              <a:ea typeface="Cambria Math"/>
                            </a:rPr>
                            <m:t>18−1</m:t>
                          </m:r>
                        </m:den>
                      </m:f>
                      <m:r>
                        <a:rPr lang="en-US" b="0" i="1" smtClean="0">
                          <a:solidFill>
                            <a:srgbClr val="FFFFFF"/>
                          </a:solidFill>
                          <a:latin typeface="Cambria Math"/>
                          <a:ea typeface="Cambria Math"/>
                        </a:rPr>
                        <m:t>=2.465835294</m:t>
                      </m:r>
                    </m:oMath>
                  </m:oMathPara>
                </a14:m>
                <a:endParaRPr lang="en-US" dirty="0" smtClean="0">
                  <a:solidFill>
                    <a:srgbClr val="FFFFFF"/>
                  </a:solidFill>
                </a:endParaRPr>
              </a:p>
              <a:p>
                <a:pPr>
                  <a:spcBef>
                    <a:spcPts val="600"/>
                  </a:spcBef>
                </a:pPr>
                <a:r>
                  <a:rPr lang="en-US" dirty="0">
                    <a:solidFill>
                      <a:srgbClr val="FFFFFF"/>
                    </a:solidFill>
                  </a:rPr>
                  <a:t>The rounding rule for the standard deviation is to round to one more decimal place than occurs in the raw data</a:t>
                </a:r>
                <a:r>
                  <a:rPr lang="en-US" dirty="0" smtClean="0">
                    <a:solidFill>
                      <a:srgbClr val="FFFFFF"/>
                    </a:solidFill>
                  </a:rPr>
                  <a:t>.</a:t>
                </a:r>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r="-2370" b="-3480"/>
                </a:stretch>
              </a:blipFill>
            </p:spPr>
            <p:txBody>
              <a:bodyPr/>
              <a:lstStyle/>
              <a:p>
                <a:r>
                  <a:rPr lang="en-US">
                    <a:noFill/>
                  </a:rPr>
                  <a:t> </a:t>
                </a:r>
              </a:p>
            </p:txBody>
          </p:sp>
        </mc:Fallback>
      </mc:AlternateContent>
    </p:spTree>
    <p:extLst>
      <p:ext uri="{BB962C8B-B14F-4D97-AF65-F5344CB8AC3E}">
        <p14:creationId xmlns:p14="http://schemas.microsoft.com/office/powerpoint/2010/main" val="171301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Standard Deviation for Company 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smtClean="0">
                          <a:latin typeface="Cambria Math"/>
                        </a:rPr>
                        <m:t>𝑠</m:t>
                      </m:r>
                      <m:r>
                        <a:rPr lang="en-US" i="1" smtClean="0">
                          <a:latin typeface="Cambria Math"/>
                        </a:rPr>
                        <m:t>=</m:t>
                      </m:r>
                      <m:rad>
                        <m:radPr>
                          <m:degHide m:val="on"/>
                          <m:ctrlPr>
                            <a:rPr lang="en-US" i="1">
                              <a:latin typeface="Cambria Math"/>
                            </a:rPr>
                          </m:ctrlPr>
                        </m:radPr>
                        <m:deg/>
                        <m:e>
                          <m:sSup>
                            <m:sSupPr>
                              <m:ctrlPr>
                                <a:rPr lang="en-US" i="1">
                                  <a:latin typeface="Cambria Math"/>
                                </a:rPr>
                              </m:ctrlPr>
                            </m:sSupPr>
                            <m:e>
                              <m:r>
                                <a:rPr lang="en-US" i="1">
                                  <a:latin typeface="Cambria Math"/>
                                </a:rPr>
                                <m:t>𝑠</m:t>
                              </m:r>
                            </m:e>
                            <m:sup>
                              <m:r>
                                <a:rPr lang="en-US" i="1">
                                  <a:latin typeface="Cambria Math"/>
                                </a:rPr>
                                <m:t>2</m:t>
                              </m:r>
                            </m:sup>
                          </m:sSup>
                        </m:e>
                      </m:rad>
                    </m:oMath>
                  </m:oMathPara>
                </a14:m>
                <a:endParaRPr lang="en-US" dirty="0" smtClean="0"/>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m:t>
                      </m:r>
                      <m:rad>
                        <m:radPr>
                          <m:degHide m:val="on"/>
                          <m:ctrlPr>
                            <a:rPr lang="en-US" i="1">
                              <a:latin typeface="Cambria Math"/>
                            </a:rPr>
                          </m:ctrlPr>
                        </m:radPr>
                        <m:deg/>
                        <m:e>
                          <m:r>
                            <a:rPr lang="en-US" b="0" i="1" smtClean="0">
                              <a:latin typeface="Cambria Math"/>
                            </a:rPr>
                            <m:t>2.465835294</m:t>
                          </m:r>
                        </m:e>
                      </m:rad>
                      <m:r>
                        <a:rPr lang="en-US" b="0" i="1" smtClean="0">
                          <a:latin typeface="Cambria Math"/>
                        </a:rPr>
                        <m:t>=1.570</m:t>
                      </m:r>
                    </m:oMath>
                  </m:oMathPara>
                </a14:m>
                <a:endParaRPr lang="en-US" dirty="0" smtClean="0"/>
              </a:p>
              <a:p>
                <a:pPr>
                  <a:spcBef>
                    <a:spcPts val="1800"/>
                  </a:spcBef>
                  <a:spcAft>
                    <a:spcPts val="1800"/>
                  </a:spcAft>
                </a:pPr>
                <a:r>
                  <a:rPr lang="en-US" dirty="0">
                    <a:solidFill>
                      <a:srgbClr val="FFFFFF"/>
                    </a:solidFill>
                  </a:rPr>
                  <a:t>The rounding rule for the standard deviation is to round to one more decimal place than occurs in the raw data</a:t>
                </a:r>
                <a:r>
                  <a:rPr lang="en-US" dirty="0" smtClean="0">
                    <a:solidFill>
                      <a:srgbClr val="FFFFFF"/>
                    </a:solidFill>
                  </a:rPr>
                  <a:t>.</a:t>
                </a:r>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r="-2370"/>
                </a:stretch>
              </a:blipFill>
            </p:spPr>
            <p:txBody>
              <a:bodyPr/>
              <a:lstStyle/>
              <a:p>
                <a:r>
                  <a:rPr lang="en-US">
                    <a:noFill/>
                  </a:rPr>
                  <a:t> </a:t>
                </a:r>
              </a:p>
            </p:txBody>
          </p:sp>
        </mc:Fallback>
      </mc:AlternateContent>
    </p:spTree>
    <p:extLst>
      <p:ext uri="{BB962C8B-B14F-4D97-AF65-F5344CB8AC3E}">
        <p14:creationId xmlns:p14="http://schemas.microsoft.com/office/powerpoint/2010/main" val="128987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Completed Table for Company B</a:t>
            </a:r>
            <a:endParaRPr lang="en-US" dirty="0"/>
          </a:p>
        </p:txBody>
      </p:sp>
      <p:pic>
        <p:nvPicPr>
          <p:cNvPr id="3074" name="Picture 2" descr="First column is date starting at 12/23 and ending 1/20.  Second column is adjusted stock price, third column is x minus x bar, fourth column is (x-x bar) squared.  Values in column 3 starting with 12/23 are -23.89, -22.09, -2.85, -14.11, -1.88, 8.01, -5.99, -18.10, -11.85, 10.92, 15.86, -8.04, 8.49, 4.18, 11.20, 6.48, 21.48, 22.18. Values for fourth column starting with 12/23 are 570.7321, 487.9681, 8.1225, 199.0921, 3.5344, 64.1601, 35.8801, 327.6100, 140.4225, 119.2461, 251.5396, 64.6416, 72.08012, 17.4724, 125.4400, 41.9904, 461.3904, 491.952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4146" y="1066801"/>
            <a:ext cx="3915707" cy="553769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37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Variance for Company B</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14:m>
                  <m:oMathPara xmlns:m="http://schemas.openxmlformats.org/officeDocument/2006/math">
                    <m:oMathParaPr>
                      <m:jc m:val="centerGroup"/>
                    </m:oMathParaPr>
                    <m:oMath xmlns:m="http://schemas.openxmlformats.org/officeDocument/2006/math">
                      <m:acc>
                        <m:accPr>
                          <m:chr m:val="̅"/>
                          <m:ctrlPr>
                            <a:rPr lang="en-US" i="1" smtClean="0">
                              <a:solidFill>
                                <a:srgbClr val="FFFFFF"/>
                              </a:solidFill>
                              <a:latin typeface="Cambria Math"/>
                            </a:rPr>
                          </m:ctrlPr>
                        </m:accPr>
                        <m:e>
                          <m:r>
                            <a:rPr lang="en-US" b="0" i="1" smtClean="0">
                              <a:solidFill>
                                <a:srgbClr val="FFFFFF"/>
                              </a:solidFill>
                              <a:latin typeface="Cambria Math"/>
                            </a:rPr>
                            <m:t>𝑥</m:t>
                          </m:r>
                        </m:e>
                      </m:acc>
                      <m:r>
                        <a:rPr lang="en-US" b="0" i="1" smtClean="0">
                          <a:solidFill>
                            <a:srgbClr val="FFFFFF"/>
                          </a:solidFill>
                          <a:latin typeface="Cambria Math"/>
                        </a:rPr>
                        <m:t>=$</m:t>
                      </m:r>
                      <m:r>
                        <a:rPr lang="en-US" b="0" i="1" smtClean="0">
                          <a:solidFill>
                            <a:srgbClr val="FFFFFF"/>
                          </a:solidFill>
                          <a:latin typeface="Cambria Math"/>
                        </a:rPr>
                        <m:t>94</m:t>
                      </m:r>
                      <m:r>
                        <a:rPr lang="en-US" b="0" i="1" smtClean="0">
                          <a:solidFill>
                            <a:srgbClr val="FFFFFF"/>
                          </a:solidFill>
                          <a:latin typeface="Cambria Math"/>
                        </a:rPr>
                        <m:t>.</m:t>
                      </m:r>
                      <m:r>
                        <a:rPr lang="en-US" b="0" i="1" smtClean="0">
                          <a:solidFill>
                            <a:srgbClr val="FFFFFF"/>
                          </a:solidFill>
                          <a:latin typeface="Cambria Math"/>
                        </a:rPr>
                        <m:t>34</m:t>
                      </m:r>
                    </m:oMath>
                  </m:oMathPara>
                </a14:m>
                <a:endParaRPr lang="en-US" dirty="0" smtClean="0">
                  <a:solidFill>
                    <a:srgbClr val="FFFFFF"/>
                  </a:solidFill>
                </a:endParaRP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a:solidFill>
                            <a:srgbClr val="FFFFFF"/>
                          </a:solidFill>
                          <a:latin typeface="Cambria Math"/>
                          <a:ea typeface="Cambria Math"/>
                        </a:rPr>
                        <m:t>𝑠</m:t>
                      </m:r>
                      <m:r>
                        <a:rPr lang="en-US" i="1" baseline="30000">
                          <a:solidFill>
                            <a:srgbClr val="FFFFFF"/>
                          </a:solidFill>
                          <a:latin typeface="Cambria Math"/>
                          <a:ea typeface="Cambria Math"/>
                        </a:rPr>
                        <m:t>2</m:t>
                      </m:r>
                      <m:r>
                        <a:rPr lang="en-US" i="1">
                          <a:solidFill>
                            <a:srgbClr val="FFFFFF"/>
                          </a:solidFill>
                          <a:latin typeface="Cambria Math"/>
                          <a:ea typeface="Cambria Math"/>
                        </a:rPr>
                        <m:t>=</m:t>
                      </m:r>
                      <m:f>
                        <m:fPr>
                          <m:ctrlPr>
                            <a:rPr lang="en-US" i="1">
                              <a:solidFill>
                                <a:srgbClr val="FFFFFF"/>
                              </a:solidFill>
                              <a:latin typeface="Cambria Math"/>
                              <a:ea typeface="Cambria Math"/>
                            </a:rPr>
                          </m:ctrlPr>
                        </m:fPr>
                        <m:num>
                          <m:nary>
                            <m:naryPr>
                              <m:chr m:val="∑"/>
                              <m:subHide m:val="on"/>
                              <m:supHide m:val="on"/>
                              <m:ctrlPr>
                                <a:rPr lang="en-US" i="1">
                                  <a:solidFill>
                                    <a:srgbClr val="FFFFFF"/>
                                  </a:solidFill>
                                  <a:latin typeface="Cambria Math"/>
                                  <a:ea typeface="Cambria Math"/>
                                </a:rPr>
                              </m:ctrlPr>
                            </m:naryPr>
                            <m:sub/>
                            <m:sup/>
                            <m:e>
                              <m:d>
                                <m:dPr>
                                  <m:ctrlPr>
                                    <a:rPr lang="en-US" i="1">
                                      <a:solidFill>
                                        <a:srgbClr val="FFFFFF"/>
                                      </a:solidFill>
                                      <a:latin typeface="Cambria Math"/>
                                      <a:ea typeface="Cambria Math"/>
                                    </a:rPr>
                                  </m:ctrlPr>
                                </m:dPr>
                                <m:e>
                                  <m:r>
                                    <a:rPr lang="en-US" i="1">
                                      <a:solidFill>
                                        <a:srgbClr val="FFFFFF"/>
                                      </a:solidFill>
                                      <a:latin typeface="Cambria Math"/>
                                      <a:ea typeface="Cambria Math"/>
                                    </a:rPr>
                                    <m:t>𝑥</m:t>
                                  </m:r>
                                  <m:r>
                                    <a:rPr lang="en-US" i="1">
                                      <a:solidFill>
                                        <a:srgbClr val="FFFFFF"/>
                                      </a:solidFill>
                                      <a:latin typeface="Cambria Math"/>
                                      <a:ea typeface="Cambria Math"/>
                                    </a:rPr>
                                    <m:t>−</m:t>
                                  </m:r>
                                  <m:acc>
                                    <m:accPr>
                                      <m:chr m:val="̅"/>
                                      <m:ctrlPr>
                                        <a:rPr lang="en-US" i="1">
                                          <a:solidFill>
                                            <a:srgbClr val="FFFFFF"/>
                                          </a:solidFill>
                                          <a:latin typeface="Cambria Math"/>
                                          <a:ea typeface="Cambria Math"/>
                                        </a:rPr>
                                      </m:ctrlPr>
                                    </m:accPr>
                                    <m:e>
                                      <m:r>
                                        <a:rPr lang="en-US" i="1">
                                          <a:solidFill>
                                            <a:srgbClr val="FFFFFF"/>
                                          </a:solidFill>
                                          <a:latin typeface="Cambria Math"/>
                                          <a:ea typeface="Cambria Math"/>
                                        </a:rPr>
                                        <m:t>𝑥</m:t>
                                      </m:r>
                                    </m:e>
                                  </m:acc>
                                </m:e>
                              </m:d>
                              <m:r>
                                <a:rPr lang="en-US" i="1" baseline="30000">
                                  <a:solidFill>
                                    <a:srgbClr val="FFFFFF"/>
                                  </a:solidFill>
                                  <a:latin typeface="Cambria Math"/>
                                  <a:ea typeface="Cambria Math"/>
                                </a:rPr>
                                <m:t>2</m:t>
                              </m:r>
                            </m:e>
                          </m:nary>
                        </m:num>
                        <m:den>
                          <m:r>
                            <a:rPr lang="en-US" i="1">
                              <a:solidFill>
                                <a:srgbClr val="FFFFFF"/>
                              </a:solidFill>
                              <a:latin typeface="Cambria Math"/>
                              <a:ea typeface="Cambria Math"/>
                            </a:rPr>
                            <m:t>𝑛</m:t>
                          </m:r>
                          <m:r>
                            <a:rPr lang="en-US" i="1">
                              <a:solidFill>
                                <a:srgbClr val="FFFFFF"/>
                              </a:solidFill>
                              <a:latin typeface="Cambria Math"/>
                              <a:ea typeface="Cambria Math"/>
                            </a:rPr>
                            <m:t>−</m:t>
                          </m:r>
                          <m:r>
                            <a:rPr lang="en-US" i="1">
                              <a:solidFill>
                                <a:srgbClr val="FFFFFF"/>
                              </a:solidFill>
                              <a:latin typeface="Cambria Math"/>
                              <a:ea typeface="Cambria Math"/>
                            </a:rPr>
                            <m:t>1</m:t>
                          </m:r>
                        </m:den>
                      </m:f>
                    </m:oMath>
                  </m:oMathPara>
                </a14:m>
                <a:endParaRPr lang="en-US" dirty="0">
                  <a:solidFill>
                    <a:srgbClr val="FFFFFF"/>
                  </a:solidFill>
                </a:endParaRPr>
              </a:p>
              <a:p>
                <a:pPr>
                  <a:spcBef>
                    <a:spcPts val="1800"/>
                  </a:spcBef>
                  <a:spcAft>
                    <a:spcPts val="1800"/>
                  </a:spcAft>
                </a:pPr>
                <a14:m>
                  <m:oMathPara xmlns:m="http://schemas.openxmlformats.org/officeDocument/2006/math">
                    <m:oMathParaPr>
                      <m:jc m:val="centerGroup"/>
                    </m:oMathParaPr>
                    <m:oMath xmlns:m="http://schemas.openxmlformats.org/officeDocument/2006/math">
                      <m:nary>
                        <m:naryPr>
                          <m:chr m:val="∑"/>
                          <m:subHide m:val="on"/>
                          <m:supHide m:val="on"/>
                          <m:ctrlPr>
                            <a:rPr lang="en-US" i="1">
                              <a:solidFill>
                                <a:srgbClr val="FFFFFF"/>
                              </a:solidFill>
                              <a:latin typeface="Cambria Math"/>
                            </a:rPr>
                          </m:ctrlPr>
                        </m:naryPr>
                        <m:sub/>
                        <m:sup/>
                        <m:e>
                          <m:d>
                            <m:dPr>
                              <m:ctrlPr>
                                <a:rPr lang="en-US" i="1">
                                  <a:solidFill>
                                    <a:srgbClr val="FFFFFF"/>
                                  </a:solidFill>
                                  <a:latin typeface="Cambria Math"/>
                                </a:rPr>
                              </m:ctrlPr>
                            </m:dPr>
                            <m:e>
                              <m:r>
                                <a:rPr lang="en-US" i="1">
                                  <a:solidFill>
                                    <a:srgbClr val="FFFFFF"/>
                                  </a:solidFill>
                                  <a:latin typeface="Cambria Math"/>
                                </a:rPr>
                                <m:t>𝑥</m:t>
                              </m:r>
                              <m:r>
                                <a:rPr lang="en-US" i="1">
                                  <a:solidFill>
                                    <a:srgbClr val="FFFFFF"/>
                                  </a:solidFill>
                                  <a:latin typeface="Cambria Math"/>
                                </a:rPr>
                                <m:t>−</m:t>
                              </m:r>
                              <m:acc>
                                <m:accPr>
                                  <m:chr m:val="̅"/>
                                  <m:ctrlPr>
                                    <a:rPr lang="en-US" i="1">
                                      <a:solidFill>
                                        <a:srgbClr val="FFFFFF"/>
                                      </a:solidFill>
                                      <a:latin typeface="Cambria Math"/>
                                    </a:rPr>
                                  </m:ctrlPr>
                                </m:accPr>
                                <m:e>
                                  <m:r>
                                    <a:rPr lang="en-US" i="1">
                                      <a:solidFill>
                                        <a:srgbClr val="FFFFFF"/>
                                      </a:solidFill>
                                      <a:latin typeface="Cambria Math"/>
                                    </a:rPr>
                                    <m:t>𝑥</m:t>
                                  </m:r>
                                </m:e>
                              </m:acc>
                            </m:e>
                          </m:d>
                          <m:r>
                            <a:rPr lang="en-US" i="1" baseline="30000">
                              <a:solidFill>
                                <a:srgbClr val="FFFFFF"/>
                              </a:solidFill>
                              <a:latin typeface="Cambria Math"/>
                              <a:ea typeface="Cambria Math"/>
                            </a:rPr>
                            <m:t>2</m:t>
                          </m:r>
                        </m:e>
                      </m:nary>
                      <m:r>
                        <a:rPr lang="en-US" i="1">
                          <a:solidFill>
                            <a:srgbClr val="FFFFFF"/>
                          </a:solidFill>
                          <a:latin typeface="Cambria Math"/>
                        </a:rPr>
                        <m:t>=</m:t>
                      </m:r>
                      <m:r>
                        <a:rPr lang="en-US" b="0" i="1" smtClean="0">
                          <a:solidFill>
                            <a:srgbClr val="FFFFFF"/>
                          </a:solidFill>
                          <a:latin typeface="Cambria Math"/>
                        </a:rPr>
                        <m:t>3483</m:t>
                      </m:r>
                      <m:r>
                        <a:rPr lang="en-US" i="1">
                          <a:solidFill>
                            <a:srgbClr val="FFFFFF"/>
                          </a:solidFill>
                          <a:latin typeface="Cambria Math"/>
                        </a:rPr>
                        <m:t>.</m:t>
                      </m:r>
                      <m:r>
                        <a:rPr lang="en-US" b="0" i="1" smtClean="0">
                          <a:solidFill>
                            <a:srgbClr val="FFFFFF"/>
                          </a:solidFill>
                          <a:latin typeface="Cambria Math"/>
                        </a:rPr>
                        <m:t>2752</m:t>
                      </m:r>
                    </m:oMath>
                  </m:oMathPara>
                </a14:m>
                <a:endParaRPr lang="en-US" dirty="0">
                  <a:solidFill>
                    <a:srgbClr val="FFFFFF"/>
                  </a:solidFill>
                </a:endParaRP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i="1">
                          <a:solidFill>
                            <a:srgbClr val="FFFFFF"/>
                          </a:solidFill>
                          <a:latin typeface="Cambria Math"/>
                          <a:ea typeface="Cambria Math"/>
                        </a:rPr>
                        <m:t>𝑠</m:t>
                      </m:r>
                      <m:r>
                        <a:rPr lang="en-US" i="1" baseline="30000">
                          <a:solidFill>
                            <a:srgbClr val="FFFFFF"/>
                          </a:solidFill>
                          <a:latin typeface="Cambria Math"/>
                          <a:ea typeface="Cambria Math"/>
                        </a:rPr>
                        <m:t>2</m:t>
                      </m:r>
                      <m:r>
                        <a:rPr lang="en-US" i="1">
                          <a:solidFill>
                            <a:srgbClr val="FFFFFF"/>
                          </a:solidFill>
                          <a:latin typeface="Cambria Math"/>
                          <a:ea typeface="Cambria Math"/>
                        </a:rPr>
                        <m:t>=</m:t>
                      </m:r>
                      <m:f>
                        <m:fPr>
                          <m:ctrlPr>
                            <a:rPr lang="en-US" i="1">
                              <a:solidFill>
                                <a:srgbClr val="FFFFFF"/>
                              </a:solidFill>
                              <a:latin typeface="Cambria Math"/>
                              <a:ea typeface="Cambria Math"/>
                            </a:rPr>
                          </m:ctrlPr>
                        </m:fPr>
                        <m:num>
                          <m:r>
                            <a:rPr lang="en-US" b="0" i="1" smtClean="0">
                              <a:solidFill>
                                <a:srgbClr val="FFFFFF"/>
                              </a:solidFill>
                              <a:latin typeface="Cambria Math"/>
                              <a:ea typeface="Cambria Math"/>
                            </a:rPr>
                            <m:t>3483</m:t>
                          </m:r>
                          <m:r>
                            <a:rPr lang="en-US" i="1">
                              <a:solidFill>
                                <a:srgbClr val="FFFFFF"/>
                              </a:solidFill>
                              <a:latin typeface="Cambria Math"/>
                              <a:ea typeface="Cambria Math"/>
                            </a:rPr>
                            <m:t>.</m:t>
                          </m:r>
                          <m:r>
                            <a:rPr lang="en-US" b="0" i="1" smtClean="0">
                              <a:solidFill>
                                <a:srgbClr val="FFFFFF"/>
                              </a:solidFill>
                              <a:latin typeface="Cambria Math"/>
                              <a:ea typeface="Cambria Math"/>
                            </a:rPr>
                            <m:t>2752</m:t>
                          </m:r>
                        </m:num>
                        <m:den>
                          <m:r>
                            <a:rPr lang="en-US" i="1">
                              <a:solidFill>
                                <a:srgbClr val="FFFFFF"/>
                              </a:solidFill>
                              <a:latin typeface="Cambria Math"/>
                              <a:ea typeface="Cambria Math"/>
                            </a:rPr>
                            <m:t>18</m:t>
                          </m:r>
                          <m:r>
                            <a:rPr lang="en-US" i="1">
                              <a:solidFill>
                                <a:srgbClr val="FFFFFF"/>
                              </a:solidFill>
                              <a:latin typeface="Cambria Math"/>
                              <a:ea typeface="Cambria Math"/>
                            </a:rPr>
                            <m:t>−</m:t>
                          </m:r>
                          <m:r>
                            <a:rPr lang="en-US" i="1">
                              <a:solidFill>
                                <a:srgbClr val="FFFFFF"/>
                              </a:solidFill>
                              <a:latin typeface="Cambria Math"/>
                              <a:ea typeface="Cambria Math"/>
                            </a:rPr>
                            <m:t>1</m:t>
                          </m:r>
                        </m:den>
                      </m:f>
                      <m:r>
                        <a:rPr lang="en-US" i="1">
                          <a:solidFill>
                            <a:srgbClr val="FFFFFF"/>
                          </a:solidFill>
                          <a:latin typeface="Cambria Math"/>
                          <a:ea typeface="Cambria Math"/>
                        </a:rPr>
                        <m:t>=</m:t>
                      </m:r>
                      <m:r>
                        <a:rPr lang="en-US" i="1">
                          <a:solidFill>
                            <a:srgbClr val="FFFFFF"/>
                          </a:solidFill>
                          <a:latin typeface="Cambria Math"/>
                          <a:ea typeface="Cambria Math"/>
                        </a:rPr>
                        <m:t>204</m:t>
                      </m:r>
                      <m:r>
                        <a:rPr lang="en-US" i="1">
                          <a:solidFill>
                            <a:srgbClr val="FFFFFF"/>
                          </a:solidFill>
                          <a:latin typeface="Cambria Math"/>
                          <a:ea typeface="Cambria Math"/>
                        </a:rPr>
                        <m:t>.</m:t>
                      </m:r>
                      <m:r>
                        <a:rPr lang="en-US" b="0" i="1" smtClean="0">
                          <a:solidFill>
                            <a:srgbClr val="FFFFFF"/>
                          </a:solidFill>
                          <a:latin typeface="Cambria Math"/>
                          <a:ea typeface="Cambria Math"/>
                        </a:rPr>
                        <m:t>8985412</m:t>
                      </m:r>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530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Standard Deviation for Company B</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2400"/>
                  </a:spcBef>
                  <a:spcAft>
                    <a:spcPts val="2400"/>
                  </a:spcAft>
                </a:pPr>
                <a14:m>
                  <m:oMathPara xmlns:m="http://schemas.openxmlformats.org/officeDocument/2006/math">
                    <m:oMathParaPr>
                      <m:jc m:val="centerGroup"/>
                    </m:oMathParaPr>
                    <m:oMath xmlns:m="http://schemas.openxmlformats.org/officeDocument/2006/math">
                      <m:r>
                        <a:rPr lang="en-US" i="1" smtClean="0">
                          <a:latin typeface="Cambria Math"/>
                        </a:rPr>
                        <m:t>𝑠</m:t>
                      </m:r>
                      <m:r>
                        <a:rPr lang="en-US" i="1" smtClean="0">
                          <a:latin typeface="Cambria Math"/>
                        </a:rPr>
                        <m:t>=</m:t>
                      </m:r>
                      <m:rad>
                        <m:radPr>
                          <m:degHide m:val="on"/>
                          <m:ctrlPr>
                            <a:rPr lang="en-US" i="1">
                              <a:latin typeface="Cambria Math"/>
                            </a:rPr>
                          </m:ctrlPr>
                        </m:radPr>
                        <m:deg/>
                        <m:e>
                          <m:sSup>
                            <m:sSupPr>
                              <m:ctrlPr>
                                <a:rPr lang="en-US" i="1">
                                  <a:latin typeface="Cambria Math"/>
                                </a:rPr>
                              </m:ctrlPr>
                            </m:sSupPr>
                            <m:e>
                              <m:r>
                                <a:rPr lang="en-US" i="1">
                                  <a:latin typeface="Cambria Math"/>
                                </a:rPr>
                                <m:t>𝑠</m:t>
                              </m:r>
                            </m:e>
                            <m:sup>
                              <m:r>
                                <a:rPr lang="en-US" i="1">
                                  <a:latin typeface="Cambria Math"/>
                                </a:rPr>
                                <m:t>2</m:t>
                              </m:r>
                            </m:sup>
                          </m:sSup>
                        </m:e>
                      </m:rad>
                    </m:oMath>
                  </m:oMathPara>
                </a14:m>
                <a:endParaRPr lang="en-US" dirty="0" smtClean="0"/>
              </a:p>
              <a:p>
                <a:pPr>
                  <a:spcBef>
                    <a:spcPts val="2400"/>
                  </a:spcBef>
                  <a:spcAft>
                    <a:spcPts val="2400"/>
                  </a:spcAft>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m:t>
                      </m:r>
                      <m:rad>
                        <m:radPr>
                          <m:degHide m:val="on"/>
                          <m:ctrlPr>
                            <a:rPr lang="en-US" i="1">
                              <a:latin typeface="Cambria Math"/>
                            </a:rPr>
                          </m:ctrlPr>
                        </m:radPr>
                        <m:deg/>
                        <m:e>
                          <m:r>
                            <a:rPr lang="en-US" b="0" i="1" smtClean="0">
                              <a:latin typeface="Cambria Math"/>
                            </a:rPr>
                            <m:t>204.8985412</m:t>
                          </m:r>
                        </m:e>
                      </m:rad>
                      <m:r>
                        <a:rPr lang="en-US" b="0" i="1" smtClean="0">
                          <a:latin typeface="Cambria Math"/>
                        </a:rPr>
                        <m:t>=14.314</m:t>
                      </m:r>
                    </m:oMath>
                  </m:oMathPara>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3627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Company A Adjusted Closing Stock Price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1447800"/>
              </a:xfrm>
            </p:spPr>
            <p:txBody>
              <a:bodyPr/>
              <a:lstStyle/>
              <a:p>
                <a:pPr>
                  <a:spcBef>
                    <a:spcPts val="2400"/>
                  </a:spcBef>
                  <a:spcAft>
                    <a:spcPts val="2400"/>
                  </a:spcAft>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𝑥</m:t>
                          </m:r>
                        </m:e>
                      </m:acc>
                      <m:r>
                        <a:rPr lang="en-US" i="1" smtClean="0">
                          <a:latin typeface="Cambria Math"/>
                        </a:rPr>
                        <m:t>=</m:t>
                      </m:r>
                      <m:r>
                        <a:rPr lang="en-US" b="0" i="1" smtClean="0">
                          <a:latin typeface="Cambria Math"/>
                        </a:rPr>
                        <m:t>$40.77</m:t>
                      </m:r>
                    </m:oMath>
                  </m:oMathPara>
                </a14:m>
                <a:endParaRPr lang="en-US" dirty="0" smtClean="0"/>
              </a:p>
              <a:p>
                <a:pPr>
                  <a:spcBef>
                    <a:spcPts val="2400"/>
                  </a:spcBef>
                  <a:spcAft>
                    <a:spcPts val="2400"/>
                  </a:spcAft>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=1.57</m:t>
                      </m:r>
                      <m:r>
                        <a:rPr lang="en-US" b="0" i="1" smtClean="0">
                          <a:latin typeface="Cambria Math"/>
                        </a:rPr>
                        <m:t>0</m:t>
                      </m:r>
                    </m:oMath>
                  </m:oMathPara>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1447800"/>
              </a:xfrm>
              <a:blipFill rotWithShape="1">
                <a:blip r:embed="rId2"/>
                <a:stretch>
                  <a:fillRect/>
                </a:stretch>
              </a:blipFill>
            </p:spPr>
            <p:txBody>
              <a:bodyPr/>
              <a:lstStyle/>
              <a:p>
                <a:r>
                  <a:rPr lang="en-US">
                    <a:noFill/>
                  </a:rPr>
                  <a:t> </a:t>
                </a:r>
              </a:p>
            </p:txBody>
          </p:sp>
        </mc:Fallback>
      </mc:AlternateContent>
      <p:pic>
        <p:nvPicPr>
          <p:cNvPr id="5122" name="Picture 3" descr="The graph has a slight upward trend.  It does not jump back and forth as much as the graph for Company B.  Horizontal axis is date.  Vertical axis is stock price."/>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1828800" y="3200400"/>
            <a:ext cx="5486400" cy="27511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80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Company B Adjusted Closing Stock Price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1447800"/>
              </a:xfrm>
            </p:spPr>
            <p:txBody>
              <a:bodyPr/>
              <a:lstStyle/>
              <a:p>
                <a:pPr algn="ctr">
                  <a:spcBef>
                    <a:spcPts val="2400"/>
                  </a:spcBef>
                  <a:spcAft>
                    <a:spcPts val="2400"/>
                  </a:spcAft>
                </a:pPr>
                <a14:m>
                  <m:oMath xmlns:m="http://schemas.openxmlformats.org/officeDocument/2006/math">
                    <m:acc>
                      <m:accPr>
                        <m:chr m:val="̅"/>
                        <m:ctrlPr>
                          <a:rPr lang="en-US" i="1" smtClean="0">
                            <a:latin typeface="Cambria Math"/>
                          </a:rPr>
                        </m:ctrlPr>
                      </m:accPr>
                      <m:e>
                        <m:r>
                          <a:rPr lang="en-US" b="0" i="1" smtClean="0">
                            <a:latin typeface="Cambria Math"/>
                          </a:rPr>
                          <m:t>𝑥</m:t>
                        </m:r>
                      </m:e>
                    </m:acc>
                    <m:r>
                      <a:rPr lang="en-US" i="1" smtClean="0">
                        <a:latin typeface="Cambria Math"/>
                      </a:rPr>
                      <m:t>=</m:t>
                    </m:r>
                    <m:r>
                      <a:rPr lang="en-US" b="0" i="1" smtClean="0">
                        <a:latin typeface="Cambria Math"/>
                      </a:rPr>
                      <m:t>94</m:t>
                    </m:r>
                    <m:r>
                      <a:rPr lang="en-US" b="0" i="1" smtClean="0">
                        <a:latin typeface="Cambria Math"/>
                      </a:rPr>
                      <m:t>.</m:t>
                    </m:r>
                    <m:r>
                      <a:rPr lang="en-US" b="0" i="1" smtClean="0">
                        <a:latin typeface="Cambria Math"/>
                      </a:rPr>
                      <m:t>34</m:t>
                    </m:r>
                  </m:oMath>
                </a14:m>
                <a:r>
                  <a:rPr lang="en-US" dirty="0" smtClean="0"/>
                  <a:t> </a:t>
                </a:r>
              </a:p>
              <a:p>
                <a:pPr>
                  <a:spcBef>
                    <a:spcPts val="2400"/>
                  </a:spcBef>
                  <a:spcAft>
                    <a:spcPts val="2400"/>
                  </a:spcAft>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m:t>
                      </m:r>
                      <m:r>
                        <a:rPr lang="en-US" b="0" i="1" smtClean="0">
                          <a:latin typeface="Cambria Math"/>
                        </a:rPr>
                        <m:t>14</m:t>
                      </m:r>
                      <m:r>
                        <a:rPr lang="en-US" b="0" i="1" smtClean="0">
                          <a:latin typeface="Cambria Math"/>
                        </a:rPr>
                        <m:t>.</m:t>
                      </m:r>
                      <m:r>
                        <a:rPr lang="en-US" b="0" i="1" smtClean="0">
                          <a:latin typeface="Cambria Math"/>
                        </a:rPr>
                        <m:t>314</m:t>
                      </m:r>
                    </m:oMath>
                  </m:oMathPara>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1447800"/>
              </a:xfrm>
              <a:blipFill rotWithShape="1">
                <a:blip r:embed="rId2"/>
                <a:stretch>
                  <a:fillRect/>
                </a:stretch>
              </a:blipFill>
            </p:spPr>
            <p:txBody>
              <a:bodyPr/>
              <a:lstStyle/>
              <a:p>
                <a:r>
                  <a:rPr lang="en-US">
                    <a:noFill/>
                  </a:rPr>
                  <a:t> </a:t>
                </a:r>
              </a:p>
            </p:txBody>
          </p:sp>
        </mc:Fallback>
      </mc:AlternateContent>
      <p:pic>
        <p:nvPicPr>
          <p:cNvPr id="5122" name="Picture 3" descr="Time series graph for Company B.  Horizontal axis is dates.  Vertical Axis is stock price.  Graph has upward trend but jumps back and forth."/>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1828800" y="3124200"/>
            <a:ext cx="5486400" cy="288757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20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Comparison of Graphs</a:t>
            </a:r>
            <a:endParaRPr lang="en-US" dirty="0"/>
          </a:p>
        </p:txBody>
      </p:sp>
      <p:sp>
        <p:nvSpPr>
          <p:cNvPr id="3" name="Content Placeholder 2"/>
          <p:cNvSpPr>
            <a:spLocks noGrp="1"/>
          </p:cNvSpPr>
          <p:nvPr>
            <p:ph idx="1"/>
          </p:nvPr>
        </p:nvSpPr>
        <p:spPr/>
        <p:txBody>
          <a:bodyPr/>
          <a:lstStyle/>
          <a:p>
            <a:r>
              <a:rPr lang="en-US" dirty="0">
                <a:solidFill>
                  <a:srgbClr val="FFFFFF"/>
                </a:solidFill>
              </a:rPr>
              <a:t>Looking at the graphs, we see that the differences in the amount of variation within the data sets is reflected in the sample standard deviations.</a:t>
            </a:r>
            <a:endParaRPr lang="en-US" dirty="0">
              <a:solidFill>
                <a:srgbClr val="FFFFFF"/>
              </a:solidFill>
            </a:endParaRPr>
          </a:p>
        </p:txBody>
      </p:sp>
    </p:spTree>
    <p:extLst>
      <p:ext uri="{BB962C8B-B14F-4D97-AF65-F5344CB8AC3E}">
        <p14:creationId xmlns:p14="http://schemas.microsoft.com/office/powerpoint/2010/main" val="119064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calculate the sample standard deviation</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r>
              <a:rPr lang="en-US" dirty="0"/>
              <a:t>Learn how to calculate the </a:t>
            </a:r>
            <a:r>
              <a:rPr lang="en-US" b="1" dirty="0"/>
              <a:t>sample standard </a:t>
            </a:r>
            <a:r>
              <a:rPr lang="en-US" b="1" dirty="0" smtClean="0"/>
              <a:t>deviation</a:t>
            </a:r>
            <a:endParaRPr 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Company A</a:t>
            </a:r>
            <a:endParaRPr lang="en-US" dirty="0"/>
          </a:p>
        </p:txBody>
      </p:sp>
      <p:sp>
        <p:nvSpPr>
          <p:cNvPr id="5" name="Content Placeholder 2"/>
          <p:cNvSpPr>
            <a:spLocks noGrp="1"/>
          </p:cNvSpPr>
          <p:nvPr>
            <p:ph idx="1"/>
          </p:nvPr>
        </p:nvSpPr>
        <p:spPr>
          <a:xfrm>
            <a:off x="457200" y="1295400"/>
            <a:ext cx="8229600" cy="1828800"/>
          </a:xfrm>
        </p:spPr>
        <p:txBody>
          <a:bodyPr/>
          <a:lstStyle/>
          <a:p>
            <a:r>
              <a:rPr lang="en-US" dirty="0">
                <a:solidFill>
                  <a:srgbClr val="FFFFFF"/>
                </a:solidFill>
              </a:rPr>
              <a:t>Here is a time series chart that shows the adjusted closing stock price for a company we will call Company A for a sample of 18 days. The sample mean for the data is $40.77</a:t>
            </a:r>
            <a:r>
              <a:rPr lang="en-US" dirty="0" smtClean="0">
                <a:solidFill>
                  <a:srgbClr val="FFFFFF"/>
                </a:solidFill>
              </a:rPr>
              <a:t>.</a:t>
            </a:r>
            <a:endParaRPr lang="en-US" dirty="0">
              <a:solidFill>
                <a:srgbClr val="FFFFFF"/>
              </a:solidFill>
            </a:endParaRPr>
          </a:p>
        </p:txBody>
      </p:sp>
      <p:pic>
        <p:nvPicPr>
          <p:cNvPr id="1027" name="Picture 3" descr="The graph has a slight upward trend.  It does not jump back and forth as much as the graph for Company B.  Horizontal axis is date.  Vertical axis is stock pric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3421003"/>
            <a:ext cx="5486400" cy="27511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3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Company B</a:t>
            </a:r>
            <a:endParaRPr lang="en-US" dirty="0"/>
          </a:p>
        </p:txBody>
      </p:sp>
      <p:sp>
        <p:nvSpPr>
          <p:cNvPr id="5" name="Content Placeholder 2"/>
          <p:cNvSpPr>
            <a:spLocks noGrp="1"/>
          </p:cNvSpPr>
          <p:nvPr>
            <p:ph idx="1"/>
          </p:nvPr>
        </p:nvSpPr>
        <p:spPr>
          <a:xfrm>
            <a:off x="457200" y="1295400"/>
            <a:ext cx="8138160" cy="1828800"/>
          </a:xfrm>
        </p:spPr>
        <p:txBody>
          <a:bodyPr/>
          <a:lstStyle/>
          <a:p>
            <a:r>
              <a:rPr lang="en-US" dirty="0">
                <a:solidFill>
                  <a:srgbClr val="FFFFFF"/>
                </a:solidFill>
              </a:rPr>
              <a:t>This is a similar graph for another company that we will call Company B. The sample mean for the data is $94.34.</a:t>
            </a:r>
          </a:p>
        </p:txBody>
      </p:sp>
      <p:pic>
        <p:nvPicPr>
          <p:cNvPr id="1027" name="Picture 3" descr="Time series graph for company B.  Horizontal axis is dates.  Vertical Axis is stock price.  Graph has upward trend but jumps back and fort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3124200"/>
            <a:ext cx="5486400" cy="289326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926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Purpose of Standard Deviation</a:t>
            </a:r>
            <a:endParaRPr lang="en-US" dirty="0"/>
          </a:p>
        </p:txBody>
      </p:sp>
      <p:sp>
        <p:nvSpPr>
          <p:cNvPr id="3" name="Content Placeholder 2"/>
          <p:cNvSpPr>
            <a:spLocks noGrp="1"/>
          </p:cNvSpPr>
          <p:nvPr>
            <p:ph idx="1"/>
          </p:nvPr>
        </p:nvSpPr>
        <p:spPr>
          <a:xfrm>
            <a:off x="457200" y="1295400"/>
            <a:ext cx="8229600" cy="5257800"/>
          </a:xfrm>
        </p:spPr>
        <p:txBody>
          <a:bodyPr/>
          <a:lstStyle/>
          <a:p>
            <a:r>
              <a:rPr lang="en-US" dirty="0">
                <a:solidFill>
                  <a:srgbClr val="FFFFFF"/>
                </a:solidFill>
              </a:rPr>
              <a:t>There are many factors to consider when choosing an appropriate stock for investment purposes. One of the measures that aids in this decision process is the standard deviation. Recall that the standard deviation is a measure of how spread out the data values are. Both of these stocks appear to have an upward trend in their stock price, but Company B appears to have more variation in its stock price. This variation can influence a decision with regard to risk. In many cases, an older investor would be less likely to be willing to incur high risk in an investment than a younger person.</a:t>
            </a:r>
            <a:endParaRPr lang="en-US" dirty="0">
              <a:solidFill>
                <a:srgbClr val="FFFFFF"/>
              </a:solidFill>
            </a:endParaRPr>
          </a:p>
        </p:txBody>
      </p:sp>
    </p:spTree>
    <p:extLst>
      <p:ext uri="{BB962C8B-B14F-4D97-AF65-F5344CB8AC3E}">
        <p14:creationId xmlns:p14="http://schemas.microsoft.com/office/powerpoint/2010/main" val="396789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Sample Variance Formula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r>
                  <a:rPr lang="en-US" dirty="0" smtClean="0">
                    <a:solidFill>
                      <a:srgbClr val="FFFFFF"/>
                    </a:solidFill>
                  </a:rPr>
                  <a:t>The formula for the sample variance is similar to the formula for the population variance with the exception of the denominator. Note that the formula calls for us to subtract 1 from the sample size. This </a:t>
                </a:r>
                <a:r>
                  <a:rPr lang="en-US" dirty="0">
                    <a:solidFill>
                      <a:srgbClr val="FFFFFF"/>
                    </a:solidFill>
                  </a:rPr>
                  <a:t>is done in order to overcome the tendency to underestimate the population variance when using a sample as a representative data set</a:t>
                </a:r>
                <a:r>
                  <a:rPr lang="en-US" dirty="0" smtClean="0">
                    <a:solidFill>
                      <a:srgbClr val="FFFFFF"/>
                    </a:solidFill>
                  </a:rPr>
                  <a:t>.</a:t>
                </a: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b="0" i="1" smtClean="0">
                          <a:solidFill>
                            <a:srgbClr val="FFFFFF"/>
                          </a:solidFill>
                          <a:latin typeface="Cambria Math"/>
                        </a:rPr>
                        <m:t>𝑠</m:t>
                      </m:r>
                      <m:r>
                        <a:rPr lang="en-US" b="0" i="1" baseline="30000" smtClean="0">
                          <a:solidFill>
                            <a:srgbClr val="FFFFFF"/>
                          </a:solidFill>
                          <a:latin typeface="Cambria Math"/>
                        </a:rPr>
                        <m:t>2</m:t>
                      </m:r>
                      <m:r>
                        <a:rPr lang="en-US" b="0" i="1" smtClean="0">
                          <a:solidFill>
                            <a:srgbClr val="FFFFFF"/>
                          </a:solidFill>
                          <a:latin typeface="Cambria Math"/>
                        </a:rPr>
                        <m:t>=</m:t>
                      </m:r>
                      <m:f>
                        <m:fPr>
                          <m:ctrlPr>
                            <a:rPr lang="en-US" b="0" i="1" smtClean="0">
                              <a:solidFill>
                                <a:srgbClr val="FFFFFF"/>
                              </a:solidFill>
                              <a:latin typeface="Cambria Math"/>
                            </a:rPr>
                          </m:ctrlPr>
                        </m:fPr>
                        <m:num>
                          <m:nary>
                            <m:naryPr>
                              <m:chr m:val="∑"/>
                              <m:subHide m:val="on"/>
                              <m:supHide m:val="on"/>
                              <m:ctrlPr>
                                <a:rPr lang="en-US" b="0" i="1" smtClean="0">
                                  <a:solidFill>
                                    <a:srgbClr val="FFFFFF"/>
                                  </a:solidFill>
                                  <a:latin typeface="Cambria Math"/>
                                </a:rPr>
                              </m:ctrlPr>
                            </m:naryPr>
                            <m:sub/>
                            <m:sup/>
                            <m:e>
                              <m:d>
                                <m:dPr>
                                  <m:ctrlPr>
                                    <a:rPr lang="en-US" b="0" i="1" smtClean="0">
                                      <a:solidFill>
                                        <a:srgbClr val="FFFFFF"/>
                                      </a:solidFill>
                                      <a:latin typeface="Cambria Math"/>
                                    </a:rPr>
                                  </m:ctrlPr>
                                </m:dPr>
                                <m:e>
                                  <m:r>
                                    <a:rPr lang="en-US" b="0" i="1" smtClean="0">
                                      <a:solidFill>
                                        <a:srgbClr val="FFFFFF"/>
                                      </a:solidFill>
                                      <a:latin typeface="Cambria Math"/>
                                    </a:rPr>
                                    <m:t>𝑥</m:t>
                                  </m:r>
                                  <m:r>
                                    <a:rPr lang="en-US" b="0" i="1" smtClean="0">
                                      <a:solidFill>
                                        <a:srgbClr val="FFFFFF"/>
                                      </a:solidFill>
                                      <a:latin typeface="Cambria Math"/>
                                    </a:rPr>
                                    <m:t>−</m:t>
                                  </m:r>
                                  <m:acc>
                                    <m:accPr>
                                      <m:chr m:val="̅"/>
                                      <m:ctrlPr>
                                        <a:rPr lang="en-US" b="0" i="1" smtClean="0">
                                          <a:solidFill>
                                            <a:srgbClr val="FFFFFF"/>
                                          </a:solidFill>
                                          <a:latin typeface="Cambria Math"/>
                                        </a:rPr>
                                      </m:ctrlPr>
                                    </m:accPr>
                                    <m:e>
                                      <m:r>
                                        <a:rPr lang="en-US" b="0" i="1" smtClean="0">
                                          <a:solidFill>
                                            <a:srgbClr val="FFFFFF"/>
                                          </a:solidFill>
                                          <a:latin typeface="Cambria Math"/>
                                        </a:rPr>
                                        <m:t>𝑥</m:t>
                                      </m:r>
                                    </m:e>
                                  </m:acc>
                                </m:e>
                              </m:d>
                              <m:r>
                                <a:rPr lang="en-US" b="0" i="1" baseline="30000" smtClean="0">
                                  <a:solidFill>
                                    <a:srgbClr val="FFFFFF"/>
                                  </a:solidFill>
                                  <a:latin typeface="Cambria Math"/>
                                </a:rPr>
                                <m:t>2</m:t>
                              </m:r>
                            </m:e>
                          </m:nary>
                        </m:num>
                        <m:den>
                          <m:r>
                            <a:rPr lang="en-US" b="0" i="1" smtClean="0">
                              <a:solidFill>
                                <a:srgbClr val="FFFFFF"/>
                              </a:solidFill>
                              <a:latin typeface="Cambria Math"/>
                            </a:rPr>
                            <m:t>𝑛</m:t>
                          </m:r>
                          <m:r>
                            <a:rPr lang="en-US" b="0" i="1" smtClean="0">
                              <a:solidFill>
                                <a:srgbClr val="FFFFFF"/>
                              </a:solidFill>
                              <a:latin typeface="Cambria Math"/>
                            </a:rPr>
                            <m:t>−1</m:t>
                          </m:r>
                        </m:den>
                      </m:f>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r="-1926"/>
                </a:stretch>
              </a:blipFill>
            </p:spPr>
            <p:txBody>
              <a:bodyPr/>
              <a:lstStyle/>
              <a:p>
                <a:r>
                  <a:rPr lang="en-US">
                    <a:noFill/>
                  </a:rPr>
                  <a:t> </a:t>
                </a:r>
              </a:p>
            </p:txBody>
          </p:sp>
        </mc:Fallback>
      </mc:AlternateContent>
    </p:spTree>
    <p:extLst>
      <p:ext uri="{BB962C8B-B14F-4D97-AF65-F5344CB8AC3E}">
        <p14:creationId xmlns:p14="http://schemas.microsoft.com/office/powerpoint/2010/main" val="1270677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Sample Standard Deviation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Bef>
                    <a:spcPts val="1800"/>
                  </a:spcBef>
                  <a:spcAft>
                    <a:spcPts val="1800"/>
                  </a:spcAft>
                </a:pPr>
                <a:r>
                  <a:rPr lang="en-US" dirty="0" smtClean="0">
                    <a:solidFill>
                      <a:srgbClr val="FFFFFF"/>
                    </a:solidFill>
                  </a:rPr>
                  <a:t>Note the use of the letter s as the symbol for the sample standard deviation.</a:t>
                </a:r>
              </a:p>
              <a:p>
                <a:pPr>
                  <a:spcBef>
                    <a:spcPts val="1800"/>
                  </a:spcBef>
                  <a:spcAft>
                    <a:spcPts val="1800"/>
                  </a:spcAft>
                </a:pPr>
                <a14:m>
                  <m:oMathPara xmlns:m="http://schemas.openxmlformats.org/officeDocument/2006/math">
                    <m:oMathParaPr>
                      <m:jc m:val="centerGroup"/>
                    </m:oMathParaPr>
                    <m:oMath xmlns:m="http://schemas.openxmlformats.org/officeDocument/2006/math">
                      <m:r>
                        <a:rPr lang="en-US" b="0" i="1" smtClean="0">
                          <a:latin typeface="Cambria Math"/>
                        </a:rPr>
                        <m:t>𝑠</m:t>
                      </m:r>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𝑠</m:t>
                              </m:r>
                            </m:e>
                            <m:sup>
                              <m:r>
                                <a:rPr lang="en-US" b="0" i="1" smtClean="0">
                                  <a:latin typeface="Cambria Math"/>
                                </a:rPr>
                                <m:t>2</m:t>
                              </m:r>
                            </m:sup>
                          </m:sSup>
                        </m:e>
                      </m:ra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044"/>
                </a:stretch>
              </a:blipFill>
            </p:spPr>
            <p:txBody>
              <a:bodyPr/>
              <a:lstStyle/>
              <a:p>
                <a:r>
                  <a:rPr lang="en-US">
                    <a:noFill/>
                  </a:rPr>
                  <a:t> </a:t>
                </a:r>
              </a:p>
            </p:txBody>
          </p:sp>
        </mc:Fallback>
      </mc:AlternateContent>
    </p:spTree>
    <p:extLst>
      <p:ext uri="{BB962C8B-B14F-4D97-AF65-F5344CB8AC3E}">
        <p14:creationId xmlns:p14="http://schemas.microsoft.com/office/powerpoint/2010/main" val="877950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Data for Company A</a:t>
            </a:r>
            <a:endParaRPr lang="en-US" dirty="0"/>
          </a:p>
        </p:txBody>
      </p:sp>
      <p:sp>
        <p:nvSpPr>
          <p:cNvPr id="3" name="Content Placeholder 2"/>
          <p:cNvSpPr>
            <a:spLocks noGrp="1"/>
          </p:cNvSpPr>
          <p:nvPr>
            <p:ph idx="1"/>
          </p:nvPr>
        </p:nvSpPr>
        <p:spPr>
          <a:xfrm>
            <a:off x="457200" y="1295400"/>
            <a:ext cx="6309360" cy="5105400"/>
          </a:xfrm>
        </p:spPr>
        <p:txBody>
          <a:bodyPr/>
          <a:lstStyle/>
          <a:p>
            <a:r>
              <a:rPr lang="en-US" sz="2400" dirty="0">
                <a:solidFill>
                  <a:srgbClr val="FFFFFF"/>
                </a:solidFill>
              </a:rPr>
              <a:t>Note that the formula shows that we will need to subtract the sample mean from each data value. </a:t>
            </a:r>
          </a:p>
          <a:p>
            <a:r>
              <a:rPr lang="en-US" sz="2400" dirty="0">
                <a:solidFill>
                  <a:srgbClr val="FFFFFF"/>
                </a:solidFill>
              </a:rPr>
              <a:t>These are called the deviations from the mean. The mean for this data set is $40.77. Once we subtract the mean from each data value we will then need to square the value.  </a:t>
            </a:r>
          </a:p>
          <a:p>
            <a:r>
              <a:rPr lang="en-US" sz="2400" dirty="0">
                <a:solidFill>
                  <a:srgbClr val="FFFFFF"/>
                </a:solidFill>
              </a:rPr>
              <a:t>(38.66 – 40.77)</a:t>
            </a:r>
            <a:r>
              <a:rPr lang="en-US" sz="2400" baseline="30000" dirty="0">
                <a:solidFill>
                  <a:srgbClr val="FFFFFF"/>
                </a:solidFill>
              </a:rPr>
              <a:t>2</a:t>
            </a:r>
            <a:r>
              <a:rPr lang="en-US" sz="2400" dirty="0">
                <a:solidFill>
                  <a:srgbClr val="FFFFFF"/>
                </a:solidFill>
              </a:rPr>
              <a:t> = 4.4521</a:t>
            </a:r>
          </a:p>
          <a:p>
            <a:r>
              <a:rPr lang="en-US" sz="2400" dirty="0">
                <a:solidFill>
                  <a:srgbClr val="FFFFFF"/>
                </a:solidFill>
              </a:rPr>
              <a:t>(38.92 – 40.77)</a:t>
            </a:r>
            <a:r>
              <a:rPr lang="en-US" sz="2400" baseline="30000" dirty="0">
                <a:solidFill>
                  <a:srgbClr val="FFFFFF"/>
                </a:solidFill>
              </a:rPr>
              <a:t>2</a:t>
            </a:r>
            <a:r>
              <a:rPr lang="en-US" sz="2400" dirty="0">
                <a:solidFill>
                  <a:srgbClr val="FFFFFF"/>
                </a:solidFill>
              </a:rPr>
              <a:t> = </a:t>
            </a:r>
            <a:r>
              <a:rPr lang="en-US" sz="2400" dirty="0" smtClean="0">
                <a:solidFill>
                  <a:srgbClr val="FFFFFF"/>
                </a:solidFill>
              </a:rPr>
              <a:t>3.4225</a:t>
            </a:r>
            <a:endParaRPr lang="en-US" sz="2400" dirty="0">
              <a:solidFill>
                <a:srgbClr val="FFFFFF"/>
              </a:solidFill>
            </a:endParaRPr>
          </a:p>
          <a:p>
            <a:r>
              <a:rPr lang="en-US" sz="2400" dirty="0">
                <a:solidFill>
                  <a:srgbClr val="FFFFFF"/>
                </a:solidFill>
              </a:rPr>
              <a:t>Continue through all data </a:t>
            </a:r>
            <a:r>
              <a:rPr lang="en-US" sz="2400" dirty="0" smtClean="0">
                <a:solidFill>
                  <a:srgbClr val="FFFFFF"/>
                </a:solidFill>
              </a:rPr>
              <a:t>points</a:t>
            </a:r>
            <a:endParaRPr lang="en-US" sz="2400" dirty="0">
              <a:solidFill>
                <a:srgbClr val="FFFFFF"/>
              </a:solidFill>
            </a:endParaRPr>
          </a:p>
          <a:p>
            <a:r>
              <a:rPr lang="en-US" sz="2400" dirty="0">
                <a:solidFill>
                  <a:srgbClr val="FFFFFF"/>
                </a:solidFill>
              </a:rPr>
              <a:t>The next slide shows the completed table.</a:t>
            </a:r>
            <a:endParaRPr lang="en-US" sz="2400" dirty="0">
              <a:solidFill>
                <a:srgbClr val="FFFFFF"/>
              </a:solidFill>
            </a:endParaRPr>
          </a:p>
        </p:txBody>
      </p:sp>
      <p:pic>
        <p:nvPicPr>
          <p:cNvPr id="4098" name="Picture 3" descr="First column starts with 12/23 and ends at 1/20.  Adjusted Stock prices starting at 12/23 are 38.66, 38.92, 38.72, 38.64, 38.67, 38.90, 40.06, 41.34, 41.22, 41.34, 42.30, 42.59, 42.13, 42.24, 41.99, 42.04, 42.05, 42.05"/>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858000" y="914400"/>
            <a:ext cx="2019857" cy="56190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43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Company A – Completed Table</a:t>
            </a:r>
            <a:endParaRPr lang="en-US" dirty="0"/>
          </a:p>
        </p:txBody>
      </p:sp>
      <p:pic>
        <p:nvPicPr>
          <p:cNvPr id="3075" name="Picture 2" descr="4 column table&#10;First column is date.  Secon columns is adjusted stock price, third column is x - s bar, fourth column is (x-x bar) squared.&#10;Dates start at 12/23 and end 1/20.  The second column is the same as the previous slide.  The third column starting at 12/23 is -2.11, -1.85, -2.05, -2.13, -2.10, -1.87, -0.74, 0.57, 0.45, 0.57, 1.53, 1.82, 1.36, 1.47, 1.22, 1.27, 1.28, 1.28&#10;Fourth column starting with 12/23 is 4.4521, 3.4225, 4.2025, 4.5369, 4.4100, 3.4969, 0.5041, 0.3249, 0.2025, 0.3249, 2.3409, 3.3124, 1.8496, 2.1609, 1.4884, 1.6129, 1.6384, 1.638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343" y="1066800"/>
            <a:ext cx="395531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18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2406</TotalTime>
  <Words>668</Words>
  <Application>Microsoft Office PowerPoint</Application>
  <PresentationFormat>On-screen Show (4:3)</PresentationFormat>
  <Paragraphs>54</Paragraphs>
  <Slides>18</Slides>
  <Notes>0</Notes>
  <HiddenSlides>0</HiddenSlides>
  <MMClips>0</MMClips>
  <ScaleCrop>false</ScaleCrop>
  <HeadingPairs>
    <vt:vector size="4" baseType="variant">
      <vt:variant>
        <vt:lpstr>Theme</vt:lpstr>
      </vt:variant>
      <vt:variant>
        <vt:i4>9</vt:i4>
      </vt:variant>
      <vt:variant>
        <vt:lpstr>Slide Titles</vt:lpstr>
      </vt:variant>
      <vt:variant>
        <vt:i4>18</vt:i4>
      </vt:variant>
    </vt:vector>
  </HeadingPairs>
  <TitlesOfParts>
    <vt:vector size="27"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Company A</vt:lpstr>
      <vt:lpstr>Company B</vt:lpstr>
      <vt:lpstr>Purpose of Standard Deviation</vt:lpstr>
      <vt:lpstr>Sample Variance Formula</vt:lpstr>
      <vt:lpstr>Sample Standard Deviation</vt:lpstr>
      <vt:lpstr>Data for Company A</vt:lpstr>
      <vt:lpstr>Company A – Completed Table</vt:lpstr>
      <vt:lpstr>Calculate Variance for Company A</vt:lpstr>
      <vt:lpstr>Standard Deviation for Company A</vt:lpstr>
      <vt:lpstr>Completed Table for Company B</vt:lpstr>
      <vt:lpstr>Variance for Company B</vt:lpstr>
      <vt:lpstr>Standard Deviation for Company B</vt:lpstr>
      <vt:lpstr>Company A Adjusted Closing Stock Price</vt:lpstr>
      <vt:lpstr>Company B Adjusted Closing Stock Price</vt:lpstr>
      <vt:lpstr>Comparison of Graphs</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319</cp:revision>
  <dcterms:created xsi:type="dcterms:W3CDTF">2017-12-05T17:18:18Z</dcterms:created>
  <dcterms:modified xsi:type="dcterms:W3CDTF">2018-04-11T06:14:10Z</dcterms:modified>
</cp:coreProperties>
</file>