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2"/>
  </p:notesMasterIdLst>
  <p:handoutMasterIdLst>
    <p:handoutMasterId r:id="rId23"/>
  </p:handoutMasterIdLst>
  <p:sldIdLst>
    <p:sldId id="273" r:id="rId10"/>
    <p:sldId id="276" r:id="rId11"/>
    <p:sldId id="358" r:id="rId12"/>
    <p:sldId id="359" r:id="rId13"/>
    <p:sldId id="360" r:id="rId14"/>
    <p:sldId id="361" r:id="rId15"/>
    <p:sldId id="333" r:id="rId16"/>
    <p:sldId id="362" r:id="rId17"/>
    <p:sldId id="307" r:id="rId18"/>
    <p:sldId id="363" r:id="rId19"/>
    <p:sldId id="364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Variance and Standard Deviation of a Grouped Frequency Distribution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Sample Standard Deviation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dirty="0" smtClean="0">
                    <a:solidFill>
                      <a:srgbClr val="FFFFFF"/>
                    </a:solidFill>
                  </a:rPr>
                  <a:t>The square root of the sample variance will give us our estimate for the sample standard deviation.</a:t>
                </a: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89.8</m:t>
                          </m:r>
                        </m:e>
                      </m:ra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=9.5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04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00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Discrepancy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actual standard deviation for the number of members per state is 9.6.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dirty="0">
                <a:solidFill>
                  <a:srgbClr val="FFFFFF"/>
                </a:solidFill>
              </a:rPr>
              <a:t>estimate of the standard deviation using the grouped data was 9.5 members per state.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discrepancy occurs because in the absence of the raw data, the individual data values for each class were estimated using the midpoints of each class.</a:t>
            </a:r>
          </a:p>
        </p:txBody>
      </p:sp>
    </p:spTree>
    <p:extLst>
      <p:ext uri="{BB962C8B-B14F-4D97-AF65-F5344CB8AC3E}">
        <p14:creationId xmlns:p14="http://schemas.microsoft.com/office/powerpoint/2010/main" val="7841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calculate the sample variance and sample standard deviation for a grouped frequency distribution.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Calculate </a:t>
            </a:r>
            <a:r>
              <a:rPr lang="en-US" dirty="0">
                <a:solidFill>
                  <a:srgbClr val="FFFFFF"/>
                </a:solidFill>
              </a:rPr>
              <a:t>the sample variance and standard deviation for a </a:t>
            </a:r>
            <a:r>
              <a:rPr lang="en-US" b="1" dirty="0">
                <a:solidFill>
                  <a:srgbClr val="FFFFFF"/>
                </a:solidFill>
              </a:rPr>
              <a:t>grouped frequency distribution.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>
                <a:solidFill>
                  <a:srgbClr val="FFFFFF"/>
                </a:solidFill>
              </a:rPr>
              <a:t>procedure for finding the variance and standard deviation for grouped data is similar to that for finding the mean for grouped data. </a:t>
            </a:r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>
                <a:solidFill>
                  <a:srgbClr val="FFFFFF"/>
                </a:solidFill>
              </a:rPr>
              <a:t>process includes using the midpoints of each class. </a:t>
            </a:r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>
                <a:solidFill>
                  <a:srgbClr val="FFFFFF"/>
                </a:solidFill>
              </a:rPr>
              <a:t>class midpoints are used as reliable approximations, since some of the values fall above the midpoint and others fall below.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Grouped Frequency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93192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Let’s find the variance and standard deviation for this grouped frequency distribution. </a:t>
            </a:r>
          </a:p>
          <a:p>
            <a:r>
              <a:rPr lang="en-US" dirty="0">
                <a:solidFill>
                  <a:srgbClr val="FFFFFF"/>
                </a:solidFill>
              </a:rPr>
              <a:t>We have used this grouped frequency distribution in other </a:t>
            </a:r>
            <a:r>
              <a:rPr lang="en-US" dirty="0" err="1">
                <a:solidFill>
                  <a:srgbClr val="FFFFFF"/>
                </a:solidFill>
              </a:rPr>
              <a:t>PowerPoints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</a:rPr>
              <a:t>The data represents the number of electoral votes allocated to each state.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2986"/>
              </p:ext>
            </p:extLst>
          </p:nvPr>
        </p:nvGraphicFramePr>
        <p:xfrm>
          <a:off x="4556760" y="1397000"/>
          <a:ext cx="4206240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0160"/>
                <a:gridCol w="1554480"/>
                <a:gridCol w="1371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Limits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Boundaries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Frequency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 to 10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2.5 to 10.5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 to 18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10.5 to 18.5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 to 26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18.5 to 26.5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 to 34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26.5 to 34.5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35 to 42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34.5 to 42.5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 to 50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42.5 to 50.5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 to 58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50.5 to 58.5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Starting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743200" cy="5257800"/>
          </a:xfrm>
        </p:spPr>
        <p:txBody>
          <a:bodyPr/>
          <a:lstStyle/>
          <a:p>
            <a:r>
              <a:rPr lang="en-US" sz="2100" dirty="0" smtClean="0"/>
              <a:t>We </a:t>
            </a:r>
            <a:r>
              <a:rPr lang="en-US" sz="2100" dirty="0"/>
              <a:t>need to start with a table with 5 columns with the following headings:</a:t>
            </a:r>
          </a:p>
          <a:p>
            <a:r>
              <a:rPr lang="en-US" sz="2100" dirty="0"/>
              <a:t>Class</a:t>
            </a:r>
          </a:p>
          <a:p>
            <a:r>
              <a:rPr lang="en-US" sz="2100" dirty="0"/>
              <a:t>Frequency, f</a:t>
            </a:r>
          </a:p>
          <a:p>
            <a:r>
              <a:rPr lang="en-US" sz="2100" dirty="0"/>
              <a:t>Midpoint, </a:t>
            </a:r>
            <a:r>
              <a:rPr lang="en-US" sz="2100" dirty="0" err="1"/>
              <a:t>X</a:t>
            </a:r>
            <a:r>
              <a:rPr lang="en-US" sz="2100" baseline="-25000" dirty="0" err="1"/>
              <a:t>m</a:t>
            </a:r>
            <a:r>
              <a:rPr lang="en-US" sz="2100" dirty="0"/>
              <a:t> </a:t>
            </a:r>
          </a:p>
          <a:p>
            <a:r>
              <a:rPr lang="en-US" sz="2100" dirty="0"/>
              <a:t>f*</a:t>
            </a:r>
            <a:r>
              <a:rPr lang="en-US" sz="2100" dirty="0" err="1"/>
              <a:t>X</a:t>
            </a:r>
            <a:r>
              <a:rPr lang="en-US" sz="2100" baseline="-25000" dirty="0" err="1"/>
              <a:t>m</a:t>
            </a:r>
            <a:r>
              <a:rPr lang="en-US" sz="2100" baseline="-25000" dirty="0"/>
              <a:t>  </a:t>
            </a:r>
            <a:r>
              <a:rPr lang="en-US" sz="2100" dirty="0"/>
              <a:t>    </a:t>
            </a:r>
          </a:p>
          <a:p>
            <a:r>
              <a:rPr lang="en-US" sz="2100" dirty="0"/>
              <a:t>f*X</a:t>
            </a:r>
            <a:r>
              <a:rPr lang="en-US" sz="2100" baseline="-25000" dirty="0"/>
              <a:t>m</a:t>
            </a:r>
            <a:r>
              <a:rPr lang="en-US" sz="2100" baseline="30000" dirty="0"/>
              <a:t>2</a:t>
            </a:r>
          </a:p>
          <a:p>
            <a:r>
              <a:rPr lang="en-US" sz="2100" dirty="0"/>
              <a:t>We already have data for the first 2 columns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31377"/>
              </p:ext>
            </p:extLst>
          </p:nvPr>
        </p:nvGraphicFramePr>
        <p:xfrm>
          <a:off x="3246120" y="1397000"/>
          <a:ext cx="566928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"/>
                <a:gridCol w="118872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Frequency, f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Midpoint, X</a:t>
                      </a:r>
                      <a:r>
                        <a:rPr lang="en-US" sz="1500" baseline="-250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f*X</a:t>
                      </a:r>
                      <a:r>
                        <a:rPr lang="en-US" sz="1500" baseline="-25000" dirty="0" smtClean="0">
                          <a:solidFill>
                            <a:schemeClr val="bg1"/>
                          </a:solidFill>
                        </a:rPr>
                        <a:t>m 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f*X</a:t>
                      </a:r>
                      <a:r>
                        <a:rPr lang="en-US" sz="1500" baseline="-250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500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5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68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Steps to Fill in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743200" cy="5257800"/>
          </a:xfrm>
        </p:spPr>
        <p:txBody>
          <a:bodyPr/>
          <a:lstStyle/>
          <a:p>
            <a:r>
              <a:rPr lang="en-US" sz="2400" dirty="0"/>
              <a:t>To find the Midpoint, sum the class endpoints and divide by 2.</a:t>
            </a:r>
          </a:p>
          <a:p>
            <a:r>
              <a:rPr lang="en-US" sz="2400" dirty="0"/>
              <a:t>To find f*</a:t>
            </a:r>
            <a:r>
              <a:rPr lang="en-US" sz="2400" dirty="0" err="1"/>
              <a:t>X</a:t>
            </a:r>
            <a:r>
              <a:rPr lang="en-US" sz="2400" baseline="-25000" dirty="0" err="1"/>
              <a:t>m</a:t>
            </a:r>
            <a:r>
              <a:rPr lang="en-US" sz="2400" dirty="0"/>
              <a:t> multiply the frequency times the midpoint.</a:t>
            </a:r>
          </a:p>
          <a:p>
            <a:r>
              <a:rPr lang="en-US" sz="2400" dirty="0"/>
              <a:t>To find f*X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multiply the frequency times the square of the midpoint.</a:t>
            </a:r>
            <a:endParaRPr lang="en-US" sz="2400" dirty="0"/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49897"/>
              </p:ext>
            </p:extLst>
          </p:nvPr>
        </p:nvGraphicFramePr>
        <p:xfrm>
          <a:off x="3246120" y="1397000"/>
          <a:ext cx="5669280" cy="3144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"/>
                <a:gridCol w="118872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Frequency, f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Midpoint, X</a:t>
                      </a:r>
                      <a:r>
                        <a:rPr lang="en-US" sz="1500" baseline="-250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f*X</a:t>
                      </a:r>
                      <a:r>
                        <a:rPr lang="en-US" sz="1500" baseline="-25000" dirty="0" smtClean="0">
                          <a:solidFill>
                            <a:schemeClr val="bg1"/>
                          </a:solidFill>
                        </a:rPr>
                        <a:t>m 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bg1"/>
                          </a:solidFill>
                        </a:rPr>
                        <a:t>f*X</a:t>
                      </a:r>
                      <a:r>
                        <a:rPr lang="en-US" sz="1500" baseline="-250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500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5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to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(3+10)/2 = 6.5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34*6.5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= 221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34*6.5</a:t>
                      </a:r>
                      <a:r>
                        <a:rPr lang="en-US" sz="1500" baseline="30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= 1436.5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11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to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14.5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159.5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2312.75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19 to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22.5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1012.5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27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to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30.5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1860.5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35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to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1482.25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43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to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46.5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51 to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58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54.5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54.5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2970.25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7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 the 2</a:t>
            </a:r>
            <a:r>
              <a:rPr lang="en-US" baseline="30000" dirty="0">
                <a:solidFill>
                  <a:srgbClr val="FFFFFF"/>
                </a:solidFill>
              </a:rPr>
              <a:t>nd</a:t>
            </a:r>
            <a:r>
              <a:rPr lang="en-US" dirty="0">
                <a:solidFill>
                  <a:srgbClr val="FFFFFF"/>
                </a:solidFill>
              </a:rPr>
              <a:t>, 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and 5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 we need to sum the following columns: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Frequency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f*</a:t>
            </a:r>
            <a:r>
              <a:rPr lang="en-US" sz="2400" dirty="0" err="1">
                <a:solidFill>
                  <a:srgbClr val="FFFFFF"/>
                </a:solidFill>
              </a:rPr>
              <a:t>X</a:t>
            </a:r>
            <a:r>
              <a:rPr lang="en-US" sz="2400" baseline="-25000" dirty="0" err="1">
                <a:solidFill>
                  <a:srgbClr val="FFFFFF"/>
                </a:solidFill>
              </a:rPr>
              <a:t>m</a:t>
            </a:r>
            <a:r>
              <a:rPr lang="en-US" sz="2400" baseline="-25000" dirty="0">
                <a:solidFill>
                  <a:srgbClr val="FFFFFF"/>
                </a:solidFill>
              </a:rPr>
              <a:t> 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f*X</a:t>
            </a:r>
            <a:r>
              <a:rPr lang="en-US" sz="2400" baseline="-25000" dirty="0" smtClean="0">
                <a:solidFill>
                  <a:srgbClr val="FFFFFF"/>
                </a:solidFill>
              </a:rPr>
              <a:t>m</a:t>
            </a:r>
            <a:r>
              <a:rPr lang="en-US" sz="2400" baseline="30000" dirty="0" smtClean="0">
                <a:solidFill>
                  <a:srgbClr val="FFFFFF"/>
                </a:solidFill>
              </a:rPr>
              <a:t>2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Completed Table</a:t>
            </a:r>
            <a:endParaRPr lang="en-US" dirty="0"/>
          </a:p>
        </p:txBody>
      </p:sp>
      <p:pic>
        <p:nvPicPr>
          <p:cNvPr id="6146" name="Picture 2" descr="D:\PPPPPPPTTTTTACCESSIBLE PPT WORKS\Accessible PPT\IN PROCESS\Bluman_Brf_8e_Accessibility_PPT_3931585\5 Miscellaneous\Ch 03\Picture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56" y="2133600"/>
            <a:ext cx="8228887" cy="328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dirty="0" smtClean="0">
                    <a:solidFill>
                      <a:srgbClr val="FFFFFF"/>
                    </a:solidFill>
                  </a:rPr>
                  <a:t>Each of these sums is then used to evaluate the formula that will provide us with an estimate </a:t>
                </a:r>
                <a:r>
                  <a:rPr lang="en-US" dirty="0">
                    <a:solidFill>
                      <a:srgbClr val="FFFFFF"/>
                    </a:solidFill>
                  </a:rPr>
                  <a:t>for the sample variance. 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Substitute </a:t>
                </a:r>
                <a:r>
                  <a:rPr lang="en-US" dirty="0">
                    <a:solidFill>
                      <a:srgbClr val="FFFFFF"/>
                    </a:solidFill>
                  </a:rPr>
                  <a:t>each value appropriately into the formula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.</a:t>
                </a: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baseline="30000" smtClean="0">
                          <a:solidFill>
                            <a:srgbClr val="FFFFFF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solidFill>
                                        <a:srgbClr val="FFFFFF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nary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𝑋𝑚</m:t>
                              </m:r>
                              <m:r>
                                <a:rPr lang="en-US" b="0" i="1" baseline="30000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𝑋𝑚</m:t>
                              </m:r>
                            </m:e>
                          </m:d>
                          <m:r>
                            <a:rPr lang="en-US" b="0" i="1" baseline="30000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FFFFFF"/>
                  </a:solidFill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i="1" baseline="30000">
                          <a:solidFill>
                            <a:srgbClr val="FFFFFF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51(11074.75)</m:t>
                          </m:r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579.5</m:t>
                          </m:r>
                          <m:r>
                            <a:rPr lang="en-US" i="1" baseline="3000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51</m:t>
                          </m:r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51</m:t>
                          </m:r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−1)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=89.8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1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2457</TotalTime>
  <Words>553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Procedure</vt:lpstr>
      <vt:lpstr>Grouped Frequency Distribution</vt:lpstr>
      <vt:lpstr>Starting Table</vt:lpstr>
      <vt:lpstr>Steps to Fill in Table</vt:lpstr>
      <vt:lpstr>Sum the 2nd, 4th, and 5th Columns</vt:lpstr>
      <vt:lpstr>Completed Table</vt:lpstr>
      <vt:lpstr>Variance</vt:lpstr>
      <vt:lpstr>Sample Standard Deviation</vt:lpstr>
      <vt:lpstr>Discrepancy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326</cp:revision>
  <dcterms:created xsi:type="dcterms:W3CDTF">2017-12-05T17:18:18Z</dcterms:created>
  <dcterms:modified xsi:type="dcterms:W3CDTF">2018-04-11T07:04:59Z</dcterms:modified>
</cp:coreProperties>
</file>