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9"/>
  </p:notesMasterIdLst>
  <p:handoutMasterIdLst>
    <p:handoutMasterId r:id="rId20"/>
  </p:handoutMasterIdLst>
  <p:sldIdLst>
    <p:sldId id="273" r:id="rId10"/>
    <p:sldId id="276" r:id="rId11"/>
    <p:sldId id="358" r:id="rId12"/>
    <p:sldId id="365" r:id="rId13"/>
    <p:sldId id="366" r:id="rId14"/>
    <p:sldId id="367" r:id="rId15"/>
    <p:sldId id="333" r:id="rId16"/>
    <p:sldId id="368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Percentiles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 smtClean="0"/>
              <a:t>Understand </a:t>
            </a:r>
            <a:r>
              <a:rPr lang="en-US" altLang="en-US" b="1" dirty="0"/>
              <a:t>percentile</a:t>
            </a:r>
            <a:r>
              <a:rPr lang="en-US" altLang="en-US" dirty="0"/>
              <a:t> notation</a:t>
            </a:r>
            <a:endParaRPr lang="en-US" altLang="en-US" b="1" dirty="0"/>
          </a:p>
          <a:p>
            <a:pPr>
              <a:spcAft>
                <a:spcPts val="1200"/>
              </a:spcAft>
            </a:pPr>
            <a:r>
              <a:rPr lang="en-US" altLang="en-US" dirty="0"/>
              <a:t>Find the </a:t>
            </a:r>
            <a:r>
              <a:rPr lang="en-US" altLang="en-US" b="1" dirty="0"/>
              <a:t>percentile ranking </a:t>
            </a:r>
            <a:r>
              <a:rPr lang="en-US" altLang="en-US" dirty="0"/>
              <a:t>for a given data </a:t>
            </a:r>
            <a:r>
              <a:rPr lang="en-US" altLang="en-US" dirty="0" smtClean="0"/>
              <a:t>value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 smtClean="0"/>
              <a:t>Percentiles </a:t>
            </a:r>
            <a:r>
              <a:rPr lang="en-US" dirty="0"/>
              <a:t>divide a data set into 100 equal groups.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The symbol </a:t>
            </a:r>
            <a:r>
              <a:rPr lang="en-US" dirty="0"/>
              <a:t>P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 smtClean="0"/>
              <a:t>refers </a:t>
            </a:r>
            <a:r>
              <a:rPr lang="en-US" dirty="0"/>
              <a:t>to the 10th percentile. </a:t>
            </a:r>
            <a:r>
              <a:rPr lang="en-US" dirty="0" smtClean="0"/>
              <a:t>It </a:t>
            </a:r>
            <a:r>
              <a:rPr lang="en-US" dirty="0"/>
              <a:t>represents that point at which 10% of the data values lie below that value and 90% lie above.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For </a:t>
            </a:r>
            <a:r>
              <a:rPr lang="en-US" dirty="0"/>
              <a:t>instance if your score on a standardized test places you in the 57th percentile then the symbol P</a:t>
            </a:r>
            <a:r>
              <a:rPr lang="en-US" baseline="-25000" dirty="0"/>
              <a:t>57</a:t>
            </a:r>
            <a:r>
              <a:rPr lang="en-US" dirty="0"/>
              <a:t> would be used to describe your relative position in the population. </a:t>
            </a:r>
            <a:r>
              <a:rPr lang="en-US" dirty="0" smtClean="0"/>
              <a:t>The </a:t>
            </a:r>
            <a:r>
              <a:rPr lang="en-US" dirty="0"/>
              <a:t>interpretation of this symbol would be to say that 57% of the students taking that test scored below your score and 43% scored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 Formula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dirty="0"/>
                  <a:t>The percentile corresponding to a given value X is computed by using the following formula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0" defTabSz="914400">
                  <a:spcBef>
                    <a:spcPts val="240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</a:rPr>
                        <m:t>𝑃𝑒𝑟𝑐𝑒𝑛𝑡𝑖𝑙𝑒</m:t>
                      </m:r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6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𝑛𝑢𝑚𝑏𝑒𝑟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𝑜𝑓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𝑣𝑎𝑙𝑢𝑒𝑠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𝑏𝑒𝑙𝑜𝑤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600" i="1">
                              <a:latin typeface="Cambria Math" charset="0"/>
                            </a:rPr>
                            <m:t>+0.5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𝑛𝑢𝑚𝑏𝑒𝑟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𝑜𝑓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𝑣𝑎𝑙𝑢𝑒𝑠</m:t>
                          </m:r>
                        </m:den>
                      </m:f>
                      <m:r>
                        <a:rPr lang="bg-BG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19600" cy="51054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These </a:t>
            </a:r>
            <a:r>
              <a:rPr lang="en-US" dirty="0"/>
              <a:t>data values represent the median household income for all counties in the United States including Puerto Rico according to the 2012-2016 American Community Survey. </a:t>
            </a:r>
            <a:r>
              <a:rPr lang="en-US" dirty="0" smtClean="0"/>
              <a:t>There </a:t>
            </a:r>
            <a:r>
              <a:rPr lang="en-US" dirty="0"/>
              <a:t>is a total of 3220 data values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0" defTabSz="91440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Source: factfinder.census.gov 2012 – 2016 American Community Survey</a:t>
            </a:r>
            <a:endParaRPr lang="en-US" sz="2000" dirty="0"/>
          </a:p>
        </p:txBody>
      </p:sp>
      <p:pic>
        <p:nvPicPr>
          <p:cNvPr id="1026" name="Picture 3" descr="First column is ranking.  Second column is median household income.  Third column is county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2" y="1447800"/>
            <a:ext cx="3766398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828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Suppose we wanted to find the percentile ranking for the median household income for Kearney County in the state of Kansas. </a:t>
            </a:r>
            <a:r>
              <a:rPr lang="en-US" dirty="0" smtClean="0"/>
              <a:t>According </a:t>
            </a:r>
            <a:r>
              <a:rPr lang="en-US" dirty="0"/>
              <a:t>to the survey Kearney County is number 1,985 in the sorted list.</a:t>
            </a:r>
            <a:endParaRPr lang="en-US" sz="2000" dirty="0"/>
          </a:p>
        </p:txBody>
      </p:sp>
      <p:pic>
        <p:nvPicPr>
          <p:cNvPr id="2050" name="Picture 3" descr="Part of table is shown.  Entry 1985 is Kearny County with a median income of 49396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09" y="3352800"/>
            <a:ext cx="4067183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4"/>
          <p:cNvSpPr>
            <a:spLocks noGrp="1"/>
          </p:cNvSpPr>
          <p:nvPr>
            <p:ph idx="14"/>
          </p:nvPr>
        </p:nvSpPr>
        <p:spPr>
          <a:xfrm>
            <a:off x="457200" y="5410200"/>
            <a:ext cx="8229600" cy="914400"/>
          </a:xfrm>
        </p:spPr>
        <p:txBody>
          <a:bodyPr/>
          <a:lstStyle/>
          <a:p>
            <a:r>
              <a:rPr lang="en-US" dirty="0"/>
              <a:t>Kearney County is number 1,985 in the sorted list. </a:t>
            </a:r>
            <a:r>
              <a:rPr lang="en-US" dirty="0" smtClean="0"/>
              <a:t>The </a:t>
            </a:r>
            <a:r>
              <a:rPr lang="en-US" dirty="0"/>
              <a:t>number of data values below would be 1,984.</a:t>
            </a:r>
          </a:p>
        </p:txBody>
      </p:sp>
    </p:spTree>
    <p:extLst>
      <p:ext uri="{BB962C8B-B14F-4D97-AF65-F5344CB8AC3E}">
        <p14:creationId xmlns:p14="http://schemas.microsoft.com/office/powerpoint/2010/main" val="337705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en-US" dirty="0"/>
                  <a:t>The percentile corresponding to a given value X is computed by using the following formula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0" defTabSz="914400">
                  <a:spcBef>
                    <a:spcPts val="1800"/>
                  </a:spcBef>
                  <a:spcAft>
                    <a:spcPts val="3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𝑃𝑒𝑟𝑐𝑒𝑛𝑡𝑖𝑙𝑒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𝑛𝑢𝑚𝑏𝑒𝑟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𝑜𝑓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𝑣𝑎𝑙𝑢𝑒𝑠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𝑏𝑒𝑙𝑜𝑤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+0.5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𝑣𝑎𝑙𝑢𝑒𝑠</m:t>
                          </m:r>
                        </m:den>
                      </m:f>
                      <m:r>
                        <a:rPr lang="bg-BG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</m:t>
                      </m:r>
                    </m:oMath>
                  </m:oMathPara>
                </a14:m>
                <a:endParaRPr lang="en-US" dirty="0"/>
              </a:p>
              <a:p>
                <a:pPr lvl="0" defTabSz="914400">
                  <a:spcBef>
                    <a:spcPts val="18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𝑃𝑒𝑟𝑐𝑒𝑛𝑡𝑖𝑙𝑒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1984+0.5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3220</m:t>
                          </m:r>
                        </m:den>
                      </m:f>
                      <m:r>
                        <a:rPr lang="bg-BG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100=</m:t>
                      </m:r>
                      <m:f>
                        <m:fPr>
                          <m:ctrlPr>
                            <a:rPr lang="bg-BG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1984.5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3220</m:t>
                          </m:r>
                        </m:den>
                      </m:f>
                      <m:r>
                        <a:rPr lang="bg-BG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100=62</m:t>
                      </m:r>
                    </m:oMath>
                  </m:oMathPara>
                </a14:m>
                <a:endParaRPr lang="en-US" dirty="0"/>
              </a:p>
              <a:p>
                <a:pPr lvl="0" defTabSz="914400"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en-US" dirty="0"/>
                  <a:t>Percentiles should be reported as whole numbers. </a:t>
                </a:r>
                <a:r>
                  <a:rPr lang="en-US" dirty="0" smtClean="0"/>
                  <a:t>If </a:t>
                </a:r>
                <a:r>
                  <a:rPr lang="en-US" dirty="0"/>
                  <a:t>we include decimal places it implies more than a hundred positions in the data set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8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 </a:t>
            </a:r>
            <a:r>
              <a:rPr lang="en-US" dirty="0"/>
              <a:t>would use the notation P</a:t>
            </a:r>
            <a:r>
              <a:rPr lang="en-US" baseline="-25000" dirty="0"/>
              <a:t>62</a:t>
            </a:r>
            <a:r>
              <a:rPr lang="en-US" dirty="0"/>
              <a:t> which would be interpreted by saying 62% of the counties in the US have a smaller median household income and 38% have a higher median household 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5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how to interpret the meaning of percentile notation and how to find the percentile ranking for a given data value.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2565</TotalTime>
  <Words>432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Percentiles</vt:lpstr>
      <vt:lpstr>Percentile Formula</vt:lpstr>
      <vt:lpstr>Example (1)</vt:lpstr>
      <vt:lpstr>Example (2)</vt:lpstr>
      <vt:lpstr>Example (3)</vt:lpstr>
      <vt:lpstr>Example (4)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329</cp:revision>
  <dcterms:created xsi:type="dcterms:W3CDTF">2017-12-05T17:18:18Z</dcterms:created>
  <dcterms:modified xsi:type="dcterms:W3CDTF">2018-04-12T09:00:06Z</dcterms:modified>
</cp:coreProperties>
</file>