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31"/>
  </p:notesMasterIdLst>
  <p:handoutMasterIdLst>
    <p:handoutMasterId r:id="rId32"/>
  </p:handoutMasterIdLst>
  <p:sldIdLst>
    <p:sldId id="273" r:id="rId10"/>
    <p:sldId id="276" r:id="rId11"/>
    <p:sldId id="358" r:id="rId12"/>
    <p:sldId id="365" r:id="rId13"/>
    <p:sldId id="366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33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700" b="1" dirty="0">
                <a:solidFill>
                  <a:srgbClr val="FFFFFF"/>
                </a:solidFill>
              </a:rPr>
              <a:t>TI Graphing Calculator - Quartiles</a:t>
            </a:r>
            <a:endParaRPr lang="en-US" sz="3700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Data Set 1</a:t>
            </a:r>
            <a:r>
              <a:rPr lang="en-US" sz="1500" dirty="0" smtClean="0"/>
              <a:t> (3)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050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next 25% of the data extends from the 2nd quartile of 52 up to the 3rd quartile of 61.</a:t>
            </a:r>
          </a:p>
        </p:txBody>
      </p:sp>
      <p:pic>
        <p:nvPicPr>
          <p:cNvPr id="3074" name="Picture 3" descr="Dot Plot for Data Set 1. 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4169228"/>
            <a:ext cx="5943600" cy="17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6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Data Set 1</a:t>
            </a:r>
            <a:r>
              <a:rPr lang="en-US" sz="1500" dirty="0" smtClean="0"/>
              <a:t> (4)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050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upper 25% extends from the 3rd quartile of 61 up to the maximum value of 98.</a:t>
            </a:r>
          </a:p>
        </p:txBody>
      </p:sp>
      <p:pic>
        <p:nvPicPr>
          <p:cNvPr id="3074" name="Picture 3" descr="Dot Plot for Data Set 1. 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4193054"/>
            <a:ext cx="5943600" cy="174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5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Data Set 1</a:t>
            </a:r>
            <a:r>
              <a:rPr lang="en-US" sz="1500" dirty="0" smtClean="0"/>
              <a:t> (5)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256032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Although these intervals vary in width, it is important to note that each contains the same number of data values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These varying widths exhibit the way that data values are distributed between these intervals, in addition to dividing the data set into 4 equal groups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3" descr="Dot Plot for Data Set 1. 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4193054"/>
            <a:ext cx="5943600" cy="17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7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IQR</a:t>
            </a:r>
            <a:r>
              <a:rPr lang="en-US" sz="1500" dirty="0" smtClean="0"/>
              <a:t> (1)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Aft>
                    <a:spcPts val="1200"/>
                  </a:spcAft>
                </a:pPr>
                <a:r>
                  <a:rPr lang="en-US" dirty="0" smtClean="0"/>
                  <a:t>Quartiles </a:t>
                </a:r>
                <a:r>
                  <a:rPr lang="en-US" dirty="0"/>
                  <a:t>can be used as a rough measure of variability. </a:t>
                </a:r>
                <a:r>
                  <a:rPr lang="en-US" dirty="0"/>
                  <a:t>This measure of variability which uses quartiles is called the interquartile range and is the range of the middle 50% of the data values.</a:t>
                </a:r>
              </a:p>
              <a:p>
                <a:pPr lvl="0" defTabSz="914400">
                  <a:spcAft>
                    <a:spcPts val="2400"/>
                  </a:spcAft>
                </a:pPr>
                <a:r>
                  <a:rPr lang="en-US" dirty="0" smtClean="0"/>
                  <a:t>The </a:t>
                </a:r>
                <a:r>
                  <a:rPr lang="en-US" dirty="0"/>
                  <a:t>interquartile range is abbreviated IQR. </a:t>
                </a:r>
                <a:r>
                  <a:rPr lang="en-US" dirty="0"/>
                  <a:t>The formula for the interquartile range is simply to subtract the 1st quartile from the 3rd quartile</a:t>
                </a:r>
                <a:r>
                  <a:rPr lang="en-US" dirty="0"/>
                  <a:t>.</a:t>
                </a:r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𝐼𝑄𝑅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89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IQR</a:t>
            </a:r>
            <a:r>
              <a:rPr lang="en-US" sz="1500" dirty="0" smtClean="0"/>
              <a:t> (2)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Aft>
                    <a:spcPts val="1200"/>
                  </a:spcAft>
                  <a:defRPr/>
                </a:pPr>
                <a:r>
                  <a:rPr lang="en-US" dirty="0"/>
                  <a:t>For the test score data the IQR is the following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lvl="0" defTabSz="914400">
                  <a:spcAft>
                    <a:spcPts val="1200"/>
                  </a:spcAft>
                  <a:defRPr/>
                </a:pPr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:r>
                  <a:rPr lang="en-US" dirty="0" smtClean="0"/>
                  <a:t>36</a:t>
                </a:r>
                <a:endParaRPr lang="en-US" dirty="0"/>
              </a:p>
              <a:p>
                <a:pPr lvl="0" defTabSz="914400">
                  <a:spcAft>
                    <a:spcPts val="1200"/>
                  </a:spcAft>
                  <a:defRPr/>
                </a:pPr>
                <a:r>
                  <a:rPr lang="en-US" dirty="0"/>
                  <a:t>Q</a:t>
                </a:r>
                <a:r>
                  <a:rPr lang="en-US" baseline="-25000" dirty="0"/>
                  <a:t>2</a:t>
                </a:r>
                <a:r>
                  <a:rPr lang="en-US" dirty="0"/>
                  <a:t> = Median = </a:t>
                </a:r>
                <a:r>
                  <a:rPr lang="en-US" dirty="0" smtClean="0"/>
                  <a:t>52</a:t>
                </a:r>
                <a:endParaRPr lang="en-US" dirty="0"/>
              </a:p>
              <a:p>
                <a:pPr lvl="0" defTabSz="914400">
                  <a:spcAft>
                    <a:spcPts val="2400"/>
                  </a:spcAft>
                  <a:defRPr/>
                </a:pPr>
                <a:r>
                  <a:rPr lang="en-US" dirty="0"/>
                  <a:t>Q</a:t>
                </a:r>
                <a:r>
                  <a:rPr lang="en-US" baseline="-25000" dirty="0"/>
                  <a:t>3</a:t>
                </a:r>
                <a:r>
                  <a:rPr lang="en-US" dirty="0"/>
                  <a:t> = </a:t>
                </a:r>
                <a:r>
                  <a:rPr lang="en-US" dirty="0" smtClean="0"/>
                  <a:t>61</a:t>
                </a:r>
                <a:endParaRPr lang="en-US" dirty="0"/>
              </a:p>
              <a:p>
                <a:pPr lvl="0" defTabSz="91440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𝐼𝑄𝑅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=61 −36=25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33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303520" cy="5257800"/>
          </a:xfr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means that the middle 50% of the data has a span of 25 units. The instructor  decided to allow the students to retake the test. The scores for the retake are shown to the right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48890"/>
              </p:ext>
            </p:extLst>
          </p:nvPr>
        </p:nvGraphicFramePr>
        <p:xfrm>
          <a:off x="6705600" y="609600"/>
          <a:ext cx="18288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3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– Find Quartiles Data Set </a:t>
            </a:r>
            <a:r>
              <a:rPr lang="en-US" dirty="0" smtClean="0"/>
              <a:t>2</a:t>
            </a:r>
            <a:r>
              <a:rPr lang="en-US" sz="1500" dirty="0" smtClean="0"/>
              <a:t> </a:t>
            </a:r>
            <a:r>
              <a:rPr lang="en-US" sz="1500" dirty="0"/>
              <a:t>(</a:t>
            </a:r>
            <a:r>
              <a:rPr lang="en-US" sz="1500" dirty="0" smtClean="0"/>
              <a:t>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40480" cy="51054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instructor wishes to find the quartiles for the scores for the retaken test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We will enter this data set into List 2.</a:t>
            </a:r>
            <a:endParaRPr lang="en-US" sz="2000" dirty="0"/>
          </a:p>
        </p:txBody>
      </p:sp>
      <p:pic>
        <p:nvPicPr>
          <p:cNvPr id="1027" name="Picture 3" descr="Face of TI-84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817" y="1447800"/>
            <a:ext cx="3872428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4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– Find Quartiles Data Set </a:t>
            </a:r>
            <a:r>
              <a:rPr lang="en-US" dirty="0" smtClean="0"/>
              <a:t>2</a:t>
            </a:r>
            <a:r>
              <a:rPr lang="en-US" sz="1500" dirty="0" smtClean="0"/>
              <a:t> 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5105400"/>
          </a:xfrm>
        </p:spPr>
        <p:txBody>
          <a:bodyPr/>
          <a:lstStyle/>
          <a:p>
            <a:pPr lvl="0" defTabSz="914400">
              <a:spcBef>
                <a:spcPts val="800"/>
              </a:spcBef>
            </a:pPr>
            <a:r>
              <a:rPr lang="en-US" dirty="0"/>
              <a:t>Press </a:t>
            </a:r>
            <a:r>
              <a:rPr lang="en-US" dirty="0" smtClean="0"/>
              <a:t>stat</a:t>
            </a:r>
            <a:endParaRPr lang="en-US" dirty="0"/>
          </a:p>
          <a:p>
            <a:pPr lvl="0" defTabSz="914400">
              <a:spcBef>
                <a:spcPts val="800"/>
              </a:spcBef>
            </a:pPr>
            <a:r>
              <a:rPr lang="en-US" dirty="0"/>
              <a:t>cursor over to </a:t>
            </a:r>
            <a:r>
              <a:rPr lang="en-US" dirty="0" smtClean="0"/>
              <a:t>CALC</a:t>
            </a:r>
            <a:endParaRPr lang="en-US" dirty="0"/>
          </a:p>
          <a:p>
            <a:pPr lvl="0" defTabSz="914400">
              <a:spcBef>
                <a:spcPts val="800"/>
              </a:spcBef>
            </a:pPr>
            <a:r>
              <a:rPr lang="en-US" dirty="0"/>
              <a:t>press 1 for 1 Variable </a:t>
            </a:r>
            <a:r>
              <a:rPr lang="en-US" dirty="0" smtClean="0"/>
              <a:t>Statistics</a:t>
            </a:r>
            <a:endParaRPr lang="en-US" dirty="0"/>
          </a:p>
          <a:p>
            <a:pPr lvl="0" defTabSz="914400">
              <a:spcBef>
                <a:spcPts val="800"/>
              </a:spcBef>
            </a:pPr>
            <a:r>
              <a:rPr lang="en-US" dirty="0"/>
              <a:t>We want to find the quartiles for the data values that are in List 2.  </a:t>
            </a:r>
          </a:p>
          <a:p>
            <a:pPr lvl="0" defTabSz="914400">
              <a:spcBef>
                <a:spcPts val="800"/>
              </a:spcBef>
            </a:pPr>
            <a:r>
              <a:rPr lang="en-US" dirty="0"/>
              <a:t>Press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is-IS" dirty="0"/>
              <a:t>L2 </a:t>
            </a:r>
            <a:r>
              <a:rPr lang="en-US" dirty="0"/>
              <a:t>to change the specified list to List 2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Bef>
                <a:spcPts val="800"/>
              </a:spcBef>
            </a:pPr>
            <a:r>
              <a:rPr lang="en-US" dirty="0"/>
              <a:t>Cursor down to Calculate and press enter.</a:t>
            </a:r>
            <a:endParaRPr lang="en-US" dirty="0"/>
          </a:p>
        </p:txBody>
      </p:sp>
      <p:pic>
        <p:nvPicPr>
          <p:cNvPr id="1027" name="Picture 3" descr="Face of TI-84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9144" y="1458796"/>
            <a:ext cx="3877056" cy="35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75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– Find Quartiles Data Set </a:t>
            </a:r>
            <a:r>
              <a:rPr lang="en-US" dirty="0" smtClean="0"/>
              <a:t>2</a:t>
            </a:r>
            <a:r>
              <a:rPr lang="en-US" sz="1500" dirty="0" smtClean="0"/>
              <a:t> (3)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51054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 smtClean="0"/>
              <a:t>Cursor </a:t>
            </a:r>
            <a:r>
              <a:rPr lang="en-US" dirty="0"/>
              <a:t>down to the bottom and find that the 1st quartile is 72. 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/>
              <a:t>median or 2nd quartile is 83 and the 3rd quartile is 90.</a:t>
            </a:r>
            <a:endParaRPr lang="en-US" dirty="0"/>
          </a:p>
        </p:txBody>
      </p:sp>
      <p:pic>
        <p:nvPicPr>
          <p:cNvPr id="1027" name="Picture 3" descr="Face of TI-84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6560" y="1458796"/>
            <a:ext cx="3862223" cy="35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Data Set </a:t>
            </a:r>
            <a:r>
              <a:rPr lang="en-US" dirty="0" smtClean="0"/>
              <a:t>2</a:t>
            </a:r>
            <a:r>
              <a:rPr lang="en-US" sz="1500" dirty="0" smtClean="0"/>
              <a:t> (1)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050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A dot plot shows us the span of data points in each quartile. The interquartile range for this data set </a:t>
            </a:r>
            <a:r>
              <a:rPr lang="pt-BR" dirty="0"/>
              <a:t>is 18</a:t>
            </a:r>
            <a:r>
              <a:rPr lang="pt-BR" dirty="0" smtClean="0"/>
              <a:t>.</a:t>
            </a:r>
            <a:endParaRPr lang="pt-BR" dirty="0"/>
          </a:p>
          <a:p>
            <a:pPr lvl="0" defTabSz="914400">
              <a:spcAft>
                <a:spcPts val="0"/>
              </a:spcAft>
            </a:pPr>
            <a:r>
              <a:rPr lang="pt-BR" dirty="0"/>
              <a:t>Q</a:t>
            </a:r>
            <a:r>
              <a:rPr lang="pt-BR" baseline="-25000" dirty="0"/>
              <a:t>1</a:t>
            </a:r>
            <a:r>
              <a:rPr lang="pt-BR" dirty="0"/>
              <a:t> = 72</a:t>
            </a:r>
          </a:p>
          <a:p>
            <a:pPr lvl="0" defTabSz="914400">
              <a:spcAft>
                <a:spcPts val="0"/>
              </a:spcAft>
            </a:pPr>
            <a:r>
              <a:rPr lang="pt-BR" dirty="0"/>
              <a:t>Q</a:t>
            </a:r>
            <a:r>
              <a:rPr lang="pt-BR" baseline="-25000" dirty="0"/>
              <a:t>2</a:t>
            </a:r>
            <a:r>
              <a:rPr lang="pt-BR" dirty="0"/>
              <a:t> = Median = 83</a:t>
            </a:r>
          </a:p>
          <a:p>
            <a:pPr lvl="0" defTabSz="914400">
              <a:spcAft>
                <a:spcPts val="0"/>
              </a:spcAft>
            </a:pPr>
            <a:r>
              <a:rPr lang="pt-BR" dirty="0"/>
              <a:t>Q</a:t>
            </a:r>
            <a:r>
              <a:rPr lang="pt-BR" baseline="-25000" dirty="0"/>
              <a:t>3</a:t>
            </a:r>
            <a:r>
              <a:rPr lang="pt-BR" dirty="0"/>
              <a:t> = 90</a:t>
            </a:r>
          </a:p>
          <a:p>
            <a:pPr lvl="0" defTabSz="914400">
              <a:spcAft>
                <a:spcPts val="0"/>
              </a:spcAft>
            </a:pPr>
            <a:r>
              <a:rPr lang="pt-BR" dirty="0"/>
              <a:t>IQR = 90 – 72 = </a:t>
            </a:r>
            <a:r>
              <a:rPr lang="pt-BR" dirty="0" smtClean="0"/>
              <a:t>18</a:t>
            </a:r>
            <a:endParaRPr lang="pt-BR" dirty="0"/>
          </a:p>
        </p:txBody>
      </p:sp>
      <p:pic>
        <p:nvPicPr>
          <p:cNvPr id="3074" name="Picture 3" descr="Dot Plot for Data Set 2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4823646"/>
            <a:ext cx="5943600" cy="17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65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/>
              <a:t>Use the TI graphing calculator to find the quartiles for a data set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 Find the interquartile range for a data set.</a:t>
            </a: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Data Set </a:t>
            </a:r>
            <a:r>
              <a:rPr lang="en-US" dirty="0" smtClean="0"/>
              <a:t>2</a:t>
            </a:r>
            <a:r>
              <a:rPr lang="en-US" sz="1500" dirty="0" smtClean="0"/>
              <a:t> 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050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middle 50% of the data values are concentrated into a shorter span for the second set of data.</a:t>
            </a:r>
            <a:endParaRPr lang="pt-BR" dirty="0"/>
          </a:p>
        </p:txBody>
      </p:sp>
      <p:pic>
        <p:nvPicPr>
          <p:cNvPr id="3074" name="Picture 3" descr="Dot Plot for Data Set 2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6396" y="3276600"/>
            <a:ext cx="5851207" cy="174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41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In this PowerPoint we learned how to use the TI graphing calculator to find the quartiles for a data set.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We also learned how to find the interquartile range for a data set.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303520" cy="5257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Thirty </a:t>
            </a:r>
            <a:r>
              <a:rPr lang="en-US" dirty="0" smtClean="0"/>
              <a:t>students </a:t>
            </a:r>
            <a:r>
              <a:rPr lang="en-US" dirty="0"/>
              <a:t>in a class took a test. The scores are shown to the right. The instructor wished to find the quartiles for this set of data.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92425"/>
              </p:ext>
            </p:extLst>
          </p:nvPr>
        </p:nvGraphicFramePr>
        <p:xfrm>
          <a:off x="6705600" y="609600"/>
          <a:ext cx="18288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40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quartiles separate a data set into 4 equal groups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We can use the TI graphing calculator to find the quartiles.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414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– Find Quartiles Data Set 1</a:t>
            </a:r>
            <a:r>
              <a:rPr lang="en-US" sz="1500" dirty="0" smtClean="0"/>
              <a:t> </a:t>
            </a:r>
            <a:r>
              <a:rPr lang="en-US" sz="1500" dirty="0"/>
              <a:t>(</a:t>
            </a:r>
            <a:r>
              <a:rPr lang="en-US" sz="1500" dirty="0" smtClean="0"/>
              <a:t>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40480" cy="51054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We will begin by entering the data into a list.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We </a:t>
            </a:r>
            <a:r>
              <a:rPr lang="en-US" dirty="0"/>
              <a:t>will enter this data into List 1.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Press </a:t>
            </a:r>
            <a:r>
              <a:rPr lang="en-US" dirty="0"/>
              <a:t>stat and 1 to enter data</a:t>
            </a:r>
            <a:endParaRPr lang="en-US" sz="2000" dirty="0"/>
          </a:p>
        </p:txBody>
      </p:sp>
      <p:pic>
        <p:nvPicPr>
          <p:cNvPr id="1027" name="Picture 3" descr="Face of TI-84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63" y="1447800"/>
            <a:ext cx="3897137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– Find Quartiles Data Set 1</a:t>
            </a:r>
            <a:r>
              <a:rPr lang="en-US" sz="1500" dirty="0" smtClean="0"/>
              <a:t> 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5105400"/>
          </a:xfrm>
        </p:spPr>
        <p:txBody>
          <a:bodyPr/>
          <a:lstStyle/>
          <a:p>
            <a:pPr lvl="0" defTabSz="914400"/>
            <a:r>
              <a:rPr lang="en-US" dirty="0"/>
              <a:t>In order to find the quartiles </a:t>
            </a:r>
          </a:p>
          <a:p>
            <a:pPr lvl="0" defTabSz="914400"/>
            <a:r>
              <a:rPr lang="en-US" dirty="0" smtClean="0"/>
              <a:t>Press </a:t>
            </a:r>
            <a:r>
              <a:rPr lang="en-US" dirty="0"/>
              <a:t>stat</a:t>
            </a:r>
          </a:p>
          <a:p>
            <a:pPr lvl="0" defTabSz="914400"/>
            <a:r>
              <a:rPr lang="en-US" dirty="0" smtClean="0"/>
              <a:t>Cursor </a:t>
            </a:r>
            <a:r>
              <a:rPr lang="en-US" dirty="0"/>
              <a:t>over to CALC</a:t>
            </a:r>
          </a:p>
          <a:p>
            <a:pPr lvl="0" defTabSz="914400"/>
            <a:r>
              <a:rPr lang="en-US" dirty="0" smtClean="0"/>
              <a:t>Press </a:t>
            </a:r>
            <a:r>
              <a:rPr lang="en-US" dirty="0"/>
              <a:t>1 for 1 Variable Statistics</a:t>
            </a:r>
          </a:p>
          <a:p>
            <a:pPr lvl="0" defTabSz="914400"/>
            <a:r>
              <a:rPr lang="en-US" dirty="0" smtClean="0"/>
              <a:t>Specify </a:t>
            </a:r>
            <a:r>
              <a:rPr lang="en-US" dirty="0"/>
              <a:t>List 1 since that is where we have placed our data</a:t>
            </a:r>
          </a:p>
          <a:p>
            <a:pPr lvl="0" defTabSz="914400"/>
            <a:r>
              <a:rPr lang="en-US" dirty="0" smtClean="0"/>
              <a:t>Cursor </a:t>
            </a:r>
            <a:r>
              <a:rPr lang="en-US" dirty="0"/>
              <a:t>down to Calculate and press enter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7" name="Picture 3" descr="Face of TI-84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4463" y="1458796"/>
            <a:ext cx="3897137" cy="345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0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– Find Quartiles Data Set 1</a:t>
            </a:r>
            <a:r>
              <a:rPr lang="en-US" sz="1500" dirty="0" smtClean="0"/>
              <a:t> (3)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389120" cy="51054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Cursor down to the bottom and we will find the 1st quartile is 36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The median or the 2nd quartile is 52 and the 3rd quartile is 61.</a:t>
            </a:r>
          </a:p>
        </p:txBody>
      </p:sp>
      <p:pic>
        <p:nvPicPr>
          <p:cNvPr id="1027" name="Picture 3" descr="Face of TI-84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2700" y="1458796"/>
            <a:ext cx="3895344" cy="35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27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Data Set 1</a:t>
            </a:r>
            <a:r>
              <a:rPr lang="en-US" sz="1500" dirty="0" smtClean="0"/>
              <a:t> (1)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050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Here is a dot plot for the data.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/>
              <a:t>bottom 25% of the data extends from the minimum value of 21 up to the 1st quartile of 36.</a:t>
            </a:r>
          </a:p>
        </p:txBody>
      </p:sp>
      <p:pic>
        <p:nvPicPr>
          <p:cNvPr id="3074" name="Picture 3" descr="Dot Plot for Data Set 1. 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69228"/>
            <a:ext cx="5943600" cy="16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0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Data Set 1</a:t>
            </a:r>
            <a:r>
              <a:rPr lang="en-US" sz="1500" dirty="0" smtClean="0"/>
              <a:t> 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050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next 25% of the data set extends from the 1st quartile of 36 up to the 2nd quartile or median of 52.</a:t>
            </a:r>
          </a:p>
        </p:txBody>
      </p:sp>
      <p:pic>
        <p:nvPicPr>
          <p:cNvPr id="3074" name="Picture 3" descr="Dot Plot for Data Set 1. 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4169228"/>
            <a:ext cx="5943600" cy="177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0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2596</TotalTime>
  <Words>897</Words>
  <Application>Microsoft Office PowerPoint</Application>
  <PresentationFormat>On-screen Show (4:3)</PresentationFormat>
  <Paragraphs>133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Data Set 1</vt:lpstr>
      <vt:lpstr>Quartiles</vt:lpstr>
      <vt:lpstr>TI – Find Quartiles Data Set 1 (1)</vt:lpstr>
      <vt:lpstr>TI – Find Quartiles Data Set 1 (2)</vt:lpstr>
      <vt:lpstr>TI – Find Quartiles Data Set 1 (3)</vt:lpstr>
      <vt:lpstr>Dot Plot – Data Set 1 (1)</vt:lpstr>
      <vt:lpstr>Dot Plot – Data Set 1 (2)</vt:lpstr>
      <vt:lpstr>Dot Plot – Data Set 1 (3)</vt:lpstr>
      <vt:lpstr>Dot Plot – Data Set 1 (4)</vt:lpstr>
      <vt:lpstr>Dot Plot – Data Set 1 (5)</vt:lpstr>
      <vt:lpstr>IQR (1)</vt:lpstr>
      <vt:lpstr>IQR (2)</vt:lpstr>
      <vt:lpstr>Data Set 2</vt:lpstr>
      <vt:lpstr>TI – Find Quartiles Data Set 2 (1)</vt:lpstr>
      <vt:lpstr>TI – Find Quartiles Data Set 2 (2)</vt:lpstr>
      <vt:lpstr>TI – Find Quartiles Data Set 2 (3)</vt:lpstr>
      <vt:lpstr>Dot Plot – Data Set 2 (1)</vt:lpstr>
      <vt:lpstr>Dot Plot – Data Set 2 (2)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338</cp:revision>
  <dcterms:created xsi:type="dcterms:W3CDTF">2017-12-05T17:18:18Z</dcterms:created>
  <dcterms:modified xsi:type="dcterms:W3CDTF">2018-04-12T09:31:07Z</dcterms:modified>
</cp:coreProperties>
</file>