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3"/>
  </p:notesMasterIdLst>
  <p:handoutMasterIdLst>
    <p:handoutMasterId r:id="rId24"/>
  </p:handoutMasterIdLst>
  <p:sldIdLst>
    <p:sldId id="273" r:id="rId10"/>
    <p:sldId id="276" r:id="rId11"/>
    <p:sldId id="383" r:id="rId12"/>
    <p:sldId id="388" r:id="rId13"/>
    <p:sldId id="389" r:id="rId14"/>
    <p:sldId id="384" r:id="rId15"/>
    <p:sldId id="390" r:id="rId16"/>
    <p:sldId id="391" r:id="rId17"/>
    <p:sldId id="392" r:id="rId18"/>
    <p:sldId id="393" r:id="rId19"/>
    <p:sldId id="394" r:id="rId20"/>
    <p:sldId id="385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Quartiles and Five Number Summary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Q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The 1st quartile is determined by finding the median of the values that fall below the median for the data set. </a:t>
            </a:r>
          </a:p>
          <a:p>
            <a:pPr lvl="0" defTabSz="914400">
              <a:spcAft>
                <a:spcPts val="1200"/>
              </a:spcAft>
            </a:pPr>
            <a:r>
              <a:rPr lang="en-US" dirty="0" smtClean="0"/>
              <a:t>There </a:t>
            </a:r>
            <a:r>
              <a:rPr lang="en-US" dirty="0"/>
              <a:t>are 10 values in the bottom 50% of the data set. The first quartile will be found by adding 8.52 and 8.69 and dividing by 2.</a:t>
            </a:r>
            <a:endParaRPr lang="en-US" dirty="0"/>
          </a:p>
        </p:txBody>
      </p:sp>
      <p:pic>
        <p:nvPicPr>
          <p:cNvPr id="4098" name="Picture 3" descr="3.21, 4.42, 5.85, 6.08, 5.85, 6.08, 8.52, 8.69, 9.08, 9.09, 9.24, 9.65, 11.57, 13.19, 13.53, 16.36, 16.49, 17.94, 19, 20.2 31.01, 37.25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2739" y="1524001"/>
            <a:ext cx="1696323" cy="274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4"/>
              <p:cNvSpPr>
                <a:spLocks noGrp="1"/>
              </p:cNvSpPr>
              <p:nvPr>
                <p:ph idx="14"/>
              </p:nvPr>
            </p:nvSpPr>
            <p:spPr>
              <a:xfrm>
                <a:off x="4693920" y="4800600"/>
                <a:ext cx="4297680" cy="1005840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𝑄</m:t>
                      </m:r>
                      <m:r>
                        <a:rPr lang="en-US" sz="26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26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</a:rPr>
                            <m:t>8.52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8.69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600" i="1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/>
                        </a:rPr>
                        <m:t>8.605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4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4693920" y="4800600"/>
                <a:ext cx="4297680" cy="100584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52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Q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0624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quartile is found by determining the median for the top 50% of the data set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We will find this value by adding 16.49 and 17.94 and dividing by 2.</a:t>
            </a:r>
            <a:endParaRPr lang="en-US" dirty="0"/>
          </a:p>
        </p:txBody>
      </p:sp>
      <p:pic>
        <p:nvPicPr>
          <p:cNvPr id="4098" name="Picture 3" descr="3.21, 4.42, 5.85, 6.08, 5.85, 6.08, 8.52, 8.69, 9.08, 9.09, 9.24, 9.65, 11.57, 13.19, 13.53, 16.36, 16.49, 17.94, 19, 20.2 31.01, 37.25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2738" y="1524000"/>
            <a:ext cx="178947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4"/>
              <p:cNvSpPr>
                <a:spLocks noGrp="1"/>
              </p:cNvSpPr>
              <p:nvPr>
                <p:ph idx="14"/>
              </p:nvPr>
            </p:nvSpPr>
            <p:spPr>
              <a:xfrm>
                <a:off x="4648200" y="4800600"/>
                <a:ext cx="4389120" cy="1005840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𝑄</m:t>
                      </m:r>
                      <m:r>
                        <a:rPr lang="en-US" sz="2600" b="0" i="1" baseline="-25000" smtClean="0">
                          <a:latin typeface="Cambria Math"/>
                        </a:rPr>
                        <m:t>3</m:t>
                      </m:r>
                      <m:r>
                        <a:rPr lang="en-US" sz="26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</a:rPr>
                            <m:t>16.49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17.94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600" i="1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/>
                        </a:rPr>
                        <m:t>17.215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4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4648200" y="4800600"/>
                <a:ext cx="4389120" cy="100584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95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Number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We now have a list of five measures that are resistant to extreme data values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List of five values:</a:t>
            </a:r>
          </a:p>
          <a:p>
            <a:pPr marL="457200" indent="-457200" defTabSz="9144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Minimum</a:t>
            </a:r>
          </a:p>
          <a:p>
            <a:pPr marL="457200" indent="-457200" defTabSz="9144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Quartile</a:t>
            </a:r>
          </a:p>
          <a:p>
            <a:pPr marL="457200" indent="-457200" defTabSz="9144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Median</a:t>
            </a:r>
          </a:p>
          <a:p>
            <a:pPr marL="457200" indent="-457200" defTabSz="9144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Quartile</a:t>
            </a:r>
          </a:p>
          <a:p>
            <a:pPr marL="457200" indent="-457200" defTabSz="9144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/>
              <a:t>Maximum</a:t>
            </a:r>
            <a:endParaRPr lang="en-US" sz="2400" dirty="0"/>
          </a:p>
          <a:p>
            <a:pPr defTabSz="914400">
              <a:spcAft>
                <a:spcPts val="1200"/>
              </a:spcAft>
            </a:pPr>
            <a:r>
              <a:rPr lang="en-US" dirty="0"/>
              <a:t>These five values are called the Five Number Summary.</a:t>
            </a:r>
          </a:p>
        </p:txBody>
      </p:sp>
    </p:spTree>
    <p:extLst>
      <p:ext uri="{BB962C8B-B14F-4D97-AF65-F5344CB8AC3E}">
        <p14:creationId xmlns:p14="http://schemas.microsoft.com/office/powerpoint/2010/main" val="3725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learned how to find the quartiles for a data set and how to find the Five Number Summary for a data set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Find the Quartiles for a set of data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Find the Five Number Summary for a set of data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Rainfall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572000" cy="46482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The July 1 to June 30 annual rainfall in Los Angeles for the years 1997 to 1998 through 2016 to 2017 is shown to the right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The data values represent inches of rainfall.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098" name="Picture 3" descr="19, 9.65, 8.52, 6.08, 5.85, 8.69, 20.2, 16.36. 9.08, 13.53, 3.21, 13.19, 37.25, 9.24, 16.49, 4.42, 17.94, 11.57, 9.09, 31.01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006" y="1524000"/>
            <a:ext cx="175119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41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and Maximum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572000" cy="46482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 smtClean="0"/>
              <a:t>Let’s </a:t>
            </a:r>
            <a:r>
              <a:rPr lang="en-US" dirty="0"/>
              <a:t>begin by finding the minimum data value the median and the maximum data value for this data set of 20 data values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We can facilitate this process by first placing the data values in order.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098" name="Picture 3" descr="3.21, 4.42, 5.85, 6.08, 5.85, 6.08, 8.52, 8.69, 9.08, 9.09, 9.24, 9.65, 11.57, 13.19, 13.53, 16.36, 16.49, 17.94, 19, 20.2 31.01, 37.25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8003" y="1524000"/>
            <a:ext cx="1727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54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389120" cy="5257800"/>
          </a:xfrm>
        </p:spPr>
        <p:txBody>
          <a:bodyPr/>
          <a:lstStyle/>
          <a:p>
            <a:pPr lvl="0" defTabSz="914400"/>
            <a:r>
              <a:rPr lang="en-US" dirty="0"/>
              <a:t>We can easily see that the minimum value is 3.21 and the maximum value is 37.25</a:t>
            </a:r>
            <a:r>
              <a:rPr lang="en-US" dirty="0" smtClean="0"/>
              <a:t>.</a:t>
            </a:r>
            <a:endParaRPr lang="en-US" dirty="0"/>
          </a:p>
          <a:p>
            <a:pPr lvl="0" defTabSz="914400"/>
            <a:r>
              <a:rPr lang="en-US" dirty="0"/>
              <a:t>The median for an even-numbered set of data is the average of the middle two values once the data set is ordered</a:t>
            </a:r>
            <a:r>
              <a:rPr lang="en-US" dirty="0" smtClean="0"/>
              <a:t>.</a:t>
            </a:r>
            <a:endParaRPr lang="en-US" dirty="0"/>
          </a:p>
          <a:p>
            <a:pPr lvl="0" defTabSz="914400"/>
            <a:r>
              <a:rPr lang="en-US" dirty="0"/>
              <a:t>We can find the median by adding 9.65 and 11.57 and dividing by 2.</a:t>
            </a:r>
            <a:endParaRPr lang="en-US" dirty="0"/>
          </a:p>
        </p:txBody>
      </p:sp>
      <p:pic>
        <p:nvPicPr>
          <p:cNvPr id="4098" name="Picture 3" descr="3.21, 4.42, 5.85, 6.08, 5.85, 6.08, 8.52, 8.69, 9.08, 9.09, 9.24, 9.65, 11.57, 13.19, 13.53, 16.36, 16.49, 17.94, 19, 20.2 31.01, 37.25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7301" y="1524001"/>
            <a:ext cx="1727199" cy="274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4"/>
              <p:cNvSpPr>
                <a:spLocks noGrp="1"/>
              </p:cNvSpPr>
              <p:nvPr>
                <p:ph idx="14"/>
              </p:nvPr>
            </p:nvSpPr>
            <p:spPr>
              <a:xfrm>
                <a:off x="4693920" y="4800600"/>
                <a:ext cx="4297680" cy="1005840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charset="0"/>
                        </a:rPr>
                        <m:t>𝑀𝑒𝑑</m:t>
                      </m:r>
                      <m:r>
                        <a:rPr lang="en-US" sz="26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9.65+11.57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600" i="1">
                          <a:latin typeface="Cambria Math" charset="0"/>
                        </a:rPr>
                        <m:t>=10.61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4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4693920" y="4800600"/>
                <a:ext cx="4297680" cy="100584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62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r>
              <a:rPr lang="en-US" dirty="0" smtClean="0"/>
              <a:t>Let’s </a:t>
            </a:r>
            <a:r>
              <a:rPr lang="en-US" dirty="0"/>
              <a:t>continue our analysis of this data set by finding the quartiles. </a:t>
            </a:r>
            <a:r>
              <a:rPr lang="en-US" dirty="0" smtClean="0"/>
              <a:t>The </a:t>
            </a:r>
            <a:r>
              <a:rPr lang="en-US" dirty="0"/>
              <a:t>quartiles divide the data set into four equal parts.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19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572000" cy="46482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The first quartile which is abbreviated Q</a:t>
            </a:r>
            <a:r>
              <a:rPr lang="en-US" baseline="-25000" dirty="0"/>
              <a:t>1</a:t>
            </a:r>
            <a:r>
              <a:rPr lang="en-US" dirty="0"/>
              <a:t> separates the bottom 25% of the data set from the top 75%.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098" name="Picture 3" descr="3.21, 4.42, 5.85, 6.08, 5.85, 6.08, 8.52, 8.69, 9.08, 9.09, 9.24, 9.65, 11.57, 13.19, 13.53, 16.36, 16.49, 17.94, 19, 20.2 31.01, 37.25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8003" y="1559643"/>
            <a:ext cx="177328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39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572000" cy="4648200"/>
          </a:xfrm>
        </p:spPr>
        <p:txBody>
          <a:bodyPr/>
          <a:lstStyle/>
          <a:p>
            <a:pPr defTabSz="914400">
              <a:spcAft>
                <a:spcPts val="1200"/>
              </a:spcAft>
            </a:pPr>
            <a:r>
              <a:rPr lang="en-US" dirty="0"/>
              <a:t>The second quartile separates the bottom 50% of the data set and the top 50</a:t>
            </a:r>
            <a:r>
              <a:rPr lang="en-US" dirty="0" smtClean="0"/>
              <a:t>%.</a:t>
            </a:r>
            <a:endParaRPr lang="en-US" dirty="0"/>
          </a:p>
          <a:p>
            <a:pPr defTabSz="914400">
              <a:spcAft>
                <a:spcPts val="1200"/>
              </a:spcAft>
            </a:pPr>
            <a:r>
              <a:rPr lang="en-US" dirty="0"/>
              <a:t>This is also the median for the data set.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098" name="Picture 3" descr="3.21, 4.42, 5.85, 6.08, 5.85, 6.08, 8.52, 8.69, 9.08, 9.09, 9.24, 9.65, 11.57, 13.19, 13.53, 16.36, 16.49, 17.94, 19, 20.2 31.01, 37.25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427" y="1559643"/>
            <a:ext cx="177043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51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572000" cy="4648200"/>
          </a:xfrm>
        </p:spPr>
        <p:txBody>
          <a:bodyPr/>
          <a:lstStyle/>
          <a:p>
            <a:pPr defTabSz="914400">
              <a:spcAft>
                <a:spcPts val="1200"/>
              </a:spcAft>
            </a:pPr>
            <a:r>
              <a:rPr lang="en-US" dirty="0"/>
              <a:t>The third quartile separates the bottom 75% of the data set from the top 25%.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098" name="Picture 3" descr="3.21, 4.42, 5.85, 6.08, 5.85, 6.08, 8.52, 8.69, 9.08, 9.09, 9.24, 9.65, 11.57, 13.19, 13.53, 16.36, 16.49, 17.94, 19, 20.2 31.01, 37.25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1942" y="1559643"/>
            <a:ext cx="172540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0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2629</TotalTime>
  <Words>462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Rainfall Data</vt:lpstr>
      <vt:lpstr>Minimum and Maximum Value</vt:lpstr>
      <vt:lpstr>Median</vt:lpstr>
      <vt:lpstr>Quartiles</vt:lpstr>
      <vt:lpstr>Q1</vt:lpstr>
      <vt:lpstr>Q2</vt:lpstr>
      <vt:lpstr>Q3</vt:lpstr>
      <vt:lpstr>Find Q1</vt:lpstr>
      <vt:lpstr>Find Q3</vt:lpstr>
      <vt:lpstr>Five Number Summary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352</cp:revision>
  <dcterms:created xsi:type="dcterms:W3CDTF">2017-12-05T17:18:18Z</dcterms:created>
  <dcterms:modified xsi:type="dcterms:W3CDTF">2018-04-12T10:04:04Z</dcterms:modified>
</cp:coreProperties>
</file>