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4"/>
  </p:notesMasterIdLst>
  <p:handoutMasterIdLst>
    <p:handoutMasterId r:id="rId25"/>
  </p:handoutMasterIdLst>
  <p:sldIdLst>
    <p:sldId id="273" r:id="rId10"/>
    <p:sldId id="276" r:id="rId11"/>
    <p:sldId id="383" r:id="rId12"/>
    <p:sldId id="401" r:id="rId13"/>
    <p:sldId id="402" r:id="rId14"/>
    <p:sldId id="403" r:id="rId15"/>
    <p:sldId id="404" r:id="rId16"/>
    <p:sldId id="405" r:id="rId17"/>
    <p:sldId id="406" r:id="rId18"/>
    <p:sldId id="396" r:id="rId19"/>
    <p:sldId id="407" r:id="rId20"/>
    <p:sldId id="408" r:id="rId21"/>
    <p:sldId id="409" r:id="rId22"/>
    <p:sldId id="29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3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Quartiles, Boxplot, and Outliers</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r>
              <a:rPr lang="en-US" sz="1500" dirty="0" smtClean="0"/>
              <a:t> (1)</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257800"/>
              </a:xfrm>
            </p:spPr>
            <p:txBody>
              <a:bodyPr/>
              <a:lstStyle/>
              <a:p>
                <a:pPr lvl="0" defTabSz="914400">
                  <a:spcAft>
                    <a:spcPts val="1200"/>
                  </a:spcAft>
                </a:pPr>
                <a:r>
                  <a:rPr lang="en-US" dirty="0"/>
                  <a:t>Sometimes a data set might contain what is called an outlier. </a:t>
                </a:r>
                <a:r>
                  <a:rPr lang="en-US" dirty="0"/>
                  <a:t>An outlier is an extremely high or extremely low data value when compared to the rest of the data values. </a:t>
                </a:r>
                <a:r>
                  <a:rPr lang="en-US" dirty="0" smtClean="0"/>
                  <a:t>One </a:t>
                </a:r>
                <a:r>
                  <a:rPr lang="en-US" dirty="0"/>
                  <a:t>method for finding outliers in a data set utilizes a measure called the interquartile range which is frequently abbreviated IQR</a:t>
                </a:r>
                <a:r>
                  <a:rPr lang="en-US" dirty="0" smtClean="0"/>
                  <a:t>.</a:t>
                </a:r>
                <a:endParaRPr lang="en-US" dirty="0"/>
              </a:p>
              <a:p>
                <a:pPr lvl="0" defTabSz="914400">
                  <a:spcAft>
                    <a:spcPts val="3000"/>
                  </a:spcAft>
                </a:pPr>
                <a:r>
                  <a:rPr lang="en-US" dirty="0"/>
                  <a:t>The interquartile range is the difference between the first and third quartiles. </a:t>
                </a:r>
                <a:r>
                  <a:rPr lang="en-US" dirty="0" smtClean="0"/>
                  <a:t>Substituting </a:t>
                </a:r>
                <a:r>
                  <a:rPr lang="en-US" dirty="0"/>
                  <a:t>these values we find that the interquartile range for this data set is </a:t>
                </a:r>
                <a:r>
                  <a:rPr lang="en-US" dirty="0"/>
                  <a:t>8.61</a:t>
                </a:r>
                <a:r>
                  <a:rPr lang="en-US" dirty="0" smtClean="0"/>
                  <a:t>.</a:t>
                </a:r>
                <a:endParaRPr lang="en-US" dirty="0"/>
              </a:p>
              <a:p>
                <a:pPr lvl="0" defTabSz="914400">
                  <a:spcAft>
                    <a:spcPts val="1200"/>
                  </a:spcAft>
                </a:pPr>
                <a14:m>
                  <m:oMathPara xmlns:m="http://schemas.openxmlformats.org/officeDocument/2006/math">
                    <m:oMathParaPr>
                      <m:jc m:val="centerGroup"/>
                    </m:oMathParaPr>
                    <m:oMath xmlns:m="http://schemas.openxmlformats.org/officeDocument/2006/math">
                      <m:r>
                        <a:rPr lang="en-US" i="1">
                          <a:latin typeface="Cambria Math" charset="0"/>
                        </a:rPr>
                        <m:t>𝐼𝑄𝑅</m:t>
                      </m:r>
                      <m:r>
                        <a:rPr lang="en-US" i="1">
                          <a:latin typeface="Cambria Math" charset="0"/>
                        </a:rPr>
                        <m:t>=</m:t>
                      </m:r>
                      <m:sSub>
                        <m:sSubPr>
                          <m:ctrlPr>
                            <a:rPr lang="en-US" i="1">
                              <a:latin typeface="Cambria Math"/>
                            </a:rPr>
                          </m:ctrlPr>
                        </m:sSubPr>
                        <m:e>
                          <m:r>
                            <a:rPr lang="en-US" i="1">
                              <a:latin typeface="Cambria Math" charset="0"/>
                            </a:rPr>
                            <m:t>𝑄</m:t>
                          </m:r>
                        </m:e>
                        <m:sub>
                          <m:r>
                            <a:rPr lang="en-US" i="1">
                              <a:latin typeface="Cambria Math" charset="0"/>
                            </a:rPr>
                            <m:t>3</m:t>
                          </m:r>
                        </m:sub>
                      </m:sSub>
                      <m:r>
                        <a:rPr lang="en-US" i="1">
                          <a:latin typeface="Cambria Math" charset="0"/>
                        </a:rPr>
                        <m:t>−</m:t>
                      </m:r>
                      <m:sSub>
                        <m:sSubPr>
                          <m:ctrlPr>
                            <a:rPr lang="en-US" i="1">
                              <a:latin typeface="Cambria Math"/>
                            </a:rPr>
                          </m:ctrlPr>
                        </m:sSubPr>
                        <m:e>
                          <m:r>
                            <a:rPr lang="en-US" i="1">
                              <a:latin typeface="Cambria Math" charset="0"/>
                            </a:rPr>
                            <m:t>𝑄</m:t>
                          </m:r>
                        </m:e>
                        <m:sub>
                          <m:r>
                            <a:rPr lang="en-US" i="1">
                              <a:latin typeface="Cambria Math" charset="0"/>
                            </a:rPr>
                            <m:t>1</m:t>
                          </m:r>
                        </m:sub>
                      </m:sSub>
                      <m:r>
                        <a:rPr lang="en-US" i="1">
                          <a:latin typeface="Cambria Math" charset="0"/>
                        </a:rPr>
                        <m:t>=17.215−8.605=8.61</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1481" t="-1044" r="-1926"/>
                </a:stretch>
              </a:blipFill>
            </p:spPr>
            <p:txBody>
              <a:bodyPr/>
              <a:lstStyle/>
              <a:p>
                <a:r>
                  <a:rPr lang="en-US">
                    <a:noFill/>
                  </a:rPr>
                  <a:t> </a:t>
                </a:r>
              </a:p>
            </p:txBody>
          </p:sp>
        </mc:Fallback>
      </mc:AlternateContent>
    </p:spTree>
    <p:extLst>
      <p:ext uri="{BB962C8B-B14F-4D97-AF65-F5344CB8AC3E}">
        <p14:creationId xmlns:p14="http://schemas.microsoft.com/office/powerpoint/2010/main" val="3742423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r>
              <a:rPr lang="en-US" sz="1500" dirty="0" smtClean="0"/>
              <a:t> (2)</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595360" cy="5257800"/>
              </a:xfrm>
            </p:spPr>
            <p:txBody>
              <a:bodyPr/>
              <a:lstStyle/>
              <a:p>
                <a:pPr lvl="0" defTabSz="914400">
                  <a:spcAft>
                    <a:spcPts val="1200"/>
                  </a:spcAft>
                </a:pPr>
                <a:r>
                  <a:rPr lang="en-US" dirty="0"/>
                  <a:t>We will evaluate two formulas</a:t>
                </a:r>
                <a:r>
                  <a:rPr lang="en-US" dirty="0" smtClean="0"/>
                  <a:t>.</a:t>
                </a:r>
                <a:endParaRPr lang="en-US" dirty="0"/>
              </a:p>
              <a:p>
                <a:pPr lvl="0" defTabSz="914400">
                  <a:spcAft>
                    <a:spcPts val="1200"/>
                  </a:spcAft>
                </a:pPr>
                <a:r>
                  <a:rPr lang="en-US" dirty="0"/>
                  <a:t>The first is the first quartile minus one and a half times the interquartile range and the second is the third quartile plus one and a half times the interquartile range</a:t>
                </a:r>
                <a:r>
                  <a:rPr lang="en-US" dirty="0" smtClean="0"/>
                  <a:t>.</a:t>
                </a:r>
                <a:endParaRPr lang="en-US" dirty="0"/>
              </a:p>
              <a:p>
                <a:pPr lvl="0" defTabSz="914400">
                  <a:spcAft>
                    <a:spcPts val="2400"/>
                  </a:spcAft>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charset="0"/>
                            </a:rPr>
                            <m:t>𝑄</m:t>
                          </m:r>
                        </m:e>
                        <m:sub>
                          <m:r>
                            <a:rPr lang="en-US" i="1">
                              <a:latin typeface="Cambria Math" charset="0"/>
                            </a:rPr>
                            <m:t>1</m:t>
                          </m:r>
                        </m:sub>
                      </m:sSub>
                      <m:r>
                        <a:rPr lang="en-US" i="1">
                          <a:latin typeface="Cambria Math" charset="0"/>
                        </a:rPr>
                        <m:t>−1.5∗</m:t>
                      </m:r>
                      <m:r>
                        <a:rPr lang="en-US" i="1">
                          <a:latin typeface="Cambria Math" charset="0"/>
                        </a:rPr>
                        <m:t>𝐼𝑄𝑅</m:t>
                      </m:r>
                    </m:oMath>
                  </m:oMathPara>
                </a14:m>
                <a:endParaRPr lang="en-US" dirty="0"/>
              </a:p>
              <a:p>
                <a:pPr lvl="0" defTabSz="914400">
                  <a:spcAft>
                    <a:spcPts val="1200"/>
                  </a:spcAft>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charset="0"/>
                            </a:rPr>
                            <m:t>𝑄</m:t>
                          </m:r>
                        </m:e>
                        <m:sub>
                          <m:r>
                            <a:rPr lang="en-US" i="1">
                              <a:latin typeface="Cambria Math" charset="0"/>
                            </a:rPr>
                            <m:t>3</m:t>
                          </m:r>
                        </m:sub>
                      </m:sSub>
                      <m:r>
                        <a:rPr lang="en-US" i="1">
                          <a:latin typeface="Cambria Math" charset="0"/>
                        </a:rPr>
                        <m:t>+1.5∗</m:t>
                      </m:r>
                      <m:r>
                        <a:rPr lang="en-US" i="1">
                          <a:latin typeface="Cambria Math" charset="0"/>
                        </a:rPr>
                        <m:t>𝐼𝑄𝑅</m:t>
                      </m:r>
                    </m:oMath>
                  </m:oMathPara>
                </a14:m>
                <a:endParaRPr lang="en-US" dirty="0"/>
              </a:p>
              <a:p>
                <a:pPr lvl="0" defTabSz="914400">
                  <a:spcAft>
                    <a:spcPts val="1200"/>
                  </a:spcAft>
                </a:pPr>
                <a:r>
                  <a:rPr lang="en-US" dirty="0"/>
                  <a:t>These two formulas provide us with left and right endpoints for an interval. Data values that lie outside of this interval we will consider to be outliers in the data set.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595360" cy="5257800"/>
              </a:xfrm>
              <a:blipFill rotWithShape="1">
                <a:blip r:embed="rId2"/>
                <a:stretch>
                  <a:fillRect l="-1418" t="-1044" r="-2199"/>
                </a:stretch>
              </a:blipFill>
            </p:spPr>
            <p:txBody>
              <a:bodyPr/>
              <a:lstStyle/>
              <a:p>
                <a:r>
                  <a:rPr lang="en-US">
                    <a:noFill/>
                  </a:rPr>
                  <a:t> </a:t>
                </a:r>
              </a:p>
            </p:txBody>
          </p:sp>
        </mc:Fallback>
      </mc:AlternateContent>
    </p:spTree>
    <p:extLst>
      <p:ext uri="{BB962C8B-B14F-4D97-AF65-F5344CB8AC3E}">
        <p14:creationId xmlns:p14="http://schemas.microsoft.com/office/powerpoint/2010/main" val="2366933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r>
              <a:rPr lang="en-US" sz="1500" dirty="0" smtClean="0"/>
              <a:t> (3)</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257800"/>
              </a:xfrm>
            </p:spPr>
            <p:txBody>
              <a:bodyPr/>
              <a:lstStyle/>
              <a:p>
                <a:pPr lvl="0" defTabSz="914400">
                  <a:spcBef>
                    <a:spcPts val="3000"/>
                  </a:spcBef>
                  <a:spcAft>
                    <a:spcPts val="3000"/>
                  </a:spcAft>
                </a:pPr>
                <a:r>
                  <a:rPr lang="en-US" dirty="0"/>
                  <a:t>Substituting in the first formula we find a left endpoint of -4.31. </a:t>
                </a:r>
                <a:r>
                  <a:rPr lang="en-US" dirty="0"/>
                  <a:t>Substituting into the second formula we find a right endpoint of 30.13</a:t>
                </a:r>
                <a:r>
                  <a:rPr lang="en-US" dirty="0" smtClean="0"/>
                  <a:t>.</a:t>
                </a:r>
                <a:endParaRPr lang="en-US" dirty="0"/>
              </a:p>
              <a:p>
                <a:pPr lvl="0" defTabSz="914400">
                  <a:spcBef>
                    <a:spcPts val="3000"/>
                  </a:spcBef>
                  <a:spcAft>
                    <a:spcPts val="3000"/>
                  </a:spcAft>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charset="0"/>
                            </a:rPr>
                            <m:t>𝑄</m:t>
                          </m:r>
                        </m:e>
                        <m:sub>
                          <m:r>
                            <a:rPr lang="en-US" i="1">
                              <a:latin typeface="Cambria Math" charset="0"/>
                            </a:rPr>
                            <m:t>1</m:t>
                          </m:r>
                        </m:sub>
                      </m:sSub>
                      <m:r>
                        <a:rPr lang="en-US" i="1">
                          <a:latin typeface="Cambria Math" charset="0"/>
                        </a:rPr>
                        <m:t>−1.5∗</m:t>
                      </m:r>
                      <m:r>
                        <a:rPr lang="en-US" i="1">
                          <a:latin typeface="Cambria Math" charset="0"/>
                        </a:rPr>
                        <m:t>𝐼𝑄𝑅</m:t>
                      </m:r>
                      <m:r>
                        <a:rPr lang="en-US" i="1">
                          <a:latin typeface="Cambria Math" charset="0"/>
                        </a:rPr>
                        <m:t>=8.605−1.5∗8.61=−4.31</m:t>
                      </m:r>
                    </m:oMath>
                  </m:oMathPara>
                </a14:m>
                <a:endParaRPr lang="en-US" dirty="0"/>
              </a:p>
              <a:p>
                <a:pPr lvl="0" defTabSz="914400">
                  <a:spcBef>
                    <a:spcPts val="3000"/>
                  </a:spcBef>
                  <a:spcAft>
                    <a:spcPts val="3000"/>
                  </a:spcAft>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charset="0"/>
                            </a:rPr>
                            <m:t>𝑄</m:t>
                          </m:r>
                        </m:e>
                        <m:sub>
                          <m:r>
                            <a:rPr lang="en-US" i="1">
                              <a:latin typeface="Cambria Math" charset="0"/>
                            </a:rPr>
                            <m:t>3</m:t>
                          </m:r>
                        </m:sub>
                      </m:sSub>
                      <m:r>
                        <a:rPr lang="en-US" i="1">
                          <a:latin typeface="Cambria Math" charset="0"/>
                        </a:rPr>
                        <m:t>+1.5∗</m:t>
                      </m:r>
                      <m:r>
                        <a:rPr lang="en-US" i="1">
                          <a:latin typeface="Cambria Math" charset="0"/>
                        </a:rPr>
                        <m:t>𝐼𝑄𝑅</m:t>
                      </m:r>
                      <m:r>
                        <a:rPr lang="en-US" i="1">
                          <a:latin typeface="Cambria Math" charset="0"/>
                        </a:rPr>
                        <m:t>=17.215+1.5∗8.61=30.13</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1481" t="-1044" r="-1407"/>
                </a:stretch>
              </a:blipFill>
            </p:spPr>
            <p:txBody>
              <a:bodyPr/>
              <a:lstStyle/>
              <a:p>
                <a:r>
                  <a:rPr lang="en-US">
                    <a:noFill/>
                  </a:rPr>
                  <a:t> </a:t>
                </a:r>
              </a:p>
            </p:txBody>
          </p:sp>
        </mc:Fallback>
      </mc:AlternateContent>
    </p:spTree>
    <p:extLst>
      <p:ext uri="{BB962C8B-B14F-4D97-AF65-F5344CB8AC3E}">
        <p14:creationId xmlns:p14="http://schemas.microsoft.com/office/powerpoint/2010/main" val="789480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r>
              <a:rPr lang="en-US" sz="1500" dirty="0" smtClean="0"/>
              <a:t> (4)</a:t>
            </a:r>
            <a:endParaRPr lang="en-US" sz="1500" dirty="0"/>
          </a:p>
        </p:txBody>
      </p:sp>
      <p:sp>
        <p:nvSpPr>
          <p:cNvPr id="3" name="Content Placeholder 2"/>
          <p:cNvSpPr>
            <a:spLocks noGrp="1"/>
          </p:cNvSpPr>
          <p:nvPr>
            <p:ph idx="1"/>
          </p:nvPr>
        </p:nvSpPr>
        <p:spPr>
          <a:xfrm>
            <a:off x="457200" y="1295400"/>
            <a:ext cx="8229600" cy="990600"/>
          </a:xfrm>
        </p:spPr>
        <p:txBody>
          <a:bodyPr/>
          <a:lstStyle/>
          <a:p>
            <a:pPr defTabSz="914400">
              <a:spcBef>
                <a:spcPts val="0"/>
              </a:spcBef>
              <a:spcAft>
                <a:spcPts val="0"/>
              </a:spcAft>
            </a:pPr>
            <a:r>
              <a:rPr lang="en-US" dirty="0"/>
              <a:t>We can see from the ordered data set that the values 31.01 and 37.25 lie outside of this interval.</a:t>
            </a:r>
          </a:p>
        </p:txBody>
      </p:sp>
      <p:pic>
        <p:nvPicPr>
          <p:cNvPr id="8194" name="Picture 3" descr="3.21, 4.42, 5.85, 6.08, 5.85, 6.08, 8.52, 8.69, 9.08, 9.09, 9.24, 9.65, 11.57, 13.19, 13.53, 16.36, 16.49, 17.94, 19, 20.2 31.01, 37.25"/>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3692768" y="2514600"/>
            <a:ext cx="1758464"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5486400"/>
            <a:ext cx="8229600" cy="914400"/>
          </a:xfrm>
        </p:spPr>
        <p:txBody>
          <a:bodyPr/>
          <a:lstStyle/>
          <a:p>
            <a:r>
              <a:rPr lang="en-US" dirty="0"/>
              <a:t>We will consider 31.01 and 37.25 inches of rain to be outliers</a:t>
            </a:r>
            <a:r>
              <a:rPr lang="en-US" dirty="0" smtClean="0"/>
              <a:t>.</a:t>
            </a:r>
            <a:endParaRPr lang="en-US" dirty="0"/>
          </a:p>
        </p:txBody>
      </p:sp>
    </p:spTree>
    <p:extLst>
      <p:ext uri="{BB962C8B-B14F-4D97-AF65-F5344CB8AC3E}">
        <p14:creationId xmlns:p14="http://schemas.microsoft.com/office/powerpoint/2010/main" val="657647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construct a Boxplot for a set of data and how to determine Outliers in a data set</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66516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138160" cy="5257800"/>
          </a:xfrm>
        </p:spPr>
        <p:txBody>
          <a:bodyPr/>
          <a:lstStyle/>
          <a:p>
            <a:pPr>
              <a:spcAft>
                <a:spcPts val="1200"/>
              </a:spcAft>
            </a:pPr>
            <a:r>
              <a:rPr lang="en-US" altLang="en-US" dirty="0"/>
              <a:t>The objective for this video is to learn how to construct a Boxplot and how to determine Outliers in a data set.</a:t>
            </a:r>
            <a:endParaRPr lang="en-US" dirty="0">
              <a:solidFill>
                <a:srgbClr val="FFFFFF"/>
              </a:solidFill>
            </a:endParaRPr>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 Angeles Rainfall Data</a:t>
            </a:r>
            <a:endParaRPr lang="en-US" dirty="0"/>
          </a:p>
        </p:txBody>
      </p:sp>
      <p:sp>
        <p:nvSpPr>
          <p:cNvPr id="3" name="Content Placeholder 2"/>
          <p:cNvSpPr>
            <a:spLocks noGrp="1"/>
          </p:cNvSpPr>
          <p:nvPr>
            <p:ph idx="1"/>
          </p:nvPr>
        </p:nvSpPr>
        <p:spPr>
          <a:xfrm>
            <a:off x="457200" y="1295400"/>
            <a:ext cx="8229600" cy="1905000"/>
          </a:xfrm>
        </p:spPr>
        <p:txBody>
          <a:bodyPr/>
          <a:lstStyle/>
          <a:p>
            <a:pPr lvl="0" defTabSz="914400">
              <a:spcBef>
                <a:spcPts val="0"/>
              </a:spcBef>
              <a:spcAft>
                <a:spcPts val="0"/>
              </a:spcAft>
            </a:pPr>
            <a:r>
              <a:rPr lang="en-US" dirty="0"/>
              <a:t>In a previous PowerPoint we constructed the Five Number Summary for the July 1 to June 30 annual rainfall in Los Angeles for the years 1997 to 1998 through 2016 to 2017</a:t>
            </a:r>
            <a:r>
              <a:rPr lang="en-US" dirty="0" smtClean="0"/>
              <a:t>.</a:t>
            </a:r>
            <a:endParaRPr lang="en-US" dirty="0"/>
          </a:p>
        </p:txBody>
      </p:sp>
      <p:pic>
        <p:nvPicPr>
          <p:cNvPr id="4100" name="Picture 3" descr="19, 9.65, 8.52, 6.08, 5.85, 8.69, 20.2, 16.36, 9.08, 13.53, 3.21, 13.19, 37.25, 9.24, 16.49, 4.42, 17.94, 11.57, 9.09, 31.01, 3.21, 4.42, 5.85, 6.08, 5.85, 6.08, 8.52, 8.69, 9.08, 9.09, 9.24, 9.65, 11.57, 13.19, 13.53, 16.36, 16.49, 17.94, 19, 20.2 31.01, 37.25"/>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210464" y="3307080"/>
            <a:ext cx="4723073" cy="301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41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1)</a:t>
            </a:r>
            <a:endParaRPr lang="en-US" sz="1500" dirty="0"/>
          </a:p>
        </p:txBody>
      </p:sp>
      <p:sp>
        <p:nvSpPr>
          <p:cNvPr id="3" name="Content Placeholder 2"/>
          <p:cNvSpPr>
            <a:spLocks noGrp="1"/>
          </p:cNvSpPr>
          <p:nvPr>
            <p:ph idx="1"/>
          </p:nvPr>
        </p:nvSpPr>
        <p:spPr>
          <a:xfrm>
            <a:off x="457200" y="1295400"/>
            <a:ext cx="8229600" cy="2667000"/>
          </a:xfrm>
        </p:spPr>
        <p:txBody>
          <a:bodyPr/>
          <a:lstStyle/>
          <a:p>
            <a:pPr lvl="0" defTabSz="914400">
              <a:spcBef>
                <a:spcPts val="0"/>
              </a:spcBef>
              <a:spcAft>
                <a:spcPts val="0"/>
              </a:spcAft>
            </a:pPr>
            <a:r>
              <a:rPr lang="en-US" dirty="0"/>
              <a:t>The Five Number Summary can be used to construct a graph called a boxplot. It is important that the boxplot is scaled on a horizontal axis. Here is a horizontal axis that is scaled from 0 to 40. This will be a convenient scale since our minimum value is 3.21 and our maximum value is 37.25</a:t>
            </a:r>
            <a:r>
              <a:rPr lang="en-US" dirty="0" smtClean="0"/>
              <a:t>.</a:t>
            </a:r>
            <a:endParaRPr lang="en-US" dirty="0"/>
          </a:p>
        </p:txBody>
      </p:sp>
      <p:pic>
        <p:nvPicPr>
          <p:cNvPr id="6146" name="Picture 3" descr="Five number summary is labeled on the horizontal axis.  min=3.21 Quartile 1= 8.605 Median=10.61 Quartile 3=17.215 Max=37.25"/>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371600" y="4197165"/>
            <a:ext cx="6400800" cy="227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08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(2)</a:t>
            </a:r>
            <a:endParaRPr lang="en-US" sz="1500" dirty="0"/>
          </a:p>
        </p:txBody>
      </p:sp>
      <p:sp>
        <p:nvSpPr>
          <p:cNvPr id="3" name="Content Placeholder 2"/>
          <p:cNvSpPr>
            <a:spLocks noGrp="1"/>
          </p:cNvSpPr>
          <p:nvPr>
            <p:ph idx="1"/>
          </p:nvPr>
        </p:nvSpPr>
        <p:spPr>
          <a:xfrm>
            <a:off x="457200" y="1295400"/>
            <a:ext cx="8229600" cy="1143000"/>
          </a:xfrm>
        </p:spPr>
        <p:txBody>
          <a:bodyPr/>
          <a:lstStyle/>
          <a:p>
            <a:pPr lvl="0" defTabSz="914400">
              <a:spcBef>
                <a:spcPts val="0"/>
              </a:spcBef>
              <a:spcAft>
                <a:spcPts val="0"/>
              </a:spcAft>
            </a:pPr>
            <a:r>
              <a:rPr lang="en-US" dirty="0"/>
              <a:t>We will begin by drawing a vertical line above the horizontal axis at the minimum value 3.21 and label it</a:t>
            </a:r>
            <a:r>
              <a:rPr lang="en-US" dirty="0" smtClean="0"/>
              <a:t>.</a:t>
            </a:r>
            <a:endParaRPr lang="en-US" dirty="0"/>
          </a:p>
        </p:txBody>
      </p:sp>
      <p:pic>
        <p:nvPicPr>
          <p:cNvPr id="7170" name="Picture 3" descr="Five number summary is labeled on the horizontal axis.  min=3.21 Quartile 1= 8.605 Median=10.61 Quartile 3=17.215 Max=37.25 A vertical line has been draw to represent the left side of box at the value 3.21"/>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235581" y="3352800"/>
            <a:ext cx="6672838"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734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(3)</a:t>
            </a:r>
            <a:endParaRPr lang="en-US" sz="1500" dirty="0"/>
          </a:p>
        </p:txBody>
      </p:sp>
      <p:sp>
        <p:nvSpPr>
          <p:cNvPr id="3" name="Content Placeholder 2"/>
          <p:cNvSpPr>
            <a:spLocks noGrp="1"/>
          </p:cNvSpPr>
          <p:nvPr>
            <p:ph idx="1"/>
          </p:nvPr>
        </p:nvSpPr>
        <p:spPr>
          <a:xfrm>
            <a:off x="457200" y="1295400"/>
            <a:ext cx="8229600" cy="1447800"/>
          </a:xfrm>
        </p:spPr>
        <p:txBody>
          <a:bodyPr/>
          <a:lstStyle/>
          <a:p>
            <a:pPr lvl="0" defTabSz="914400">
              <a:spcBef>
                <a:spcPts val="0"/>
              </a:spcBef>
              <a:spcAft>
                <a:spcPts val="0"/>
              </a:spcAft>
            </a:pPr>
            <a:r>
              <a:rPr lang="en-US" dirty="0"/>
              <a:t>Next we will draw another vertical line above the horizontal axis at the maximum value of 37.25 and label that also</a:t>
            </a:r>
            <a:r>
              <a:rPr lang="en-US" dirty="0" smtClean="0"/>
              <a:t>.</a:t>
            </a:r>
            <a:endParaRPr lang="en-US" dirty="0"/>
          </a:p>
        </p:txBody>
      </p:sp>
      <p:pic>
        <p:nvPicPr>
          <p:cNvPr id="7170" name="Picture 3" descr="Five number summary is labeled on the horizontal axis.  min=3.21 Quartile 1= 8.605 Median=10.61 Quartile 3=17.215 Max=37.25 A vertical line has been draw to represent the left side of the boxplot at the value 3.2. A vertical line has been draw to represent the right side of the boxplot at the value 37.25."/>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235581" y="3358115"/>
            <a:ext cx="6672838" cy="235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380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(4)</a:t>
            </a:r>
            <a:endParaRPr lang="en-US" sz="1500" dirty="0"/>
          </a:p>
        </p:txBody>
      </p:sp>
      <p:sp>
        <p:nvSpPr>
          <p:cNvPr id="3" name="Content Placeholder 2"/>
          <p:cNvSpPr>
            <a:spLocks noGrp="1"/>
          </p:cNvSpPr>
          <p:nvPr>
            <p:ph idx="1"/>
          </p:nvPr>
        </p:nvSpPr>
        <p:spPr>
          <a:xfrm>
            <a:off x="457200" y="1295400"/>
            <a:ext cx="8229600" cy="1828800"/>
          </a:xfrm>
        </p:spPr>
        <p:txBody>
          <a:bodyPr/>
          <a:lstStyle/>
          <a:p>
            <a:pPr lvl="0" defTabSz="914400">
              <a:spcBef>
                <a:spcPts val="0"/>
              </a:spcBef>
              <a:spcAft>
                <a:spcPts val="0"/>
              </a:spcAft>
            </a:pPr>
            <a:r>
              <a:rPr lang="en-US" dirty="0"/>
              <a:t>Now we will draw a box with vertical lines that set the outer boundaries at the first quartile of 8.605 and the third quartile of 17.215. This box will also have a vertical line that marks the median value of 10.61</a:t>
            </a:r>
            <a:r>
              <a:rPr lang="en-US" dirty="0" smtClean="0"/>
              <a:t>.</a:t>
            </a:r>
            <a:endParaRPr lang="en-US" dirty="0"/>
          </a:p>
        </p:txBody>
      </p:sp>
      <p:pic>
        <p:nvPicPr>
          <p:cNvPr id="7170" name="Picture 3" descr="Five number summary is labeled on the horizontal axis.  min=3.21 Quartile 1= 8.605 Median=10.61 Quartile 3=17.215 Max=37.25 A vertical line has been draw to represent the left side of the boxplot at the value 3.2. A vertical line has been draw to represent the right side of the boxplot at the value 37.25. Vertical line for 1st quartile of 8.605, 3rd quartile of 17.215 and median of 10.61"/>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235581" y="3364302"/>
            <a:ext cx="6672838" cy="2344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751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(5)</a:t>
            </a:r>
            <a:endParaRPr lang="en-US" sz="1500" dirty="0"/>
          </a:p>
        </p:txBody>
      </p:sp>
      <p:sp>
        <p:nvSpPr>
          <p:cNvPr id="3" name="Content Placeholder 2"/>
          <p:cNvSpPr>
            <a:spLocks noGrp="1"/>
          </p:cNvSpPr>
          <p:nvPr>
            <p:ph idx="1"/>
          </p:nvPr>
        </p:nvSpPr>
        <p:spPr>
          <a:xfrm>
            <a:off x="457200" y="1295400"/>
            <a:ext cx="8229600" cy="2819400"/>
          </a:xfrm>
        </p:spPr>
        <p:txBody>
          <a:bodyPr/>
          <a:lstStyle/>
          <a:p>
            <a:pPr lvl="0" defTabSz="914400">
              <a:spcBef>
                <a:spcPts val="600"/>
              </a:spcBef>
            </a:pPr>
            <a:r>
              <a:rPr lang="en-US" dirty="0"/>
              <a:t>The box plot is completed by drawing a horizontal line that extends from the minimum value to the center of the box and a similar horizontal line that extends to the maximum value</a:t>
            </a:r>
            <a:r>
              <a:rPr lang="en-US" dirty="0" smtClean="0"/>
              <a:t>.</a:t>
            </a:r>
            <a:endParaRPr lang="en-US" dirty="0"/>
          </a:p>
          <a:p>
            <a:pPr lvl="0" defTabSz="914400">
              <a:spcBef>
                <a:spcPts val="600"/>
              </a:spcBef>
            </a:pPr>
            <a:r>
              <a:rPr lang="en-US" dirty="0"/>
              <a:t>The boxplot shows us the distribution of the data values with regard to the quartiles</a:t>
            </a:r>
            <a:r>
              <a:rPr lang="en-US" dirty="0" smtClean="0"/>
              <a:t>.</a:t>
            </a:r>
            <a:endParaRPr lang="en-US" dirty="0"/>
          </a:p>
        </p:txBody>
      </p:sp>
      <p:pic>
        <p:nvPicPr>
          <p:cNvPr id="7170"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235581" y="4284890"/>
            <a:ext cx="6672838" cy="2344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917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(6)</a:t>
            </a:r>
            <a:endParaRPr lang="en-US" sz="1500" dirty="0"/>
          </a:p>
        </p:txBody>
      </p:sp>
      <p:sp>
        <p:nvSpPr>
          <p:cNvPr id="3" name="Content Placeholder 2"/>
          <p:cNvSpPr>
            <a:spLocks noGrp="1"/>
          </p:cNvSpPr>
          <p:nvPr>
            <p:ph idx="1"/>
          </p:nvPr>
        </p:nvSpPr>
        <p:spPr>
          <a:xfrm>
            <a:off x="457200" y="1295400"/>
            <a:ext cx="8229600" cy="2819400"/>
          </a:xfrm>
        </p:spPr>
        <p:txBody>
          <a:bodyPr/>
          <a:lstStyle/>
          <a:p>
            <a:pPr lvl="0" defTabSz="914400">
              <a:spcBef>
                <a:spcPts val="0"/>
              </a:spcBef>
              <a:spcAft>
                <a:spcPts val="0"/>
              </a:spcAft>
            </a:pPr>
            <a:r>
              <a:rPr lang="en-US" dirty="0"/>
              <a:t>We can see that 50% of the data values appear to be clustered in a short span from the minimum value of 3.21 to the median of 10.61. </a:t>
            </a:r>
            <a:r>
              <a:rPr lang="en-US" dirty="0" smtClean="0"/>
              <a:t>We </a:t>
            </a:r>
            <a:r>
              <a:rPr lang="en-US" dirty="0"/>
              <a:t>can likewise see that the upper 25% of the data set appears to have a wide spread as the box plot shows by the length of the horizontal line that connects the third quartile and the maximum data value</a:t>
            </a:r>
            <a:r>
              <a:rPr lang="en-US" dirty="0" smtClean="0"/>
              <a:t>.</a:t>
            </a:r>
            <a:endParaRPr lang="en-US" dirty="0"/>
          </a:p>
        </p:txBody>
      </p:sp>
      <p:pic>
        <p:nvPicPr>
          <p:cNvPr id="7170"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371600" y="4375393"/>
            <a:ext cx="6400800" cy="2254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710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2700</TotalTime>
  <Words>703</Words>
  <Application>Microsoft Office PowerPoint</Application>
  <PresentationFormat>On-screen Show (4:3)</PresentationFormat>
  <Paragraphs>39</Paragraphs>
  <Slides>14</Slides>
  <Notes>0</Notes>
  <HiddenSlides>0</HiddenSlides>
  <MMClips>0</MMClips>
  <ScaleCrop>false</ScaleCrop>
  <HeadingPairs>
    <vt:vector size="4" baseType="variant">
      <vt:variant>
        <vt:lpstr>Theme</vt:lpstr>
      </vt:variant>
      <vt:variant>
        <vt:i4>9</vt:i4>
      </vt:variant>
      <vt:variant>
        <vt:lpstr>Slide Titles</vt:lpstr>
      </vt:variant>
      <vt:variant>
        <vt:i4>14</vt:i4>
      </vt:variant>
    </vt:vector>
  </HeadingPairs>
  <TitlesOfParts>
    <vt:vector size="23"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Los Angeles Rainfall Data</vt:lpstr>
      <vt:lpstr>Example (1)</vt:lpstr>
      <vt:lpstr>Example (2)</vt:lpstr>
      <vt:lpstr>Example (3)</vt:lpstr>
      <vt:lpstr>Example (4)</vt:lpstr>
      <vt:lpstr>Example (5)</vt:lpstr>
      <vt:lpstr>Example (6)</vt:lpstr>
      <vt:lpstr>Outliers (1)</vt:lpstr>
      <vt:lpstr>Outliers (2)</vt:lpstr>
      <vt:lpstr>Outliers (3)</vt:lpstr>
      <vt:lpstr>Outliers (4)</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368</cp:revision>
  <dcterms:created xsi:type="dcterms:W3CDTF">2017-12-05T17:18:18Z</dcterms:created>
  <dcterms:modified xsi:type="dcterms:W3CDTF">2018-04-12T11:15:26Z</dcterms:modified>
</cp:coreProperties>
</file>