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32"/>
  </p:notesMasterIdLst>
  <p:handoutMasterIdLst>
    <p:handoutMasterId r:id="rId33"/>
  </p:handoutMasterIdLst>
  <p:sldIdLst>
    <p:sldId id="273" r:id="rId10"/>
    <p:sldId id="276" r:id="rId11"/>
    <p:sldId id="410" r:id="rId12"/>
    <p:sldId id="411" r:id="rId13"/>
    <p:sldId id="383" r:id="rId14"/>
    <p:sldId id="40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396" r:id="rId26"/>
    <p:sldId id="422" r:id="rId27"/>
    <p:sldId id="423" r:id="rId28"/>
    <p:sldId id="424" r:id="rId29"/>
    <p:sldId id="425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TI-84 Graphing Calculator Box Plots (Compare Distributions)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(5)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Now  press 2</a:t>
            </a:r>
            <a:r>
              <a:rPr lang="en-US" baseline="30000" dirty="0"/>
              <a:t>nd</a:t>
            </a:r>
            <a:r>
              <a:rPr lang="en-US" dirty="0"/>
              <a:t> stat plot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Now </a:t>
            </a:r>
            <a:r>
              <a:rPr lang="en-US" dirty="0"/>
              <a:t>we see that all the plots are off.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We'll </a:t>
            </a:r>
            <a:r>
              <a:rPr lang="en-US" dirty="0"/>
              <a:t>work with the first one.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2637" y="1464714"/>
            <a:ext cx="3840480" cy="341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90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(6)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Press enter and then </a:t>
            </a:r>
            <a:r>
              <a:rPr lang="en-US" dirty="0" smtClean="0"/>
              <a:t>we’ll </a:t>
            </a:r>
            <a:r>
              <a:rPr lang="en-US" dirty="0"/>
              <a:t>make sure that we turn this one on.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0516" y="1464714"/>
            <a:ext cx="3840480" cy="34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05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(7)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need to select the correct type of graph which in this case will be a boxplot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Cursor down to type and then cursor over to the icon that looks like a boxplot and press enter.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0516" y="1465377"/>
            <a:ext cx="3840480" cy="34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(8)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will want to make sure that the correct list is specified. </a:t>
            </a:r>
            <a:r>
              <a:rPr lang="en-US" dirty="0" smtClean="0"/>
              <a:t>Our </a:t>
            </a:r>
            <a:r>
              <a:rPr lang="en-US" dirty="0"/>
              <a:t>data are in List 1. Make sure that L1 is selected.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0516" y="1504598"/>
            <a:ext cx="3840480" cy="339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(9)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Press graph and our boxplot shows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If the boxplot does not appear in the window it will be important to make sure that the window is set with the correct parameters so the entire boxplot is displayed.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427" y="1504598"/>
            <a:ext cx="3776657" cy="339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4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(10)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will do that by pressing zoom and then 9 for </a:t>
            </a:r>
            <a:r>
              <a:rPr lang="en-US" dirty="0" err="1"/>
              <a:t>ZoomStat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4330" y="1504598"/>
            <a:ext cx="3772851" cy="339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smtClean="0"/>
              <a:t>2</a:t>
            </a:r>
            <a:r>
              <a:rPr lang="en-US" sz="1500" dirty="0" smtClean="0"/>
              <a:t> (1)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303520" cy="52578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dirty="0"/>
              <a:t>The instructor decided to allow the students to retake the test. </a:t>
            </a:r>
            <a:r>
              <a:rPr lang="en-US" dirty="0" smtClean="0"/>
              <a:t>The </a:t>
            </a:r>
            <a:r>
              <a:rPr lang="en-US" dirty="0"/>
              <a:t>scores for the retake are shown to the right</a:t>
            </a:r>
            <a:r>
              <a:rPr lang="en-US" dirty="0" smtClean="0"/>
              <a:t>.</a:t>
            </a:r>
            <a:endParaRPr lang="en-US" dirty="0"/>
          </a:p>
          <a:p>
            <a:pPr defTabSz="914400"/>
            <a:r>
              <a:rPr lang="en-US" dirty="0"/>
              <a:t>Min = </a:t>
            </a:r>
            <a:r>
              <a:rPr lang="en-US" dirty="0" smtClean="0"/>
              <a:t>38</a:t>
            </a:r>
            <a:endParaRPr lang="en-US" dirty="0"/>
          </a:p>
          <a:p>
            <a:pPr defTabSz="914400"/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72</a:t>
            </a:r>
            <a:endParaRPr lang="en-US" dirty="0"/>
          </a:p>
          <a:p>
            <a:pPr defTabSz="914400"/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 = Median = </a:t>
            </a:r>
            <a:r>
              <a:rPr lang="en-US" dirty="0" smtClean="0"/>
              <a:t>83</a:t>
            </a:r>
            <a:endParaRPr lang="en-US" dirty="0"/>
          </a:p>
          <a:p>
            <a:pPr defTabSz="914400"/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 smtClean="0"/>
              <a:t>90</a:t>
            </a:r>
            <a:endParaRPr lang="en-US" dirty="0"/>
          </a:p>
          <a:p>
            <a:pPr defTabSz="914400"/>
            <a:r>
              <a:rPr lang="en-US" dirty="0"/>
              <a:t>Max = </a:t>
            </a:r>
            <a:r>
              <a:rPr lang="en-US" dirty="0" smtClean="0"/>
              <a:t>98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16654"/>
              </p:ext>
            </p:extLst>
          </p:nvPr>
        </p:nvGraphicFramePr>
        <p:xfrm>
          <a:off x="6705600" y="609600"/>
          <a:ext cx="18288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53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2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This </a:t>
            </a:r>
            <a:r>
              <a:rPr lang="en-US" dirty="0"/>
              <a:t>set of data also from our previous PowerPoint shows the scores for the retake of the same test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We will use the TI graphing calculator to generate this boxplot.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</a:t>
            </a:r>
            <a:r>
              <a:rPr lang="en-US" dirty="0" smtClean="0"/>
              <a:t>2</a:t>
            </a:r>
            <a:r>
              <a:rPr lang="en-US" sz="1500" dirty="0" smtClean="0"/>
              <a:t> (1)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Press stat and 1 to Edit the list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Enter the new data in List 2.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4330" y="1524065"/>
            <a:ext cx="3772851" cy="33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</a:t>
            </a:r>
            <a:r>
              <a:rPr lang="en-US" dirty="0" smtClean="0"/>
              <a:t>2</a:t>
            </a:r>
            <a:r>
              <a:rPr lang="en-US" sz="1500" dirty="0" smtClean="0"/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Bef>
                <a:spcPts val="600"/>
              </a:spcBef>
            </a:pPr>
            <a:r>
              <a:rPr lang="en-US" dirty="0"/>
              <a:t>Press 2</a:t>
            </a:r>
            <a:r>
              <a:rPr lang="en-US" baseline="30000" dirty="0"/>
              <a:t>nd</a:t>
            </a:r>
            <a:r>
              <a:rPr lang="en-US" dirty="0"/>
              <a:t> stat plot so that we can view the boxplots together.  </a:t>
            </a:r>
          </a:p>
          <a:p>
            <a:pPr lvl="0" defTabSz="914400">
              <a:spcBef>
                <a:spcPts val="600"/>
              </a:spcBef>
            </a:pPr>
            <a:r>
              <a:rPr lang="en-US" dirty="0"/>
              <a:t>Cursor down to Plot 2 and press enter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Bef>
                <a:spcPts val="600"/>
              </a:spcBef>
            </a:pPr>
            <a:r>
              <a:rPr lang="en-US" dirty="0"/>
              <a:t>Highlight the word On and press enter </a:t>
            </a:r>
          </a:p>
          <a:p>
            <a:pPr lvl="0" defTabSz="914400">
              <a:spcBef>
                <a:spcPts val="600"/>
              </a:spcBef>
            </a:pPr>
            <a:r>
              <a:rPr lang="en-US" dirty="0"/>
              <a:t>Cursor down to the graph type and then cursor over to the boxplot icon and press enter.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5150" y="1524065"/>
            <a:ext cx="3711210" cy="33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 smtClean="0"/>
              <a:t>Construct </a:t>
            </a:r>
            <a:r>
              <a:rPr lang="en-US" altLang="en-US" dirty="0"/>
              <a:t>a Boxplot using the TI Graphing Calculator.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</a:t>
            </a:r>
            <a:r>
              <a:rPr lang="en-US" dirty="0" smtClean="0"/>
              <a:t>2</a:t>
            </a:r>
            <a:r>
              <a:rPr lang="en-US" sz="1500" dirty="0" smtClean="0"/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dirty="0"/>
              <a:t>Cursor down to the graph type and then cursor over to the boxplot icon and press enter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This second set of data is entered into List 2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Cursor down to X List and then press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is-IS" dirty="0"/>
              <a:t>L2 </a:t>
            </a:r>
            <a:r>
              <a:rPr lang="en-US" dirty="0"/>
              <a:t>then press graph.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5150" y="1540756"/>
            <a:ext cx="3711210" cy="332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Two Boxplots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34290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dirty="0"/>
              <a:t>Now we can compare the distributions of data for the two different data sets. </a:t>
            </a:r>
            <a:r>
              <a:rPr lang="en-US" dirty="0" smtClean="0"/>
              <a:t>In </a:t>
            </a:r>
            <a:r>
              <a:rPr lang="en-US" dirty="0"/>
              <a:t>the first data set the line to the right is longer which indicates a positively skewed set of data</a:t>
            </a:r>
            <a:r>
              <a:rPr lang="en-US" dirty="0" smtClean="0"/>
              <a:t>.</a:t>
            </a:r>
            <a:endParaRPr lang="en-US" dirty="0"/>
          </a:p>
          <a:p>
            <a:pPr defTabSz="914400">
              <a:spcAft>
                <a:spcPts val="1200"/>
              </a:spcAft>
            </a:pPr>
            <a:r>
              <a:rPr lang="en-US" dirty="0"/>
              <a:t>In the second set of data which represented the retake of the exam. We can see that the line to the left is longer. </a:t>
            </a:r>
            <a:r>
              <a:rPr lang="en-US" dirty="0" smtClean="0"/>
              <a:t>Which </a:t>
            </a:r>
            <a:r>
              <a:rPr lang="en-US" dirty="0"/>
              <a:t>indicates a negatively skewed set of data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218" name="Picture 3" descr="The top (blue) boxplot is a boxplot for Data Set 1.  The bottom (red) boxplot is for Data Set 2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99" y="4727605"/>
            <a:ext cx="2974602" cy="190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construct a boxplot using the TI Graphing Calculator.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</a:t>
            </a:r>
            <a:r>
              <a:rPr lang="en-US" dirty="0"/>
              <a:t>a previous PowerPoint we learned how to find the Five Number Summary and how to construct a boxplot for data for test scores for a class of 30 students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1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4864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Thirty  students in a class took a test. </a:t>
            </a:r>
            <a:r>
              <a:rPr lang="en-US" dirty="0" smtClean="0"/>
              <a:t>The </a:t>
            </a:r>
            <a:r>
              <a:rPr lang="en-US" dirty="0"/>
              <a:t>scores are shown to the right. </a:t>
            </a:r>
            <a:r>
              <a:rPr lang="en-US" dirty="0" smtClean="0"/>
              <a:t>The </a:t>
            </a:r>
            <a:r>
              <a:rPr lang="en-US" dirty="0"/>
              <a:t>instructor wished to find the quartiles for this set of data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Min = 21</a:t>
            </a:r>
          </a:p>
          <a:p>
            <a:pPr lvl="0"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36</a:t>
            </a:r>
          </a:p>
          <a:p>
            <a:pPr lvl="0"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 = Median = 52</a:t>
            </a:r>
          </a:p>
          <a:p>
            <a:pPr lvl="0"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 = 61</a:t>
            </a:r>
          </a:p>
          <a:p>
            <a:pPr lvl="0" defTabSz="914400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Max = 98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373"/>
              </p:ext>
            </p:extLst>
          </p:nvPr>
        </p:nvGraphicFramePr>
        <p:xfrm>
          <a:off x="6705600" y="609600"/>
          <a:ext cx="18288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88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for Data</a:t>
            </a:r>
            <a:endParaRPr lang="en-US" dirty="0"/>
          </a:p>
        </p:txBody>
      </p:sp>
      <p:pic>
        <p:nvPicPr>
          <p:cNvPr id="4101" name="Picture 2" descr="Boxplot for data set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60100"/>
            <a:ext cx="4572000" cy="171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990600"/>
          </a:xfrm>
        </p:spPr>
        <p:txBody>
          <a:bodyPr/>
          <a:lstStyle/>
          <a:p>
            <a:r>
              <a:rPr lang="en-US" dirty="0"/>
              <a:t>We can use the TI graphing calculator to generate this boxplot.</a:t>
            </a:r>
          </a:p>
        </p:txBody>
      </p:sp>
    </p:spTree>
    <p:extLst>
      <p:ext uri="{BB962C8B-B14F-4D97-AF65-F5344CB8AC3E}">
        <p14:creationId xmlns:p14="http://schemas.microsoft.com/office/powerpoint/2010/main" val="23244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</a:t>
            </a:r>
            <a:r>
              <a:rPr lang="en-US" sz="1500" dirty="0"/>
              <a:t>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26670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should begin by pressing stat and then 1 to edit a list.</a:t>
            </a:r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720" y="1447800"/>
            <a:ext cx="3840480" cy="340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Enter </a:t>
            </a:r>
            <a:r>
              <a:rPr lang="en-US" dirty="0"/>
              <a:t>the values into List 1.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0462" y="1447800"/>
            <a:ext cx="3836995" cy="340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8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In order to graph a boxplot we'll begin by pressing 2nd stat plot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Make sure that all of the plots are off.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2637" y="1447800"/>
            <a:ext cx="3840480" cy="344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5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- Data Set 1</a:t>
            </a:r>
            <a:r>
              <a:rPr lang="en-US" sz="1500" dirty="0" smtClean="0"/>
              <a:t> (4)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dirty="0"/>
              <a:t>We can do that by pressing 4 and then enter</a:t>
            </a:r>
            <a:r>
              <a:rPr lang="en-US" dirty="0" smtClean="0"/>
              <a:t>.</a:t>
            </a:r>
            <a:endParaRPr lang="en-US" dirty="0"/>
          </a:p>
          <a:p>
            <a:pPr defTabSz="914400">
              <a:spcAft>
                <a:spcPts val="1200"/>
              </a:spcAft>
            </a:pPr>
            <a:r>
              <a:rPr lang="en-US" dirty="0"/>
              <a:t>We get a notation that the process is done.</a:t>
            </a:r>
            <a:endParaRPr lang="en-US" dirty="0"/>
          </a:p>
        </p:txBody>
      </p:sp>
      <p:pic>
        <p:nvPicPr>
          <p:cNvPr id="6147" name="Picture 3" descr="Face of TI-84 Graph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2637" y="1452351"/>
            <a:ext cx="3840480" cy="34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7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2762</TotalTime>
  <Words>808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Previous PowerPoint</vt:lpstr>
      <vt:lpstr>Data Set 1</vt:lpstr>
      <vt:lpstr>Boxplot for Data</vt:lpstr>
      <vt:lpstr>TI - Data Set 1 (1)</vt:lpstr>
      <vt:lpstr>TI - Data Set 1 (2)</vt:lpstr>
      <vt:lpstr>TI - Data Set 1 (3)</vt:lpstr>
      <vt:lpstr>TI - Data Set 1 (4)</vt:lpstr>
      <vt:lpstr>TI - Data Set 1 (5)</vt:lpstr>
      <vt:lpstr>TI - Data Set 1 (6)</vt:lpstr>
      <vt:lpstr>TI - Data Set 1 (7)</vt:lpstr>
      <vt:lpstr>TI - Data Set 1 (8)</vt:lpstr>
      <vt:lpstr>TI - Data Set 1 (9)</vt:lpstr>
      <vt:lpstr>TI - Data Set 1 (10)</vt:lpstr>
      <vt:lpstr>Data Set 2 (1)</vt:lpstr>
      <vt:lpstr>Data Set 2 (2)</vt:lpstr>
      <vt:lpstr>TI - Data Set 2 (1)</vt:lpstr>
      <vt:lpstr>TI - Data Set 2 (2)</vt:lpstr>
      <vt:lpstr>TI - Data Set 2 (3)</vt:lpstr>
      <vt:lpstr>Compare the Two Boxplots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384</cp:revision>
  <dcterms:created xsi:type="dcterms:W3CDTF">2017-12-05T17:18:18Z</dcterms:created>
  <dcterms:modified xsi:type="dcterms:W3CDTF">2018-04-12T12:17:29Z</dcterms:modified>
</cp:coreProperties>
</file>