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8"/>
  </p:notesMasterIdLst>
  <p:handoutMasterIdLst>
    <p:handoutMasterId r:id="rId29"/>
  </p:handoutMasterIdLst>
  <p:sldIdLst>
    <p:sldId id="273" r:id="rId10"/>
    <p:sldId id="276" r:id="rId11"/>
    <p:sldId id="401" r:id="rId12"/>
    <p:sldId id="410" r:id="rId13"/>
    <p:sldId id="412" r:id="rId14"/>
    <p:sldId id="426" r:id="rId15"/>
    <p:sldId id="427" r:id="rId16"/>
    <p:sldId id="428" r:id="rId17"/>
    <p:sldId id="429" r:id="rId18"/>
    <p:sldId id="430" r:id="rId19"/>
    <p:sldId id="431" r:id="rId20"/>
    <p:sldId id="432" r:id="rId21"/>
    <p:sldId id="433" r:id="rId22"/>
    <p:sldId id="411" r:id="rId23"/>
    <p:sldId id="434" r:id="rId24"/>
    <p:sldId id="413" r:id="rId25"/>
    <p:sldId id="435"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TI Calculator - Five Number Summary and Outliers</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(7)</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Use the down cursor to get to calculate and then press enter.</a:t>
            </a: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9707" y="1557848"/>
            <a:ext cx="3831836" cy="325623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85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(8)</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sz="2600" dirty="0">
                <a:solidFill>
                  <a:srgbClr val="FFFFFF"/>
                </a:solidFill>
              </a:rPr>
              <a:t>Use the down cursor again, to access the Five Number Summary.</a:t>
            </a:r>
          </a:p>
          <a:p>
            <a:r>
              <a:rPr lang="en-US" sz="2600" dirty="0">
                <a:solidFill>
                  <a:srgbClr val="FFFFFF"/>
                </a:solidFill>
              </a:rPr>
              <a:t>The minimum value is 42,500.</a:t>
            </a:r>
          </a:p>
          <a:p>
            <a:r>
              <a:rPr lang="en-US" sz="2600" dirty="0">
                <a:solidFill>
                  <a:srgbClr val="FFFFFF"/>
                </a:solidFill>
              </a:rPr>
              <a:t>The 1st quartile is 137,000.</a:t>
            </a:r>
          </a:p>
          <a:p>
            <a:r>
              <a:rPr lang="en-US" sz="2600" dirty="0">
                <a:solidFill>
                  <a:srgbClr val="FFFFFF"/>
                </a:solidFill>
              </a:rPr>
              <a:t>The median is 155,000.</a:t>
            </a:r>
          </a:p>
          <a:p>
            <a:r>
              <a:rPr lang="en-US" sz="2600" dirty="0">
                <a:solidFill>
                  <a:srgbClr val="FFFFFF"/>
                </a:solidFill>
              </a:rPr>
              <a:t>The 3rd quartile is 205,600.</a:t>
            </a:r>
          </a:p>
          <a:p>
            <a:r>
              <a:rPr lang="en-US" sz="2600" dirty="0">
                <a:solidFill>
                  <a:srgbClr val="FFFFFF"/>
                </a:solidFill>
              </a:rPr>
              <a:t>The maximum value is 450,000</a:t>
            </a:r>
            <a:r>
              <a:rPr lang="en-US" sz="2600" dirty="0" smtClean="0">
                <a:solidFill>
                  <a:srgbClr val="FFFFFF"/>
                </a:solidFill>
              </a:rPr>
              <a:t>.</a:t>
            </a:r>
            <a:endParaRPr lang="en-US" sz="2600" dirty="0">
              <a:solidFill>
                <a:srgbClr val="FFFFFF"/>
              </a:solidFill>
            </a:endParaRP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9707" y="1560913"/>
            <a:ext cx="3831836" cy="325010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882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Box Plot</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It is useful to exhibit the Five Number Summary graphically using a Box Plot. The Box Plot is scaled and uses vertical markers to show the locations of the values in the Five Number Summary.  The horizontal axis is spaced evenly.</a:t>
            </a:r>
          </a:p>
        </p:txBody>
      </p:sp>
      <p:pic>
        <p:nvPicPr>
          <p:cNvPr id="10242" name="Picture 3" descr="Horizontal axis from left to right is labed Min, Q1, Med, Q3, and Max.  There is a box from Q1 to Q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572000" y="1767840"/>
            <a:ext cx="4366141"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53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Draw Conclusions from Box Plot</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sz="2600" dirty="0">
                <a:solidFill>
                  <a:srgbClr val="FFFFFF"/>
                </a:solidFill>
              </a:rPr>
              <a:t>We can draw conclusions about the distribution of the data. Notice that the location of the 3rd quartile shows that the bottom 75% of the data values, span a shorter range than the upper 25%. This would indicate that there is clustering towards the bottom of this data set; while the larger data values are more spread out.</a:t>
            </a:r>
          </a:p>
        </p:txBody>
      </p:sp>
      <p:pic>
        <p:nvPicPr>
          <p:cNvPr id="10242" name="Picture 3" descr="Horizontal axis from left to right is labed Min, Q1, Med, Q3, and Max.  There is a box from Q1 to Q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572000" y="1767840"/>
            <a:ext cx="4366141"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443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IQR</a:t>
            </a:r>
            <a:endParaRPr lang="en-US" sz="1500" dirty="0"/>
          </a:p>
        </p:txBody>
      </p:sp>
      <p:sp>
        <p:nvSpPr>
          <p:cNvPr id="3"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We can also use the values in the Five Number Summary to help us determine whether or not the data set contains outliers. In order to make this determination we will begin by finding the interquartile range. </a:t>
            </a:r>
            <a:r>
              <a:rPr lang="en-US" dirty="0" smtClean="0">
                <a:solidFill>
                  <a:srgbClr val="FFFFFF"/>
                </a:solidFill>
              </a:rPr>
              <a:t>The </a:t>
            </a:r>
            <a:r>
              <a:rPr lang="en-US" dirty="0">
                <a:solidFill>
                  <a:srgbClr val="FFFFFF"/>
                </a:solidFill>
              </a:rPr>
              <a:t>abbreviation for interquartile range is IQR. It is found by subtracting the 1st quartile from the 3rd quartile</a:t>
            </a:r>
            <a:r>
              <a:rPr lang="en-US" dirty="0" smtClean="0">
                <a:solidFill>
                  <a:srgbClr val="FFFFFF"/>
                </a:solidFill>
              </a:rPr>
              <a:t>.</a:t>
            </a:r>
            <a:endParaRPr lang="en-US" dirty="0">
              <a:solidFill>
                <a:srgbClr val="FFFFFF"/>
              </a:solidFill>
            </a:endParaRPr>
          </a:p>
          <a:p>
            <a:pPr>
              <a:spcBef>
                <a:spcPts val="2400"/>
              </a:spcBef>
            </a:pPr>
            <a:r>
              <a:rPr lang="en-US" dirty="0">
                <a:solidFill>
                  <a:srgbClr val="FFFFFF"/>
                </a:solidFill>
              </a:rPr>
              <a:t>IQR = 205,600 – 137,000 = 68,600</a:t>
            </a:r>
          </a:p>
          <a:p>
            <a:r>
              <a:rPr lang="en-US" dirty="0">
                <a:solidFill>
                  <a:srgbClr val="FFFFFF"/>
                </a:solidFill>
              </a:rPr>
              <a:t>Next we will multiply the IQR by 1.5</a:t>
            </a:r>
          </a:p>
          <a:p>
            <a:r>
              <a:rPr lang="en-US" dirty="0">
                <a:solidFill>
                  <a:srgbClr val="FFFFFF"/>
                </a:solidFill>
              </a:rPr>
              <a:t>1.5 x 68,600 = </a:t>
            </a:r>
            <a:r>
              <a:rPr lang="en-US" dirty="0" smtClean="0">
                <a:solidFill>
                  <a:srgbClr val="FFFFFF"/>
                </a:solidFill>
              </a:rPr>
              <a:t>102,900</a:t>
            </a:r>
            <a:endParaRPr lang="en-US" dirty="0">
              <a:solidFill>
                <a:srgbClr val="FFFFFF"/>
              </a:solidFill>
            </a:endParaRPr>
          </a:p>
        </p:txBody>
      </p:sp>
    </p:spTree>
    <p:extLst>
      <p:ext uri="{BB962C8B-B14F-4D97-AF65-F5344CB8AC3E}">
        <p14:creationId xmlns:p14="http://schemas.microsoft.com/office/powerpoint/2010/main" val="3151883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Interval</a:t>
            </a:r>
            <a:endParaRPr lang="en-US" sz="1500" dirty="0"/>
          </a:p>
        </p:txBody>
      </p:sp>
      <p:sp>
        <p:nvSpPr>
          <p:cNvPr id="3" name="Content Placeholder 2"/>
          <p:cNvSpPr>
            <a:spLocks noGrp="1"/>
          </p:cNvSpPr>
          <p:nvPr>
            <p:ph idx="1"/>
          </p:nvPr>
        </p:nvSpPr>
        <p:spPr>
          <a:xfrm>
            <a:off x="457200" y="1295400"/>
            <a:ext cx="8503920" cy="5257800"/>
          </a:xfrm>
        </p:spPr>
        <p:txBody>
          <a:bodyPr/>
          <a:lstStyle/>
          <a:p>
            <a:pPr>
              <a:spcAft>
                <a:spcPts val="1200"/>
              </a:spcAft>
            </a:pPr>
            <a:r>
              <a:rPr lang="en-US" sz="2600" dirty="0">
                <a:solidFill>
                  <a:srgbClr val="FFFFFF"/>
                </a:solidFill>
              </a:rPr>
              <a:t>We will now calculate a left end point and a right end point of an interval. The left end point will be found by subtracting 1.5 times the interquartile range from the 1st quartile. The right end point will be found by adding 1.5 times the interquartile range to the 3rd quartile.</a:t>
            </a:r>
          </a:p>
          <a:p>
            <a:pPr>
              <a:spcAft>
                <a:spcPts val="1200"/>
              </a:spcAft>
            </a:pPr>
            <a:r>
              <a:rPr lang="en-US" sz="2600" dirty="0">
                <a:solidFill>
                  <a:srgbClr val="FFFFFF"/>
                </a:solidFill>
              </a:rPr>
              <a:t>Left end point = Q</a:t>
            </a:r>
            <a:r>
              <a:rPr lang="en-US" sz="2600" baseline="-25000" dirty="0">
                <a:solidFill>
                  <a:srgbClr val="FFFFFF"/>
                </a:solidFill>
              </a:rPr>
              <a:t>1</a:t>
            </a:r>
            <a:r>
              <a:rPr lang="en-US" sz="2600" dirty="0">
                <a:solidFill>
                  <a:srgbClr val="FFFFFF"/>
                </a:solidFill>
              </a:rPr>
              <a:t> – 1.5*IQR = 137,000 – 102,900 = 34,100</a:t>
            </a:r>
          </a:p>
          <a:p>
            <a:pPr>
              <a:spcAft>
                <a:spcPts val="1200"/>
              </a:spcAft>
            </a:pPr>
            <a:r>
              <a:rPr lang="en-US" sz="2600" dirty="0">
                <a:solidFill>
                  <a:srgbClr val="FFFFFF"/>
                </a:solidFill>
              </a:rPr>
              <a:t>Right end point = Q</a:t>
            </a:r>
            <a:r>
              <a:rPr lang="en-US" sz="2600" baseline="-25000" dirty="0">
                <a:solidFill>
                  <a:srgbClr val="FFFFFF"/>
                </a:solidFill>
              </a:rPr>
              <a:t>2</a:t>
            </a:r>
            <a:r>
              <a:rPr lang="en-US" sz="2600" dirty="0">
                <a:solidFill>
                  <a:srgbClr val="FFFFFF"/>
                </a:solidFill>
              </a:rPr>
              <a:t> – 1.5*IQR = 205,600 + 102,900 = </a:t>
            </a:r>
            <a:r>
              <a:rPr lang="en-US" sz="2600" dirty="0" smtClean="0">
                <a:solidFill>
                  <a:srgbClr val="FFFFFF"/>
                </a:solidFill>
              </a:rPr>
              <a:t>308,500</a:t>
            </a:r>
            <a:endParaRPr lang="en-US" sz="2600" dirty="0">
              <a:solidFill>
                <a:srgbClr val="FFFFFF"/>
              </a:solidFill>
            </a:endParaRPr>
          </a:p>
        </p:txBody>
      </p:sp>
    </p:spTree>
    <p:extLst>
      <p:ext uri="{BB962C8B-B14F-4D97-AF65-F5344CB8AC3E}">
        <p14:creationId xmlns:p14="http://schemas.microsoft.com/office/powerpoint/2010/main" val="36340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Place End Points on Box Plot</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sz="2600" dirty="0">
                <a:solidFill>
                  <a:srgbClr val="FFFFFF"/>
                </a:solidFill>
              </a:rPr>
              <a:t>Place the values 34,100 and 308,500 on the horizontal axis. Anything outside of this interval  could be considered an outlier. </a:t>
            </a:r>
            <a:r>
              <a:rPr lang="en-US" sz="2600" dirty="0" smtClean="0">
                <a:solidFill>
                  <a:srgbClr val="FFFFFF"/>
                </a:solidFill>
              </a:rPr>
              <a:t>The </a:t>
            </a:r>
            <a:r>
              <a:rPr lang="en-US" sz="2600" dirty="0">
                <a:solidFill>
                  <a:srgbClr val="FFFFFF"/>
                </a:solidFill>
              </a:rPr>
              <a:t>minimum value is 42,500. </a:t>
            </a:r>
            <a:r>
              <a:rPr lang="en-US" sz="2600" dirty="0" smtClean="0">
                <a:solidFill>
                  <a:srgbClr val="FFFFFF"/>
                </a:solidFill>
              </a:rPr>
              <a:t>There </a:t>
            </a:r>
            <a:r>
              <a:rPr lang="en-US" sz="2600" dirty="0">
                <a:solidFill>
                  <a:srgbClr val="FFFFFF"/>
                </a:solidFill>
              </a:rPr>
              <a:t>are no values less than the left end point of the interval. However, there is one value that is greater than the right end point of the interval. </a:t>
            </a:r>
            <a:r>
              <a:rPr lang="en-US" sz="2600" dirty="0" smtClean="0">
                <a:solidFill>
                  <a:srgbClr val="FFFFFF"/>
                </a:solidFill>
              </a:rPr>
              <a:t>That </a:t>
            </a:r>
            <a:r>
              <a:rPr lang="en-US" sz="2600" dirty="0">
                <a:solidFill>
                  <a:srgbClr val="FFFFFF"/>
                </a:solidFill>
              </a:rPr>
              <a:t>value is 450,000.</a:t>
            </a:r>
          </a:p>
        </p:txBody>
      </p:sp>
      <p:pic>
        <p:nvPicPr>
          <p:cNvPr id="11266" name="Picture 3" descr="The horizontal axis is labeed from left to right 0, 75000, 150000, 225000, 300000, 375,000 450000.  There are red arrows at the endpoings of 34100 and 30850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93772" y="2286000"/>
            <a:ext cx="4045428" cy="23463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54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Outliers</a:t>
            </a:r>
            <a:endParaRPr lang="en-US" sz="1500" dirty="0"/>
          </a:p>
        </p:txBody>
      </p:sp>
      <p:sp>
        <p:nvSpPr>
          <p:cNvPr id="3" name="Content Placeholder 2"/>
          <p:cNvSpPr>
            <a:spLocks noGrp="1"/>
          </p:cNvSpPr>
          <p:nvPr>
            <p:ph idx="1"/>
          </p:nvPr>
        </p:nvSpPr>
        <p:spPr>
          <a:xfrm>
            <a:off x="457200" y="1295400"/>
            <a:ext cx="8229600" cy="5257800"/>
          </a:xfrm>
        </p:spPr>
        <p:txBody>
          <a:bodyPr/>
          <a:lstStyle/>
          <a:p>
            <a:r>
              <a:rPr lang="en-US" dirty="0">
                <a:solidFill>
                  <a:srgbClr val="FFFFFF"/>
                </a:solidFill>
              </a:rPr>
              <a:t>Sometimes an outlier is the result of an observational or recording error. This procedure makes it possible to sometimes detect these types of errors. </a:t>
            </a:r>
            <a:r>
              <a:rPr lang="en-US" dirty="0" smtClean="0">
                <a:solidFill>
                  <a:srgbClr val="FFFFFF"/>
                </a:solidFill>
              </a:rPr>
              <a:t>The </a:t>
            </a:r>
            <a:r>
              <a:rPr lang="en-US" dirty="0">
                <a:solidFill>
                  <a:srgbClr val="FFFFFF"/>
                </a:solidFill>
              </a:rPr>
              <a:t>data set can then be corrected.</a:t>
            </a:r>
          </a:p>
        </p:txBody>
      </p:sp>
    </p:spTree>
    <p:extLst>
      <p:ext uri="{BB962C8B-B14F-4D97-AF65-F5344CB8AC3E}">
        <p14:creationId xmlns:p14="http://schemas.microsoft.com/office/powerpoint/2010/main" val="3451540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use the TI graphing calculator to find the Five Number Summary. We also learned how to find any outliers that a data set might contain</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pPr>
            <a:r>
              <a:rPr lang="en-US" dirty="0">
                <a:solidFill>
                  <a:srgbClr val="FFFFFF"/>
                </a:solidFill>
              </a:rPr>
              <a:t>Use the TI graphing calculator to find the Five Number Summary</a:t>
            </a:r>
          </a:p>
          <a:p>
            <a:pPr>
              <a:spcAft>
                <a:spcPts val="1200"/>
              </a:spcAft>
            </a:pPr>
            <a:r>
              <a:rPr lang="en-US" dirty="0">
                <a:solidFill>
                  <a:srgbClr val="FFFFFF"/>
                </a:solidFill>
              </a:rPr>
              <a:t>Learn how to find any outliers that a data set might contain.</a:t>
            </a:r>
            <a:endParaRPr lang="en-US" alt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Data</a:t>
            </a:r>
            <a:endParaRPr lang="en-US" sz="1500" dirty="0"/>
          </a:p>
        </p:txBody>
      </p:sp>
      <p:sp>
        <p:nvSpPr>
          <p:cNvPr id="3" name="Content Placeholder 2"/>
          <p:cNvSpPr>
            <a:spLocks noGrp="1"/>
          </p:cNvSpPr>
          <p:nvPr>
            <p:ph idx="1"/>
          </p:nvPr>
        </p:nvSpPr>
        <p:spPr>
          <a:xfrm>
            <a:off x="457200" y="1295400"/>
            <a:ext cx="4114800" cy="5105400"/>
          </a:xfrm>
        </p:spPr>
        <p:txBody>
          <a:bodyPr/>
          <a:lstStyle/>
          <a:p>
            <a:r>
              <a:rPr lang="en-US" dirty="0">
                <a:solidFill>
                  <a:srgbClr val="FFFFFF"/>
                </a:solidFill>
              </a:rPr>
              <a:t>The data in the table are the closing prices for  homes in Apache Junction, Arizona for one month in 2017. They are arranged in descending order. We can see that the data spans from a minimum of $42,500 to a maximum of $450,000</a:t>
            </a:r>
            <a:r>
              <a:rPr lang="en-US" dirty="0" smtClean="0">
                <a:solidFill>
                  <a:srgbClr val="FFFFFF"/>
                </a:solidFill>
              </a:rPr>
              <a:t>.</a:t>
            </a:r>
            <a:endParaRPr lang="en-US" dirty="0">
              <a:solidFill>
                <a:srgbClr val="FFFFFF"/>
              </a:solidFill>
            </a:endParaRPr>
          </a:p>
        </p:txBody>
      </p:sp>
      <p:pic>
        <p:nvPicPr>
          <p:cNvPr id="6148" name="Picture 3" descr="450000, 307000, 2900000, 2800000, 249900, 2200000, 219000, 214000, 205600, 2000000, 195000, 178500, 170000, 169900, 1600000, 158600,155999, 155000, 147500,147000, 147000, 145000, 142000, 1400000, 1400000, 137000, 135000, 123000, 116000, 105000, 70000, 60000, 57500, 4250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648200" y="1676399"/>
            <a:ext cx="431079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08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1)</a:t>
            </a:r>
            <a:endParaRPr lang="en-US" sz="1500" dirty="0"/>
          </a:p>
        </p:txBody>
      </p:sp>
      <p:sp>
        <p:nvSpPr>
          <p:cNvPr id="3" name="Content Placeholder 2"/>
          <p:cNvSpPr>
            <a:spLocks noGrp="1"/>
          </p:cNvSpPr>
          <p:nvPr>
            <p:ph idx="1"/>
          </p:nvPr>
        </p:nvSpPr>
        <p:spPr>
          <a:xfrm>
            <a:off x="457200" y="1295400"/>
            <a:ext cx="8138160" cy="5257800"/>
          </a:xfrm>
        </p:spPr>
        <p:txBody>
          <a:bodyPr/>
          <a:lstStyle/>
          <a:p>
            <a:pPr>
              <a:spcAft>
                <a:spcPts val="1200"/>
              </a:spcAft>
            </a:pPr>
            <a:r>
              <a:rPr lang="en-US" dirty="0">
                <a:solidFill>
                  <a:srgbClr val="FFFFFF"/>
                </a:solidFill>
              </a:rPr>
              <a:t>One device that is used to examine the distribution of data in a data set is called the Five Number Summary. The Five Number Summary consists of the Minimum, 1st Quartile, Median, 3</a:t>
            </a:r>
            <a:r>
              <a:rPr lang="en-US" baseline="30000" dirty="0">
                <a:solidFill>
                  <a:srgbClr val="FFFFFF"/>
                </a:solidFill>
              </a:rPr>
              <a:t>rd</a:t>
            </a:r>
            <a:r>
              <a:rPr lang="en-US" dirty="0">
                <a:solidFill>
                  <a:srgbClr val="FFFFFF"/>
                </a:solidFill>
              </a:rPr>
              <a:t> Quartile, and the Maximum value for the data set.</a:t>
            </a:r>
          </a:p>
          <a:p>
            <a:pPr>
              <a:spcAft>
                <a:spcPts val="1200"/>
              </a:spcAft>
            </a:pPr>
            <a:r>
              <a:rPr lang="en-US" dirty="0">
                <a:solidFill>
                  <a:srgbClr val="FFFFFF"/>
                </a:solidFill>
              </a:rPr>
              <a:t>We will use the TI graphing calculator to find these measures.</a:t>
            </a:r>
          </a:p>
        </p:txBody>
      </p:sp>
    </p:spTree>
    <p:extLst>
      <p:ext uri="{BB962C8B-B14F-4D97-AF65-F5344CB8AC3E}">
        <p14:creationId xmlns:p14="http://schemas.microsoft.com/office/powerpoint/2010/main" val="2656848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(2)</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In order to use the TI graphing calculator to find the Five Number Summary for a data set, we will have to first enter the data values into a list. We will do that by pressing stat and then 1: in order to edit a list.</a:t>
            </a: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98720" y="1567188"/>
            <a:ext cx="3840480" cy="31643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80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(3)</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The data values have already been entered into the list. Remember that you must press the enter button between each data entry.</a:t>
            </a: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98720" y="1525211"/>
            <a:ext cx="3840480" cy="32753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887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(4)</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To find the Five Number Summary press stat</a:t>
            </a: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5385" y="1525210"/>
            <a:ext cx="3840480" cy="332151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5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(5)</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Use the right cursor to go over to CALC and then press 1 for one variable statistics.</a:t>
            </a: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5385" y="1552188"/>
            <a:ext cx="3840480" cy="326755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28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Five Number Summary</a:t>
            </a:r>
            <a:r>
              <a:rPr lang="en-US" sz="1500" dirty="0">
                <a:solidFill>
                  <a:srgbClr val="FFFFFF"/>
                </a:solidFill>
              </a:rPr>
              <a:t> </a:t>
            </a:r>
            <a:r>
              <a:rPr lang="en-US" sz="1500" dirty="0" smtClean="0">
                <a:solidFill>
                  <a:srgbClr val="FFFFFF"/>
                </a:solidFill>
              </a:rPr>
              <a:t>(6)</a:t>
            </a:r>
            <a:endParaRPr lang="en-US" sz="1500" dirty="0"/>
          </a:p>
        </p:txBody>
      </p:sp>
      <p:sp>
        <p:nvSpPr>
          <p:cNvPr id="3" name="Content Placeholder 2"/>
          <p:cNvSpPr>
            <a:spLocks noGrp="1"/>
          </p:cNvSpPr>
          <p:nvPr>
            <p:ph idx="1"/>
          </p:nvPr>
        </p:nvSpPr>
        <p:spPr>
          <a:xfrm>
            <a:off x="457200" y="1295400"/>
            <a:ext cx="4114800" cy="5181600"/>
          </a:xfrm>
        </p:spPr>
        <p:txBody>
          <a:bodyPr/>
          <a:lstStyle/>
          <a:p>
            <a:r>
              <a:rPr lang="en-US" dirty="0">
                <a:solidFill>
                  <a:srgbClr val="FFFFFF"/>
                </a:solidFill>
              </a:rPr>
              <a:t>Make sure to correctly specify which list contains your data values.</a:t>
            </a:r>
          </a:p>
        </p:txBody>
      </p:sp>
      <p:pic>
        <p:nvPicPr>
          <p:cNvPr id="6147" name="Picture 3" descr="Face of the TI 84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025385" y="1557848"/>
            <a:ext cx="3840480" cy="325623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04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2787</TotalTime>
  <Words>802</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9</vt:i4>
      </vt:variant>
      <vt:variant>
        <vt:lpstr>Slide Titles</vt:lpstr>
      </vt:variant>
      <vt:variant>
        <vt:i4>18</vt:i4>
      </vt:variant>
    </vt:vector>
  </HeadingPairs>
  <TitlesOfParts>
    <vt:vector size="27"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Data</vt:lpstr>
      <vt:lpstr>Five Number Summary (1)</vt:lpstr>
      <vt:lpstr>Five Number Summary (2)</vt:lpstr>
      <vt:lpstr>Five Number Summary (3)</vt:lpstr>
      <vt:lpstr>Five Number Summary (4)</vt:lpstr>
      <vt:lpstr>Five Number Summary (5)</vt:lpstr>
      <vt:lpstr>Five Number Summary (6)</vt:lpstr>
      <vt:lpstr>Five Number Summary (7)</vt:lpstr>
      <vt:lpstr>Five Number Summary (8)</vt:lpstr>
      <vt:lpstr>Box Plot</vt:lpstr>
      <vt:lpstr>Draw Conclusions from Box Plot</vt:lpstr>
      <vt:lpstr>IQR</vt:lpstr>
      <vt:lpstr>Interval</vt:lpstr>
      <vt:lpstr>Place End Points on Box Plot</vt:lpstr>
      <vt:lpstr>Outliers</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398</cp:revision>
  <dcterms:created xsi:type="dcterms:W3CDTF">2017-12-05T17:18:18Z</dcterms:created>
  <dcterms:modified xsi:type="dcterms:W3CDTF">2018-04-13T08:44:45Z</dcterms:modified>
</cp:coreProperties>
</file>