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8"/>
  </p:notesMasterIdLst>
  <p:handoutMasterIdLst>
    <p:handoutMasterId r:id="rId19"/>
  </p:handoutMasterIdLst>
  <p:sldIdLst>
    <p:sldId id="273" r:id="rId10"/>
    <p:sldId id="276" r:id="rId11"/>
    <p:sldId id="436" r:id="rId12"/>
    <p:sldId id="437" r:id="rId13"/>
    <p:sldId id="438" r:id="rId14"/>
    <p:sldId id="410" r:id="rId15"/>
    <p:sldId id="439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Empirical Probability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dirty="0"/>
              <a:t>Define </a:t>
            </a:r>
            <a:r>
              <a:rPr lang="en-US" altLang="en-US" b="1" dirty="0"/>
              <a:t>Empirical Probability</a:t>
            </a:r>
            <a:r>
              <a:rPr lang="en-US" altLang="en-US" dirty="0"/>
              <a:t>.</a:t>
            </a:r>
            <a:endParaRPr lang="en-US" altLang="en-US" b="1" dirty="0"/>
          </a:p>
          <a:p>
            <a:pPr>
              <a:spcAft>
                <a:spcPts val="1200"/>
              </a:spcAft>
            </a:pPr>
            <a:r>
              <a:rPr lang="en-US" altLang="en-US" dirty="0"/>
              <a:t>Determine empirical probabilities from a frequency distribution.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</p:spPr>
            <p:txBody>
              <a:bodyPr/>
              <a:lstStyle/>
              <a:p>
                <a:pPr defTabSz="914400">
                  <a:spcAft>
                    <a:spcPts val="1200"/>
                  </a:spcAft>
                </a:pPr>
                <a:r>
                  <a:rPr lang="en-US" altLang="en-US" b="1" dirty="0"/>
                  <a:t>Empirical Probability </a:t>
                </a:r>
                <a:r>
                  <a:rPr lang="en-US" altLang="en-US" dirty="0"/>
                  <a:t>relies on experience and observation to determine the likelihood of outcomes</a:t>
                </a:r>
                <a:r>
                  <a:rPr lang="en-US" altLang="en-US" dirty="0" smtClean="0"/>
                  <a:t>.</a:t>
                </a:r>
                <a:endParaRPr lang="en-US" altLang="en-US" b="1" dirty="0"/>
              </a:p>
              <a:p>
                <a:pPr defTabSz="914400">
                  <a:spcAft>
                    <a:spcPts val="2400"/>
                  </a:spcAft>
                </a:pPr>
                <a:r>
                  <a:rPr lang="en-US" altLang="en-US" dirty="0"/>
                  <a:t>Given a frequency distribution, the probability of an event being in a given class </a:t>
                </a:r>
                <a:r>
                  <a:rPr lang="en-US" altLang="en-US" dirty="0" smtClean="0"/>
                  <a:t>is</a:t>
                </a:r>
                <a:endParaRPr lang="en-US" altLang="en-US" dirty="0"/>
              </a:p>
              <a:p>
                <a:pPr defTabSz="914400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alt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charset="0"/>
                            </a:rPr>
                            <m:t>𝑓𝑟𝑒𝑞𝑢𝑒𝑛𝑐𝑦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𝑓𝑜𝑟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𝑡h𝑒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𝑐𝑙𝑎𝑠𝑠</m:t>
                          </m:r>
                        </m:num>
                        <m:den>
                          <m:r>
                            <a:rPr lang="en-US" altLang="en-US" i="1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𝑓𝑟𝑒𝑞𝑢𝑒𝑛𝑐𝑖𝑒𝑠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𝑖𝑛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𝑡h𝑒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en-US" i="1">
                              <a:latin typeface="Cambria Math" charset="0"/>
                            </a:rPr>
                            <m:t>𝑑𝑖𝑠𝑡𝑟𝑖𝑏𝑢𝑡𝑖𝑜𝑛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alt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en-US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  <a:blipFill rotWithShape="1">
                <a:blip r:embed="rId2"/>
                <a:stretch>
                  <a:fillRect l="-1498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4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8016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The table below is an example of a political party affiliation poll. The participants responded either Republican, Democrat, or Independent with the given frequencies.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32599"/>
              </p:ext>
            </p:extLst>
          </p:nvPr>
        </p:nvGraphicFramePr>
        <p:xfrm>
          <a:off x="1828800" y="2819400"/>
          <a:ext cx="5486400" cy="170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Party Affiliation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Frequency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Republican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Democrat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Independent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4709160"/>
                <a:ext cx="8229600" cy="1920240"/>
              </a:xfrm>
            </p:spPr>
            <p:txBody>
              <a:bodyPr/>
              <a:lstStyle/>
              <a:p>
                <a:pPr lvl="0" defTabSz="914400">
                  <a:spcAft>
                    <a:spcPts val="2400"/>
                  </a:spcAft>
                </a:pPr>
                <a:r>
                  <a:rPr lang="en-US" sz="2600" dirty="0"/>
                  <a:t>From this table a researcher could determine the </a:t>
                </a:r>
                <a:r>
                  <a:rPr lang="en-US" sz="2600" dirty="0"/>
                  <a:t>probability that a Republican would be </a:t>
                </a:r>
                <a:r>
                  <a:rPr lang="en-US" sz="2600" dirty="0"/>
                  <a:t>selected</a:t>
                </a:r>
                <a:r>
                  <a:rPr lang="en-US" sz="2600" dirty="0" smtClean="0"/>
                  <a:t>.</a:t>
                </a:r>
                <a:endParaRPr lang="en-US" sz="2600" dirty="0"/>
              </a:p>
              <a:p>
                <a:pPr lvl="0" defTabSz="91440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𝑅𝑒𝑝𝑢𝑏𝑙𝑖𝑐𝑎𝑛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</a:rPr>
                            <m:t>45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4709160"/>
                <a:ext cx="8229600" cy="1920240"/>
              </a:xfrm>
              <a:blipFill rotWithShape="1">
                <a:blip r:embed="rId2"/>
                <a:stretch>
                  <a:fillRect l="-1259" t="-2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90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128016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table gives us the number of US Social Security recipients by age for the year 2014. The number of beneficiaries is given in thousands.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38664"/>
              </p:ext>
            </p:extLst>
          </p:nvPr>
        </p:nvGraphicFramePr>
        <p:xfrm>
          <a:off x="914400" y="2590800"/>
          <a:ext cx="73152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Age in Years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Beneficiaries in Thousands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 to 54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5,209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 to 64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6,517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65 to 74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19,995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 or older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16,650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4632960"/>
                <a:ext cx="8229600" cy="2011680"/>
              </a:xfrm>
            </p:spPr>
            <p:txBody>
              <a:bodyPr/>
              <a:lstStyle/>
              <a:p>
                <a:pPr lvl="0" defTabSz="91440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probability that a randomly selected US Social Security recipient would be between the ages of 15 and 54 would be expressed in probability notation as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15−54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5209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48371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4632960"/>
                <a:ext cx="8229600" cy="2011680"/>
              </a:xfrm>
              <a:blipFill rotWithShape="1">
                <a:blip r:embed="rId2"/>
                <a:stretch>
                  <a:fillRect l="-1111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r>
              <a:rPr lang="en-US" sz="1500" dirty="0" smtClean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(</a:t>
            </a:r>
            <a:r>
              <a:rPr lang="en-US" sz="1500" dirty="0" smtClean="0">
                <a:solidFill>
                  <a:srgbClr val="FFFFFF"/>
                </a:solidFill>
              </a:rPr>
              <a:t>1)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21040" cy="5257800"/>
              </a:xfrm>
            </p:spPr>
            <p:txBody>
              <a:bodyPr/>
              <a:lstStyle/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Now suppose we were asked to find the probability that a randomly selected US Social Security recipient is older than 54. We could also express this as the probability that a randomly selected recipient is 55 or older.</a:t>
                </a:r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𝑜𝑙𝑑𝑒𝑟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𝑡h𝑎𝑛</m:t>
                          </m:r>
                          <m:r>
                            <a:rPr lang="en-US" i="1">
                              <a:latin typeface="Cambria Math" charset="0"/>
                            </a:rPr>
                            <m:t> 54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55 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𝑜𝑙𝑑𝑒𝑟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:endParaRPr lang="en-US" dirty="0"/>
              </a:p>
              <a:p>
                <a:pPr lvl="0" defTabSz="9144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/>
                  <a:t>This would be a convenient way to express this probability. Since this is the way the table is organized.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21040" cy="5257800"/>
              </a:xfrm>
              <a:blipFill rotWithShape="1">
                <a:blip r:embed="rId2"/>
                <a:stretch>
                  <a:fillRect l="-1465" t="-1044"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8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smtClean="0">
                <a:solidFill>
                  <a:srgbClr val="FFFFFF"/>
                </a:solidFill>
              </a:rPr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1280160"/>
          </a:xfrm>
        </p:spPr>
        <p:txBody>
          <a:bodyPr/>
          <a:lstStyle/>
          <a:p>
            <a:pPr lvl="0" defTabSz="91440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probability that a randomly selected recipient is 55 or older can be determined using the complement by subtracting the probability that a recipient is between the ages of 15 and 54 from 1.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05248"/>
              </p:ext>
            </p:extLst>
          </p:nvPr>
        </p:nvGraphicFramePr>
        <p:xfrm>
          <a:off x="914400" y="2743200"/>
          <a:ext cx="73152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Age in Years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Beneficiaries in Thousands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 to 54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5,209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 to 64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6,517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65 to 74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19,995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75 or older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16,650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4907280"/>
                <a:ext cx="8229600" cy="1645920"/>
              </a:xfrm>
            </p:spPr>
            <p:txBody>
              <a:bodyPr/>
              <a:lstStyle/>
              <a:p>
                <a:pPr lvl="0" defTabSz="914400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55 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𝑜𝑟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𝑜𝑙𝑑𝑒𝑟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=1−</m:t>
                      </m:r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r>
                        <a:rPr lang="en-US" sz="2400" i="1">
                          <a:latin typeface="Cambria Math" charset="0"/>
                        </a:rPr>
                        <m:t>(15−54)</m:t>
                      </m:r>
                    </m:oMath>
                  </m:oMathPara>
                </a14:m>
                <a:endParaRPr lang="en-US" sz="2400" dirty="0"/>
              </a:p>
              <a:p>
                <a:pPr lvl="0" defTabSz="914400"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55 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𝑜𝑟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𝑜𝑙𝑑𝑒𝑟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5209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48371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43162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48371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4907280"/>
                <a:ext cx="8229600" cy="16459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defined Empirical Probability and determined empirical probabilities from a frequency distribution.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2812</TotalTime>
  <Words>441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Empirical Probability</vt:lpstr>
      <vt:lpstr>Example 1</vt:lpstr>
      <vt:lpstr>Example 2</vt:lpstr>
      <vt:lpstr>Example 3 (1)</vt:lpstr>
      <vt:lpstr>Example 3 (2)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403</cp:revision>
  <dcterms:created xsi:type="dcterms:W3CDTF">2017-12-05T17:18:18Z</dcterms:created>
  <dcterms:modified xsi:type="dcterms:W3CDTF">2018-04-13T09:09:59Z</dcterms:modified>
</cp:coreProperties>
</file>