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8"/>
  </p:notesMasterIdLst>
  <p:handoutMasterIdLst>
    <p:handoutMasterId r:id="rId19"/>
  </p:handoutMasterIdLst>
  <p:sldIdLst>
    <p:sldId id="273" r:id="rId10"/>
    <p:sldId id="276" r:id="rId11"/>
    <p:sldId id="436" r:id="rId12"/>
    <p:sldId id="440" r:id="rId13"/>
    <p:sldId id="441" r:id="rId14"/>
    <p:sldId id="442" r:id="rId15"/>
    <p:sldId id="443" r:id="rId16"/>
    <p:sldId id="2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Sample Space and Classical Probability</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pPr>
              <a:spcAft>
                <a:spcPts val="1200"/>
              </a:spcAft>
              <a:defRPr/>
            </a:pPr>
            <a:r>
              <a:rPr lang="en-US" altLang="en-US" dirty="0"/>
              <a:t>Define a </a:t>
            </a:r>
            <a:r>
              <a:rPr lang="en-US" altLang="en-US" b="1" dirty="0"/>
              <a:t>sample space</a:t>
            </a:r>
          </a:p>
          <a:p>
            <a:pPr>
              <a:spcAft>
                <a:spcPts val="1200"/>
              </a:spcAft>
              <a:defRPr/>
            </a:pPr>
            <a:r>
              <a:rPr lang="en-US" altLang="en-US" dirty="0"/>
              <a:t>Define an </a:t>
            </a:r>
            <a:r>
              <a:rPr lang="en-US" altLang="en-US" b="1" dirty="0"/>
              <a:t>event</a:t>
            </a:r>
            <a:endParaRPr lang="en-US" altLang="en-US" dirty="0"/>
          </a:p>
          <a:p>
            <a:pPr>
              <a:spcAft>
                <a:spcPts val="1200"/>
              </a:spcAft>
              <a:defRPr/>
            </a:pPr>
            <a:r>
              <a:rPr lang="en-US" altLang="en-US" dirty="0"/>
              <a:t>How to determine a </a:t>
            </a:r>
            <a:r>
              <a:rPr lang="en-US" altLang="en-US" b="1" dirty="0"/>
              <a:t>classical probability</a:t>
            </a:r>
            <a:endParaRPr lang="en-US" altLang="en-US"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Family of Three Children</a:t>
            </a:r>
            <a:endParaRPr lang="en-US" dirty="0"/>
          </a:p>
        </p:txBody>
      </p:sp>
      <p:sp>
        <p:nvSpPr>
          <p:cNvPr id="3" name="Content Placeholder 2"/>
          <p:cNvSpPr>
            <a:spLocks noGrp="1"/>
          </p:cNvSpPr>
          <p:nvPr>
            <p:ph idx="1"/>
          </p:nvPr>
        </p:nvSpPr>
        <p:spPr>
          <a:xfrm>
            <a:off x="457200" y="1295400"/>
            <a:ext cx="8138160" cy="5257800"/>
          </a:xfrm>
        </p:spPr>
        <p:txBody>
          <a:bodyPr/>
          <a:lstStyle/>
          <a:p>
            <a:r>
              <a:rPr lang="en-US" dirty="0"/>
              <a:t>Suppose a family has three children. What are all of the possible birth outcomes for the three children with regard to gender? There could be three boys. There could be two boys and a girl, where the girl is the youngest, the middle child, or the oldest. There could be one boy and two girls. Where the boy is the oldest, the middle child, or the youngest. The only other possibility would be that all three children are girls</a:t>
            </a:r>
            <a:r>
              <a:rPr lang="en-US" dirty="0" smtClean="0"/>
              <a:t>.</a:t>
            </a:r>
            <a:endParaRPr lang="en-US" dirty="0"/>
          </a:p>
        </p:txBody>
      </p:sp>
    </p:spTree>
    <p:extLst>
      <p:ext uri="{BB962C8B-B14F-4D97-AF65-F5344CB8AC3E}">
        <p14:creationId xmlns:p14="http://schemas.microsoft.com/office/powerpoint/2010/main" val="1813449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Sample Space</a:t>
            </a:r>
            <a:endParaRPr lang="en-US" dirty="0"/>
          </a:p>
        </p:txBody>
      </p:sp>
      <p:sp>
        <p:nvSpPr>
          <p:cNvPr id="3" name="Content Placeholder 2"/>
          <p:cNvSpPr>
            <a:spLocks noGrp="1"/>
          </p:cNvSpPr>
          <p:nvPr>
            <p:ph idx="1"/>
          </p:nvPr>
        </p:nvSpPr>
        <p:spPr>
          <a:xfrm>
            <a:off x="457200" y="1295400"/>
            <a:ext cx="8138160" cy="2209800"/>
          </a:xfrm>
        </p:spPr>
        <p:txBody>
          <a:bodyPr/>
          <a:lstStyle/>
          <a:p>
            <a:pPr>
              <a:spcAft>
                <a:spcPts val="1200"/>
              </a:spcAft>
            </a:pPr>
            <a:r>
              <a:rPr lang="en-US" b="1" dirty="0"/>
              <a:t>Sample Space </a:t>
            </a:r>
            <a:r>
              <a:rPr lang="en-US" dirty="0"/>
              <a:t>– The set of all possible outcomes of a probability experiment.  </a:t>
            </a:r>
          </a:p>
          <a:p>
            <a:pPr>
              <a:spcAft>
                <a:spcPts val="1200"/>
              </a:spcAft>
            </a:pPr>
            <a:r>
              <a:rPr lang="en-US" dirty="0"/>
              <a:t>This collection of outcomes would be the sample space for the birth outcomes for a family with three children</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54757492"/>
              </p:ext>
            </p:extLst>
          </p:nvPr>
        </p:nvGraphicFramePr>
        <p:xfrm>
          <a:off x="3200400" y="3764280"/>
          <a:ext cx="2743200" cy="2560320"/>
        </p:xfrm>
        <a:graphic>
          <a:graphicData uri="http://schemas.openxmlformats.org/drawingml/2006/table">
            <a:tbl>
              <a:tblPr firstRow="1" bandRow="1">
                <a:tableStyleId>{5C22544A-7EE6-4342-B048-85BDC9FD1C3A}</a:tableStyleId>
              </a:tblPr>
              <a:tblGrid>
                <a:gridCol w="1371600"/>
                <a:gridCol w="1371600"/>
              </a:tblGrid>
              <a:tr h="640080">
                <a:tc>
                  <a:txBody>
                    <a:bodyPr/>
                    <a:lstStyle/>
                    <a:p>
                      <a:pPr algn="ctr"/>
                      <a:r>
                        <a:rPr lang="en-US" sz="2800" b="0" dirty="0" smtClean="0">
                          <a:solidFill>
                            <a:schemeClr val="tx1"/>
                          </a:solidFill>
                        </a:rPr>
                        <a:t>BBB</a:t>
                      </a:r>
                      <a:endParaRPr lang="en-US" sz="28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800" b="0" dirty="0" smtClean="0">
                          <a:solidFill>
                            <a:schemeClr val="tx1"/>
                          </a:solidFill>
                        </a:rPr>
                        <a:t>BGG</a:t>
                      </a:r>
                      <a:endParaRPr lang="en-US" sz="28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640080">
                <a:tc>
                  <a:txBody>
                    <a:bodyPr/>
                    <a:lstStyle/>
                    <a:p>
                      <a:pPr algn="ctr"/>
                      <a:r>
                        <a:rPr lang="en-US" sz="2800" b="0" dirty="0" smtClean="0"/>
                        <a:t>BBG</a:t>
                      </a:r>
                      <a:endParaRPr lang="en-US" sz="2800" b="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800" b="0" dirty="0" smtClean="0"/>
                        <a:t>GBG</a:t>
                      </a:r>
                      <a:endParaRPr lang="en-US" sz="2800" b="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640080">
                <a:tc>
                  <a:txBody>
                    <a:bodyPr/>
                    <a:lstStyle/>
                    <a:p>
                      <a:pPr algn="ctr"/>
                      <a:r>
                        <a:rPr lang="en-US" sz="2800" b="0" dirty="0" smtClean="0"/>
                        <a:t>BGB</a:t>
                      </a:r>
                      <a:endParaRPr lang="en-US" sz="2800" b="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800" b="0" dirty="0" smtClean="0"/>
                        <a:t>GGB</a:t>
                      </a:r>
                      <a:endParaRPr lang="en-US" sz="2800" b="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640080">
                <a:tc>
                  <a:txBody>
                    <a:bodyPr/>
                    <a:lstStyle/>
                    <a:p>
                      <a:pPr algn="ctr"/>
                      <a:r>
                        <a:rPr lang="en-US" sz="2800" b="0" dirty="0" smtClean="0"/>
                        <a:t>GBB</a:t>
                      </a:r>
                      <a:endParaRPr lang="en-US" sz="2800" b="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800" b="0" dirty="0" smtClean="0"/>
                        <a:t>GGG</a:t>
                      </a:r>
                      <a:endParaRPr lang="en-US" sz="2800" b="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bl>
          </a:graphicData>
        </a:graphic>
      </p:graphicFrame>
    </p:spTree>
    <p:extLst>
      <p:ext uri="{BB962C8B-B14F-4D97-AF65-F5344CB8AC3E}">
        <p14:creationId xmlns:p14="http://schemas.microsoft.com/office/powerpoint/2010/main" val="695002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Definitions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138160" cy="5303520"/>
              </a:xfrm>
            </p:spPr>
            <p:txBody>
              <a:bodyPr/>
              <a:lstStyle/>
              <a:p>
                <a:r>
                  <a:rPr lang="en-US" b="1" dirty="0" smtClean="0">
                    <a:solidFill>
                      <a:srgbClr val="FFFFFF"/>
                    </a:solidFill>
                  </a:rPr>
                  <a:t>Event</a:t>
                </a:r>
                <a:r>
                  <a:rPr lang="en-US" dirty="0">
                    <a:solidFill>
                      <a:srgbClr val="FFFFFF"/>
                    </a:solidFill>
                  </a:rPr>
                  <a:t> – Collection of the outcomes of a probability experiment</a:t>
                </a:r>
              </a:p>
              <a:p>
                <a:r>
                  <a:rPr lang="en-US" b="1" dirty="0">
                    <a:solidFill>
                      <a:srgbClr val="FFFFFF"/>
                    </a:solidFill>
                  </a:rPr>
                  <a:t>Classical Probability </a:t>
                </a:r>
                <a:r>
                  <a:rPr lang="en-US" dirty="0">
                    <a:solidFill>
                      <a:srgbClr val="FFFFFF"/>
                    </a:solidFill>
                  </a:rPr>
                  <a:t>– The number of outcomes in an event divided by the total number of outcomes in the sample space</a:t>
                </a:r>
              </a:p>
              <a:p>
                <a:r>
                  <a:rPr lang="en-US" dirty="0">
                    <a:solidFill>
                      <a:srgbClr val="FFFFFF"/>
                    </a:solidFill>
                  </a:rPr>
                  <a:t>This would be expressed with probability notation as the probability that event E would occur equal to the number of outcomes in event E divided by the number of outcomes in the sample space</a:t>
                </a:r>
                <a:r>
                  <a:rPr lang="en-US" dirty="0" smtClean="0">
                    <a:solidFill>
                      <a:srgbClr val="FFFFFF"/>
                    </a:solidFill>
                  </a:rPr>
                  <a:t>.</a:t>
                </a:r>
              </a:p>
              <a:p>
                <a14:m>
                  <m:oMathPara xmlns:m="http://schemas.openxmlformats.org/officeDocument/2006/math">
                    <m:oMathParaPr>
                      <m:jc m:val="centerGroup"/>
                    </m:oMathParaPr>
                    <m:oMath xmlns:m="http://schemas.openxmlformats.org/officeDocument/2006/math">
                      <m:r>
                        <a:rPr lang="en-US" b="0" i="1" smtClean="0">
                          <a:solidFill>
                            <a:srgbClr val="FFFFFF"/>
                          </a:solidFill>
                          <a:latin typeface="Cambria Math"/>
                        </a:rPr>
                        <m:t>𝑃</m:t>
                      </m:r>
                      <m:d>
                        <m:dPr>
                          <m:ctrlPr>
                            <a:rPr lang="en-US" b="0" i="1" smtClean="0">
                              <a:solidFill>
                                <a:srgbClr val="FFFFFF"/>
                              </a:solidFill>
                              <a:latin typeface="Cambria Math"/>
                            </a:rPr>
                          </m:ctrlPr>
                        </m:dPr>
                        <m:e>
                          <m:r>
                            <a:rPr lang="en-US" b="0" i="1" smtClean="0">
                              <a:solidFill>
                                <a:srgbClr val="FFFFFF"/>
                              </a:solidFill>
                              <a:latin typeface="Cambria Math"/>
                            </a:rPr>
                            <m:t>𝐸</m:t>
                          </m:r>
                        </m:e>
                      </m:d>
                      <m:r>
                        <a:rPr lang="en-US" b="0" i="1" smtClean="0">
                          <a:solidFill>
                            <a:srgbClr val="FFFFFF"/>
                          </a:solidFill>
                          <a:latin typeface="Cambria Math"/>
                        </a:rPr>
                        <m:t>=</m:t>
                      </m:r>
                      <m:f>
                        <m:fPr>
                          <m:ctrlPr>
                            <a:rPr lang="en-US" b="0" i="1" smtClean="0">
                              <a:solidFill>
                                <a:srgbClr val="FFFFFF"/>
                              </a:solidFill>
                              <a:latin typeface="Cambria Math"/>
                            </a:rPr>
                          </m:ctrlPr>
                        </m:fPr>
                        <m:num>
                          <m:r>
                            <a:rPr lang="en-US" b="0" i="1" smtClean="0">
                              <a:solidFill>
                                <a:srgbClr val="FFFFFF"/>
                              </a:solidFill>
                              <a:latin typeface="Cambria Math"/>
                            </a:rPr>
                            <m:t>𝑛</m:t>
                          </m:r>
                          <m:r>
                            <a:rPr lang="en-US" b="0" i="1" smtClean="0">
                              <a:solidFill>
                                <a:srgbClr val="FFFFFF"/>
                              </a:solidFill>
                              <a:latin typeface="Cambria Math"/>
                            </a:rPr>
                            <m:t>(</m:t>
                          </m:r>
                          <m:r>
                            <a:rPr lang="en-US" b="0" i="1" smtClean="0">
                              <a:solidFill>
                                <a:srgbClr val="FFFFFF"/>
                              </a:solidFill>
                              <a:latin typeface="Cambria Math"/>
                            </a:rPr>
                            <m:t>𝐸</m:t>
                          </m:r>
                          <m:r>
                            <a:rPr lang="en-US" b="0" i="1" smtClean="0">
                              <a:solidFill>
                                <a:srgbClr val="FFFFFF"/>
                              </a:solidFill>
                              <a:latin typeface="Cambria Math"/>
                            </a:rPr>
                            <m:t>)</m:t>
                          </m:r>
                        </m:num>
                        <m:den>
                          <m:r>
                            <a:rPr lang="en-US" b="0" i="1" smtClean="0">
                              <a:solidFill>
                                <a:srgbClr val="FFFFFF"/>
                              </a:solidFill>
                              <a:latin typeface="Cambria Math"/>
                            </a:rPr>
                            <m:t>𝑛</m:t>
                          </m:r>
                          <m:r>
                            <a:rPr lang="en-US" b="0" i="1" smtClean="0">
                              <a:solidFill>
                                <a:srgbClr val="FFFFFF"/>
                              </a:solidFill>
                              <a:latin typeface="Cambria Math"/>
                            </a:rPr>
                            <m:t>(</m:t>
                          </m:r>
                          <m:r>
                            <a:rPr lang="en-US" b="0" i="1" smtClean="0">
                              <a:solidFill>
                                <a:srgbClr val="FFFFFF"/>
                              </a:solidFill>
                              <a:latin typeface="Cambria Math"/>
                            </a:rPr>
                            <m:t>𝑆</m:t>
                          </m:r>
                          <m:r>
                            <a:rPr lang="en-US" b="0" i="1" smtClean="0">
                              <a:solidFill>
                                <a:srgbClr val="FFFFFF"/>
                              </a:solidFill>
                              <a:latin typeface="Cambria Math"/>
                            </a:rPr>
                            <m:t>)</m:t>
                          </m:r>
                        </m:den>
                      </m:f>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138160" cy="5303520"/>
              </a:xfrm>
              <a:blipFill rotWithShape="1">
                <a:blip r:embed="rId2"/>
                <a:stretch>
                  <a:fillRect l="-1498" t="-1034" r="-1573"/>
                </a:stretch>
              </a:blipFill>
            </p:spPr>
            <p:txBody>
              <a:bodyPr/>
              <a:lstStyle/>
              <a:p>
                <a:r>
                  <a:rPr lang="en-US">
                    <a:noFill/>
                  </a:rPr>
                  <a:t> </a:t>
                </a:r>
              </a:p>
            </p:txBody>
          </p:sp>
        </mc:Fallback>
      </mc:AlternateContent>
    </p:spTree>
    <p:extLst>
      <p:ext uri="{BB962C8B-B14F-4D97-AF65-F5344CB8AC3E}">
        <p14:creationId xmlns:p14="http://schemas.microsoft.com/office/powerpoint/2010/main" val="281236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Example 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138160" cy="5303520"/>
              </a:xfrm>
            </p:spPr>
            <p:txBody>
              <a:bodyPr/>
              <a:lstStyle/>
              <a:p>
                <a:pPr>
                  <a:spcAft>
                    <a:spcPts val="2400"/>
                  </a:spcAft>
                </a:pPr>
                <a:r>
                  <a:rPr lang="en-US" dirty="0" smtClean="0">
                    <a:solidFill>
                      <a:srgbClr val="FFFFFF"/>
                    </a:solidFill>
                  </a:rPr>
                  <a:t>Find the probability that the family with three children would have exactly two boys. There are three total outcomes with three boys and eight outcomes in the sample space. The </a:t>
                </a:r>
                <a:r>
                  <a:rPr lang="en-US" dirty="0">
                    <a:solidFill>
                      <a:srgbClr val="FFFFFF"/>
                    </a:solidFill>
                  </a:rPr>
                  <a:t>probability would be 3/8</a:t>
                </a:r>
                <a:r>
                  <a:rPr lang="en-US" dirty="0" smtClean="0">
                    <a:solidFill>
                      <a:srgbClr val="FFFFFF"/>
                    </a:solidFill>
                  </a:rPr>
                  <a:t>.</a:t>
                </a:r>
              </a:p>
              <a:p>
                <a14:m>
                  <m:oMathPara xmlns:m="http://schemas.openxmlformats.org/officeDocument/2006/math">
                    <m:oMathParaPr>
                      <m:jc m:val="centerGroup"/>
                    </m:oMathParaPr>
                    <m:oMath xmlns:m="http://schemas.openxmlformats.org/officeDocument/2006/math">
                      <m:r>
                        <a:rPr lang="en-US" b="0" i="1" smtClean="0">
                          <a:solidFill>
                            <a:srgbClr val="FFFFFF"/>
                          </a:solidFill>
                          <a:latin typeface="Cambria Math"/>
                        </a:rPr>
                        <m:t>𝑃</m:t>
                      </m:r>
                      <m:d>
                        <m:dPr>
                          <m:ctrlPr>
                            <a:rPr lang="en-US" b="0" i="1" smtClean="0">
                              <a:solidFill>
                                <a:srgbClr val="FFFFFF"/>
                              </a:solidFill>
                              <a:latin typeface="Cambria Math"/>
                            </a:rPr>
                          </m:ctrlPr>
                        </m:dPr>
                        <m:e>
                          <m:r>
                            <a:rPr lang="en-US" b="0" i="1" smtClean="0">
                              <a:solidFill>
                                <a:srgbClr val="FFFFFF"/>
                              </a:solidFill>
                              <a:latin typeface="Cambria Math"/>
                            </a:rPr>
                            <m:t>2 </m:t>
                          </m:r>
                          <m:r>
                            <a:rPr lang="en-US" b="0" i="1" smtClean="0">
                              <a:solidFill>
                                <a:srgbClr val="FFFFFF"/>
                              </a:solidFill>
                              <a:latin typeface="Cambria Math"/>
                            </a:rPr>
                            <m:t>𝐵𝑜𝑦𝑠</m:t>
                          </m:r>
                        </m:e>
                      </m:d>
                      <m:r>
                        <a:rPr lang="en-US" b="0" i="1" smtClean="0">
                          <a:solidFill>
                            <a:srgbClr val="FFFFFF"/>
                          </a:solidFill>
                          <a:latin typeface="Cambria Math"/>
                        </a:rPr>
                        <m:t>=</m:t>
                      </m:r>
                      <m:f>
                        <m:fPr>
                          <m:ctrlPr>
                            <a:rPr lang="en-US" b="0" i="1" smtClean="0">
                              <a:solidFill>
                                <a:srgbClr val="FFFFFF"/>
                              </a:solidFill>
                              <a:latin typeface="Cambria Math"/>
                            </a:rPr>
                          </m:ctrlPr>
                        </m:fPr>
                        <m:num>
                          <m:r>
                            <a:rPr lang="en-US" b="0" i="1" smtClean="0">
                              <a:solidFill>
                                <a:srgbClr val="FFFFFF"/>
                              </a:solidFill>
                              <a:latin typeface="Cambria Math"/>
                            </a:rPr>
                            <m:t>3</m:t>
                          </m:r>
                        </m:num>
                        <m:den>
                          <m:r>
                            <a:rPr lang="en-US" b="0" i="1" smtClean="0">
                              <a:solidFill>
                                <a:srgbClr val="FFFFFF"/>
                              </a:solidFill>
                              <a:latin typeface="Cambria Math"/>
                            </a:rPr>
                            <m:t>8</m:t>
                          </m:r>
                        </m:den>
                      </m:f>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138160" cy="5303520"/>
              </a:xfrm>
              <a:blipFill rotWithShape="1">
                <a:blip r:embed="rId2"/>
                <a:stretch>
                  <a:fillRect l="-1498" t="-1034" r="-1199"/>
                </a:stretch>
              </a:blipFill>
            </p:spPr>
            <p:txBody>
              <a:bodyPr/>
              <a:lstStyle/>
              <a:p>
                <a:r>
                  <a:rPr lang="en-US">
                    <a:noFill/>
                  </a:rPr>
                  <a:t> </a:t>
                </a:r>
              </a:p>
            </p:txBody>
          </p:sp>
        </mc:Fallback>
      </mc:AlternateContent>
    </p:spTree>
    <p:extLst>
      <p:ext uri="{BB962C8B-B14F-4D97-AF65-F5344CB8AC3E}">
        <p14:creationId xmlns:p14="http://schemas.microsoft.com/office/powerpoint/2010/main" val="187067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Example </a:t>
            </a:r>
            <a:r>
              <a:rPr lang="en-US" dirty="0" smtClean="0">
                <a:solidFill>
                  <a:srgbClr val="FFFFFF"/>
                </a:solidFill>
              </a:rPr>
              <a:t>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138160" cy="5303520"/>
              </a:xfrm>
            </p:spPr>
            <p:txBody>
              <a:bodyPr/>
              <a:lstStyle/>
              <a:p>
                <a:pPr>
                  <a:spcAft>
                    <a:spcPts val="2400"/>
                  </a:spcAft>
                </a:pPr>
                <a:r>
                  <a:rPr lang="en-US" dirty="0" smtClean="0">
                    <a:solidFill>
                      <a:srgbClr val="FFFFFF"/>
                    </a:solidFill>
                  </a:rPr>
                  <a:t>The probability that the family would have three girls would be calculated by finding the number of outcomes with three girls. There </a:t>
                </a:r>
                <a:r>
                  <a:rPr lang="en-US" dirty="0">
                    <a:solidFill>
                      <a:srgbClr val="FFFFFF"/>
                    </a:solidFill>
                  </a:rPr>
                  <a:t>is only one event with three girls.</a:t>
                </a:r>
                <a:endParaRPr lang="en-US" dirty="0" smtClean="0">
                  <a:solidFill>
                    <a:srgbClr val="FFFFFF"/>
                  </a:solidFill>
                </a:endParaRPr>
              </a:p>
              <a:p>
                <a14:m>
                  <m:oMathPara xmlns:m="http://schemas.openxmlformats.org/officeDocument/2006/math">
                    <m:oMathParaPr>
                      <m:jc m:val="centerGroup"/>
                    </m:oMathParaPr>
                    <m:oMath xmlns:m="http://schemas.openxmlformats.org/officeDocument/2006/math">
                      <m:r>
                        <a:rPr lang="en-US" b="0" i="1" smtClean="0">
                          <a:solidFill>
                            <a:srgbClr val="FFFFFF"/>
                          </a:solidFill>
                          <a:latin typeface="Cambria Math"/>
                        </a:rPr>
                        <m:t>𝑃</m:t>
                      </m:r>
                      <m:d>
                        <m:dPr>
                          <m:ctrlPr>
                            <a:rPr lang="en-US" b="0" i="1" smtClean="0">
                              <a:solidFill>
                                <a:srgbClr val="FFFFFF"/>
                              </a:solidFill>
                              <a:latin typeface="Cambria Math"/>
                            </a:rPr>
                          </m:ctrlPr>
                        </m:dPr>
                        <m:e>
                          <m:r>
                            <a:rPr lang="en-US" b="0" i="1" smtClean="0">
                              <a:solidFill>
                                <a:srgbClr val="FFFFFF"/>
                              </a:solidFill>
                              <a:latin typeface="Cambria Math"/>
                            </a:rPr>
                            <m:t>3 </m:t>
                          </m:r>
                          <m:r>
                            <a:rPr lang="en-US" b="0" i="1" smtClean="0">
                              <a:solidFill>
                                <a:srgbClr val="FFFFFF"/>
                              </a:solidFill>
                              <a:latin typeface="Cambria Math"/>
                            </a:rPr>
                            <m:t>𝐺𝑖𝑟𝑙𝑠</m:t>
                          </m:r>
                        </m:e>
                      </m:d>
                      <m:r>
                        <a:rPr lang="en-US" b="0" i="1" smtClean="0">
                          <a:solidFill>
                            <a:srgbClr val="FFFFFF"/>
                          </a:solidFill>
                          <a:latin typeface="Cambria Math"/>
                        </a:rPr>
                        <m:t>=</m:t>
                      </m:r>
                      <m:f>
                        <m:fPr>
                          <m:ctrlPr>
                            <a:rPr lang="en-US" b="0" i="1" smtClean="0">
                              <a:solidFill>
                                <a:srgbClr val="FFFFFF"/>
                              </a:solidFill>
                              <a:latin typeface="Cambria Math"/>
                            </a:rPr>
                          </m:ctrlPr>
                        </m:fPr>
                        <m:num>
                          <m:r>
                            <a:rPr lang="en-US" b="0" i="1" smtClean="0">
                              <a:solidFill>
                                <a:srgbClr val="FFFFFF"/>
                              </a:solidFill>
                              <a:latin typeface="Cambria Math"/>
                            </a:rPr>
                            <m:t>1</m:t>
                          </m:r>
                        </m:num>
                        <m:den>
                          <m:r>
                            <a:rPr lang="en-US" b="0" i="1" smtClean="0">
                              <a:solidFill>
                                <a:srgbClr val="FFFFFF"/>
                              </a:solidFill>
                              <a:latin typeface="Cambria Math"/>
                            </a:rPr>
                            <m:t>8</m:t>
                          </m:r>
                        </m:den>
                      </m:f>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138160" cy="5303520"/>
              </a:xfrm>
              <a:blipFill rotWithShape="1">
                <a:blip r:embed="rId2"/>
                <a:stretch>
                  <a:fillRect l="-1498" t="-1034" r="-2172"/>
                </a:stretch>
              </a:blipFill>
            </p:spPr>
            <p:txBody>
              <a:bodyPr/>
              <a:lstStyle/>
              <a:p>
                <a:r>
                  <a:rPr lang="en-US">
                    <a:noFill/>
                  </a:rPr>
                  <a:t> </a:t>
                </a:r>
              </a:p>
            </p:txBody>
          </p:sp>
        </mc:Fallback>
      </mc:AlternateContent>
    </p:spTree>
    <p:extLst>
      <p:ext uri="{BB962C8B-B14F-4D97-AF65-F5344CB8AC3E}">
        <p14:creationId xmlns:p14="http://schemas.microsoft.com/office/powerpoint/2010/main" val="2667666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the following:</a:t>
            </a:r>
          </a:p>
          <a:p>
            <a:pPr marL="457200" indent="-347472">
              <a:buFont typeface="Arial" panose="020B0604020202020204" pitchFamily="34" charset="0"/>
              <a:buChar char="•"/>
              <a:defRPr/>
            </a:pPr>
            <a:r>
              <a:rPr lang="en-US" altLang="en-US" sz="2400" dirty="0"/>
              <a:t>Define a </a:t>
            </a:r>
            <a:r>
              <a:rPr lang="en-US" altLang="en-US" sz="2400" b="1" dirty="0"/>
              <a:t>sample space</a:t>
            </a:r>
          </a:p>
          <a:p>
            <a:pPr marL="457200" indent="-347472">
              <a:buFont typeface="Arial" panose="020B0604020202020204" pitchFamily="34" charset="0"/>
              <a:buChar char="•"/>
              <a:defRPr/>
            </a:pPr>
            <a:r>
              <a:rPr lang="en-US" altLang="en-US" sz="2400" dirty="0"/>
              <a:t>Define an </a:t>
            </a:r>
            <a:r>
              <a:rPr lang="en-US" altLang="en-US" sz="2400" b="1" dirty="0"/>
              <a:t>event</a:t>
            </a:r>
            <a:endParaRPr lang="en-US" altLang="en-US" sz="2400" dirty="0"/>
          </a:p>
          <a:p>
            <a:pPr marL="457200" indent="-347472">
              <a:buFont typeface="Arial" panose="020B0604020202020204" pitchFamily="34" charset="0"/>
              <a:buChar char="•"/>
              <a:defRPr/>
            </a:pPr>
            <a:r>
              <a:rPr lang="en-US" altLang="en-US" sz="2400" dirty="0"/>
              <a:t>How to determine a </a:t>
            </a:r>
            <a:r>
              <a:rPr lang="en-US" altLang="en-US" sz="2400" b="1" dirty="0"/>
              <a:t>classical </a:t>
            </a:r>
            <a:r>
              <a:rPr lang="en-US" altLang="en-US" sz="2400" b="1" dirty="0" smtClean="0"/>
              <a:t>probability</a:t>
            </a:r>
            <a:endParaRPr lang="en-US" altLang="en-US" sz="2400" b="1" dirty="0"/>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2879</TotalTime>
  <Words>374</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9</vt:i4>
      </vt:variant>
      <vt:variant>
        <vt:lpstr>Slide Titles</vt:lpstr>
      </vt:variant>
      <vt:variant>
        <vt:i4>8</vt:i4>
      </vt:variant>
    </vt:vector>
  </HeadingPairs>
  <TitlesOfParts>
    <vt:vector size="17"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Family of Three Children</vt:lpstr>
      <vt:lpstr>Sample Space</vt:lpstr>
      <vt:lpstr>Definitions</vt:lpstr>
      <vt:lpstr>Example 1</vt:lpstr>
      <vt:lpstr>Example 2</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407</cp:revision>
  <dcterms:created xsi:type="dcterms:W3CDTF">2017-12-05T17:18:18Z</dcterms:created>
  <dcterms:modified xsi:type="dcterms:W3CDTF">2018-04-13T10:16:12Z</dcterms:modified>
</cp:coreProperties>
</file>