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16"/>
  </p:notesMasterIdLst>
  <p:handoutMasterIdLst>
    <p:handoutMasterId r:id="rId17"/>
  </p:handoutMasterIdLst>
  <p:sldIdLst>
    <p:sldId id="273" r:id="rId10"/>
    <p:sldId id="276" r:id="rId11"/>
    <p:sldId id="444" r:id="rId12"/>
    <p:sldId id="436" r:id="rId13"/>
    <p:sldId id="445" r:id="rId14"/>
    <p:sldId id="29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8E9"/>
    <a:srgbClr val="D8CDD1"/>
    <a:srgbClr val="2B606A"/>
    <a:srgbClr val="085367"/>
    <a:srgbClr val="00518B"/>
    <a:srgbClr val="B60000"/>
    <a:srgbClr val="214E91"/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86475" autoAdjust="0"/>
  </p:normalViewPr>
  <p:slideViewPr>
    <p:cSldViewPr>
      <p:cViewPr>
        <p:scale>
          <a:sx n="75" d="100"/>
          <a:sy n="75" d="100"/>
        </p:scale>
        <p:origin x="-786" y="-582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2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685800" y="2555875"/>
            <a:ext cx="7772400" cy="1470025"/>
          </a:xfrm>
          <a:prstGeom prst="rect">
            <a:avLst/>
          </a:prstGeom>
        </p:spPr>
        <p:txBody>
          <a:bodyPr anchor="b"/>
          <a:lstStyle>
            <a:lvl1pPr algn="r"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20116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288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969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r"/>
            <a:r>
              <a:rPr lang="en-US" sz="2200" dirty="0" smtClean="0">
                <a:solidFill>
                  <a:srgbClr val="FFFFFF"/>
                </a:solidFill>
              </a:rPr>
              <a:t>ELEMENTARY STATISTICS, BLUMAN</a:t>
            </a:r>
            <a:endParaRPr lang="en-US" sz="22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Addition Rule 1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© 2019 McGraw-Hill Education. All rights reserved. Authorized only 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Objectives for this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38160" cy="5257800"/>
          </a:xfrm>
        </p:spPr>
        <p:txBody>
          <a:bodyPr/>
          <a:lstStyle/>
          <a:p>
            <a:r>
              <a:rPr lang="en-US" dirty="0"/>
              <a:t>How to apply the </a:t>
            </a:r>
            <a:r>
              <a:rPr lang="en-US" b="1" dirty="0"/>
              <a:t>addition rule</a:t>
            </a:r>
            <a:r>
              <a:rPr lang="en-US" dirty="0"/>
              <a:t> when events are mutually </a:t>
            </a:r>
            <a:r>
              <a:rPr lang="en-US" dirty="0" smtClean="0"/>
              <a:t>exclusive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12480" cy="1828800"/>
          </a:xfrm>
        </p:spPr>
        <p:txBody>
          <a:bodyPr/>
          <a:lstStyle/>
          <a:p>
            <a:r>
              <a:rPr lang="en-US" dirty="0"/>
              <a:t>A utility company owns 420 vehicles. There are 120 cars and 300 trucks. The intended use of the vehicle determines its color. The breakdown is shown in the table below. </a:t>
            </a:r>
            <a:r>
              <a:rPr lang="en-US" dirty="0" smtClean="0"/>
              <a:t>The </a:t>
            </a:r>
            <a:r>
              <a:rPr lang="en-US" dirty="0"/>
              <a:t>breakdown is shown in the table below.</a:t>
            </a:r>
          </a:p>
        </p:txBody>
      </p:sp>
      <p:graphicFrame>
        <p:nvGraphicFramePr>
          <p:cNvPr id="7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124347"/>
              </p:ext>
            </p:extLst>
          </p:nvPr>
        </p:nvGraphicFramePr>
        <p:xfrm>
          <a:off x="1524000" y="3429000"/>
          <a:ext cx="60960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Blue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White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Total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Car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40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80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120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Truck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200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100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300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Total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240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180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420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457200" y="5547360"/>
            <a:ext cx="8229600" cy="1005840"/>
          </a:xfrm>
        </p:spPr>
        <p:txBody>
          <a:bodyPr/>
          <a:lstStyle/>
          <a:p>
            <a:r>
              <a:rPr lang="en-US" dirty="0"/>
              <a:t>Find the probability that a randomly selected vehicle owned by this company is a blue car or a white truck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2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Probability</a:t>
            </a:r>
            <a:r>
              <a:rPr lang="en-US" sz="1500" dirty="0"/>
              <a:t> (</a:t>
            </a:r>
            <a:r>
              <a:rPr lang="en-US" sz="1500" dirty="0" smtClean="0"/>
              <a:t>1)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12480" cy="5257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No vehicle in this fleet can be classified as both a car and a truck. Therefore, the two events  “a car is selected” and “a truck is selected” are mutually exclusive.</a:t>
            </a:r>
          </a:p>
          <a:p>
            <a:pPr>
              <a:spcAft>
                <a:spcPts val="1200"/>
              </a:spcAft>
            </a:pPr>
            <a:r>
              <a:rPr lang="en-US" dirty="0"/>
              <a:t>The addition rule for mutually exclusive events is</a:t>
            </a:r>
          </a:p>
          <a:p>
            <a:pPr>
              <a:spcAft>
                <a:spcPts val="1200"/>
              </a:spcAft>
            </a:pPr>
            <a:r>
              <a:rPr lang="en-US" dirty="0"/>
              <a:t>P(A or B) = P(A) + P(B)</a:t>
            </a:r>
          </a:p>
          <a:p>
            <a:pPr>
              <a:spcAft>
                <a:spcPts val="1200"/>
              </a:spcAft>
            </a:pPr>
            <a:r>
              <a:rPr lang="en-US" dirty="0"/>
              <a:t>P(Blue Car or White Truck) = P(Blue Car) + P(White Truck)</a:t>
            </a:r>
          </a:p>
          <a:p>
            <a:pPr>
              <a:spcAft>
                <a:spcPts val="1200"/>
              </a:spcAft>
            </a:pPr>
            <a:r>
              <a:rPr lang="en-US" dirty="0"/>
              <a:t>P(Blue Car)+P(White Truck) = 40/420 + 100/420 = 140/420 = </a:t>
            </a:r>
            <a:r>
              <a:rPr lang="en-US" dirty="0" smtClean="0"/>
              <a:t>1/3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Probability</a:t>
            </a:r>
            <a:r>
              <a:rPr lang="en-US" sz="1500" dirty="0"/>
              <a:t> </a:t>
            </a:r>
            <a:r>
              <a:rPr lang="en-US" sz="1500" dirty="0" smtClean="0"/>
              <a:t>(2)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12480" cy="5257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P(Blue Car or White Truck) = P(Blue Car) + P(White Truck)</a:t>
            </a:r>
          </a:p>
          <a:p>
            <a:pPr>
              <a:spcAft>
                <a:spcPts val="1200"/>
              </a:spcAft>
            </a:pPr>
            <a:r>
              <a:rPr lang="en-US" dirty="0"/>
              <a:t>There are 40 blue cars out of 420 total vehicles and there are 100 white trucks out of 420 total vehicles</a:t>
            </a:r>
            <a:r>
              <a:rPr lang="en-US" dirty="0" smtClean="0"/>
              <a:t>.</a:t>
            </a:r>
            <a:endParaRPr lang="en-US" dirty="0"/>
          </a:p>
          <a:p>
            <a:pPr>
              <a:spcBef>
                <a:spcPts val="3600"/>
              </a:spcBef>
              <a:spcAft>
                <a:spcPts val="1200"/>
              </a:spcAft>
            </a:pPr>
            <a:r>
              <a:rPr lang="en-US" dirty="0"/>
              <a:t>P(Blue Car)+P(White Truck) = 40/420 + 100/420 = 140/420 = </a:t>
            </a:r>
            <a:r>
              <a:rPr lang="en-US" dirty="0" smtClean="0"/>
              <a:t>1/3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37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In </a:t>
            </a:r>
            <a:r>
              <a:rPr lang="en-US" dirty="0">
                <a:solidFill>
                  <a:srgbClr val="FFFFFF"/>
                </a:solidFill>
              </a:rPr>
              <a:t>this PowerPoint we learned </a:t>
            </a:r>
            <a:r>
              <a:rPr lang="en-US" dirty="0"/>
              <a:t>how to apply the </a:t>
            </a:r>
            <a:r>
              <a:rPr lang="en-US" b="1" dirty="0"/>
              <a:t>addition rule</a:t>
            </a:r>
            <a:r>
              <a:rPr lang="en-US" dirty="0"/>
              <a:t> when events are mutually </a:t>
            </a:r>
            <a:r>
              <a:rPr lang="en-US" dirty="0" smtClean="0"/>
              <a:t>exclusive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516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2885</TotalTime>
  <Words>283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ELEMENTARY STATISTICS, BLUMAN</vt:lpstr>
      <vt:lpstr>Objectives for this PowerPoint</vt:lpstr>
      <vt:lpstr>Example</vt:lpstr>
      <vt:lpstr>Find the Probability (1)</vt:lpstr>
      <vt:lpstr>Find the Probability (2)</vt:lpstr>
      <vt:lpstr>Summary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Prasanna kumar. Tripathy</cp:lastModifiedBy>
  <cp:revision>411</cp:revision>
  <dcterms:created xsi:type="dcterms:W3CDTF">2017-12-05T17:18:18Z</dcterms:created>
  <dcterms:modified xsi:type="dcterms:W3CDTF">2018-04-13T10:22:12Z</dcterms:modified>
</cp:coreProperties>
</file>