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7"/>
  </p:notesMasterIdLst>
  <p:handoutMasterIdLst>
    <p:handoutMasterId r:id="rId18"/>
  </p:handoutMasterIdLst>
  <p:sldIdLst>
    <p:sldId id="273" r:id="rId10"/>
    <p:sldId id="276" r:id="rId11"/>
    <p:sldId id="447" r:id="rId12"/>
    <p:sldId id="448" r:id="rId13"/>
    <p:sldId id="449" r:id="rId14"/>
    <p:sldId id="450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Calculate a Complementary Probability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Learn how to calculate a probability using the complement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Fifty-eight percent of American children (ages 3 to 5) are read to every day by someone at home. </a:t>
            </a:r>
            <a:r>
              <a:rPr lang="en-US" dirty="0" smtClean="0"/>
              <a:t>Suppose </a:t>
            </a:r>
            <a:r>
              <a:rPr lang="en-US" dirty="0"/>
              <a:t>5 children are randomly selected. </a:t>
            </a:r>
            <a:r>
              <a:rPr lang="en-US" dirty="0" smtClean="0"/>
              <a:t>What </a:t>
            </a:r>
            <a:r>
              <a:rPr lang="en-US" dirty="0"/>
              <a:t>is the probability that at least 1 is read to every day by someone at home? </a:t>
            </a:r>
            <a:r>
              <a:rPr lang="en-US" sz="2400" dirty="0"/>
              <a:t>(</a:t>
            </a:r>
            <a:r>
              <a:rPr lang="en-US" sz="2400" dirty="0" smtClean="0"/>
              <a:t>source: Federal </a:t>
            </a:r>
            <a:r>
              <a:rPr lang="en-US" sz="2400" dirty="0"/>
              <a:t>Interagency Forum Child and Family Statistics</a:t>
            </a:r>
            <a:r>
              <a:rPr lang="en-US" sz="2400" dirty="0" smtClean="0"/>
              <a:t>)</a:t>
            </a:r>
            <a:endParaRPr lang="en-US" sz="2400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The phrase at least 1 means 1 or 2 or 3 or 4 or 5 are read to every day. </a:t>
            </a:r>
            <a:r>
              <a:rPr lang="en-US" dirty="0" smtClean="0"/>
              <a:t>The </a:t>
            </a:r>
            <a:r>
              <a:rPr lang="en-US" dirty="0"/>
              <a:t>only alternative to this outcome would be that none are read to every day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7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:r>
                  <a:rPr lang="en-US" dirty="0"/>
                  <a:t>The </a:t>
                </a:r>
                <a:r>
                  <a:rPr lang="en-US" dirty="0"/>
                  <a:t>probability that none are read to every day is the complement to the probability that at least 1 is read to every day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 defTabSz="914400">
                  <a:spcAft>
                    <a:spcPts val="3000"/>
                  </a:spcAft>
                </a:pPr>
                <a:r>
                  <a:rPr lang="en-US" dirty="0"/>
                  <a:t>We </a:t>
                </a:r>
                <a:r>
                  <a:rPr lang="en-US" dirty="0"/>
                  <a:t>can find the probability that at least 1 is read to every day using the formula for the </a:t>
                </a:r>
                <a:r>
                  <a:rPr lang="en-US" dirty="0"/>
                  <a:t>compliment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 defTabSz="914400">
                  <a:spcAft>
                    <a:spcPts val="3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𝑎𝑡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𝑙𝑒𝑎𝑠𝑡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 1 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𝑟𝑒𝑎𝑑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𝑡𝑜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𝑒𝑣𝑒𝑟𝑦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=1−</m:t>
                      </m:r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r>
                        <a:rPr lang="en-US" sz="2200" i="1">
                          <a:latin typeface="Cambria Math" charset="0"/>
                        </a:rPr>
                        <m:t>(</m:t>
                      </m:r>
                      <m:r>
                        <a:rPr lang="en-US" sz="2200" i="1">
                          <a:latin typeface="Cambria Math" charset="0"/>
                        </a:rPr>
                        <m:t>𝑛𝑜𝑛𝑒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i="1">
                          <a:latin typeface="Cambria Math" charset="0"/>
                        </a:rPr>
                        <m:t>𝑎𝑟𝑒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i="1">
                          <a:latin typeface="Cambria Math" charset="0"/>
                        </a:rPr>
                        <m:t>𝑟𝑒𝑎𝑑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i="1">
                          <a:latin typeface="Cambria Math" charset="0"/>
                        </a:rPr>
                        <m:t>𝑡𝑜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i="1">
                          <a:latin typeface="Cambria Math" charset="0"/>
                        </a:rPr>
                        <m:t>𝑒𝑣𝑒𝑟𝑦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i="1">
                          <a:latin typeface="Cambria Math" charset="0"/>
                        </a:rPr>
                        <m:t>𝑑𝑎𝑦</m:t>
                      </m:r>
                      <m:r>
                        <a:rPr lang="en-US" sz="2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𝑛𝑜𝑛𝑒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𝑎𝑟𝑒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𝑟𝑒𝑎𝑑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𝑡𝑜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𝑒𝑣𝑒𝑟𝑦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𝑑𝑎𝑦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𝑃</m:t>
                      </m:r>
                      <m:r>
                        <a:rPr lang="en-US" sz="2000" i="1">
                          <a:latin typeface="Cambria Math" charset="0"/>
                        </a:rPr>
                        <m:t>(</m:t>
                      </m:r>
                      <m:r>
                        <a:rPr lang="en-US" sz="2000" i="1">
                          <a:latin typeface="Cambria Math" charset="0"/>
                        </a:rPr>
                        <m:t>𝑎𝑙𝑙</m:t>
                      </m:r>
                      <m:r>
                        <a:rPr lang="en-US" sz="2000" i="1">
                          <a:latin typeface="Cambria Math" charset="0"/>
                        </a:rPr>
                        <m:t> 5 </m:t>
                      </m:r>
                      <m:r>
                        <a:rPr lang="en-US" sz="2000" i="1">
                          <a:latin typeface="Cambria Math" charset="0"/>
                        </a:rPr>
                        <m:t>𝑎𝑟𝑒</m:t>
                      </m:r>
                      <m:r>
                        <a:rPr lang="en-US" sz="2000" i="1">
                          <a:latin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</a:rPr>
                        <m:t>𝑛𝑜𝑡</m:t>
                      </m:r>
                      <m:r>
                        <a:rPr lang="en-US" sz="2000" i="1">
                          <a:latin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</a:rPr>
                        <m:t>𝑟𝑒𝑎𝑑</m:t>
                      </m:r>
                      <m:r>
                        <a:rPr lang="en-US" sz="2000" i="1">
                          <a:latin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</a:rPr>
                        <m:t>𝑡𝑜</m:t>
                      </m:r>
                      <m:r>
                        <a:rPr lang="en-US" sz="2000" i="1">
                          <a:latin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</a:rPr>
                        <m:t>𝑒𝑣𝑒𝑟𝑦</m:t>
                      </m:r>
                      <m:r>
                        <a:rPr lang="en-US" sz="2000" i="1">
                          <a:latin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</a:rPr>
                        <m:t>𝑑𝑎𝑦</m:t>
                      </m:r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03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(3)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3000"/>
                  </a:spcAft>
                </a:pPr>
                <a:r>
                  <a:rPr lang="en-US" dirty="0"/>
                  <a:t>We are told that 58% are read to every day. </a:t>
                </a:r>
                <a:r>
                  <a:rPr lang="en-US" dirty="0" smtClean="0"/>
                  <a:t>This </a:t>
                </a:r>
                <a:r>
                  <a:rPr lang="en-US" dirty="0"/>
                  <a:t>means that </a:t>
                </a:r>
                <a:r>
                  <a:rPr lang="en-US" dirty="0"/>
                  <a:t>42% of American children ages 3 to 5 are not read to every day by someone at home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 defTabSz="914400">
                  <a:spcAft>
                    <a:spcPts val="3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𝑟𝑒𝑎𝑑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𝑡𝑜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𝑒𝑣𝑒𝑟𝑦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𝑑𝑎𝑦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=.58</m:t>
                      </m:r>
                    </m:oMath>
                  </m:oMathPara>
                </a14:m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𝑛𝑜𝑡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𝑟𝑒𝑎𝑑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𝑡𝑜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𝑒𝑣𝑒𝑟𝑦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𝑑𝑎𝑦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=1−.58=0.42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(4)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03920" cy="5257800"/>
              </a:xfrm>
            </p:spPr>
            <p:txBody>
              <a:bodyPr/>
              <a:lstStyle/>
              <a:p>
                <a:pPr lvl="0" defTabSz="914400">
                  <a:spcAft>
                    <a:spcPts val="2400"/>
                  </a:spcAft>
                </a:pPr>
                <a:r>
                  <a:rPr lang="en-US" sz="2400" dirty="0"/>
                  <a:t>Since these 5 subjects </a:t>
                </a:r>
                <a:r>
                  <a:rPr lang="en-US" sz="2400" dirty="0"/>
                  <a:t>are chosen randomly from the population it is not unreasonable to assume that the selections represent independent events. </a:t>
                </a:r>
                <a:r>
                  <a:rPr lang="en-US" sz="2400" dirty="0"/>
                  <a:t> </a:t>
                </a:r>
                <a:r>
                  <a:rPr lang="en-US" sz="2400" dirty="0"/>
                  <a:t>We </a:t>
                </a:r>
                <a:r>
                  <a:rPr lang="en-US" sz="2400" dirty="0"/>
                  <a:t>can use the multiplication </a:t>
                </a:r>
                <a:r>
                  <a:rPr lang="en-US" sz="2400" dirty="0"/>
                  <a:t>rule </a:t>
                </a:r>
                <a:r>
                  <a:rPr lang="en-US" sz="2400" dirty="0"/>
                  <a:t>for independent events to find the probability that none are read to every day by multiplying 0.42 by itself 5 times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𝑛𝑜𝑛𝑒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𝑎𝑟𝑒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𝑟𝑒𝑎𝑑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𝑡𝑜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𝑒𝑣𝑒𝑟𝑦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𝑑𝑎𝑦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=0.42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∙0.42∙0.42∙0.42∙0.42</m:t>
                      </m:r>
                    </m:oMath>
                  </m:oMathPara>
                </a14:m>
                <a:endParaRPr lang="en-US" sz="2400" dirty="0"/>
              </a:p>
              <a:p>
                <a:pPr lvl="0" defTabSz="914400">
                  <a:spcAft>
                    <a:spcPts val="2400"/>
                  </a:spcAft>
                </a:pPr>
                <a:r>
                  <a:rPr lang="en-US" sz="2400" dirty="0"/>
                  <a:t>This would most commonly be expressed in its exponent form as 0.42 raised to the 5th power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lvl="0" defTabSz="914400"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𝑛𝑜𝑛𝑒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𝑎𝑟𝑒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𝑟𝑒𝑎𝑑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𝑡𝑜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𝑒𝑣𝑒𝑟𝑦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𝑑𝑎𝑦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=0.42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=0.013069</m:t>
                      </m:r>
                    </m:oMath>
                  </m:oMathPara>
                </a14:m>
                <a:endParaRPr lang="en-US" sz="2400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𝑎𝑡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𝑙𝑒𝑎𝑠𝑡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1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𝑟𝑒𝑎𝑑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𝑡𝑜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𝑒𝑣𝑒𝑟𝑦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𝑑𝑎𝑦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=1−0.013069=0.986931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03920" cy="5257800"/>
              </a:xfrm>
              <a:blipFill rotWithShape="1">
                <a:blip r:embed="rId2"/>
                <a:stretch>
                  <a:fillRect l="-1075" t="-928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3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how to calculate a probability using the complement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2927</TotalTime>
  <Words>419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Example (1)</vt:lpstr>
      <vt:lpstr>Example (2)</vt:lpstr>
      <vt:lpstr>Example (3)</vt:lpstr>
      <vt:lpstr>Example (4)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421</cp:revision>
  <dcterms:created xsi:type="dcterms:W3CDTF">2017-12-05T17:18:18Z</dcterms:created>
  <dcterms:modified xsi:type="dcterms:W3CDTF">2018-04-13T11:04:33Z</dcterms:modified>
</cp:coreProperties>
</file>