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9"/>
  </p:notesMasterIdLst>
  <p:handoutMasterIdLst>
    <p:handoutMasterId r:id="rId20"/>
  </p:handoutMasterIdLst>
  <p:sldIdLst>
    <p:sldId id="273" r:id="rId10"/>
    <p:sldId id="276" r:id="rId11"/>
    <p:sldId id="447" r:id="rId12"/>
    <p:sldId id="448" r:id="rId13"/>
    <p:sldId id="449" r:id="rId14"/>
    <p:sldId id="451" r:id="rId15"/>
    <p:sldId id="452" r:id="rId16"/>
    <p:sldId id="450" r:id="rId17"/>
    <p:sldId id="29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Conditional Probability</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r>
              <a:rPr lang="en-US" dirty="0">
                <a:solidFill>
                  <a:srgbClr val="FFFFFF"/>
                </a:solidFill>
              </a:rPr>
              <a:t>Learn how to calculate a </a:t>
            </a:r>
            <a:r>
              <a:rPr lang="en-US" b="1" dirty="0">
                <a:solidFill>
                  <a:srgbClr val="FFFFFF"/>
                </a:solidFill>
              </a:rPr>
              <a:t>conditional probability</a:t>
            </a:r>
            <a:endParaRPr lang="en-US" b="1" dirty="0">
              <a:solidFill>
                <a:srgbClr val="FFFFFF"/>
              </a:solidFill>
            </a:endParaRP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sz="1500" dirty="0"/>
          </a:p>
        </p:txBody>
      </p:sp>
      <p:sp>
        <p:nvSpPr>
          <p:cNvPr id="3" name="Content Placeholder 2"/>
          <p:cNvSpPr>
            <a:spLocks noGrp="1"/>
          </p:cNvSpPr>
          <p:nvPr>
            <p:ph idx="1"/>
          </p:nvPr>
        </p:nvSpPr>
        <p:spPr>
          <a:xfrm>
            <a:off x="457200" y="1295400"/>
            <a:ext cx="8138160" cy="5257800"/>
          </a:xfrm>
        </p:spPr>
        <p:txBody>
          <a:bodyPr/>
          <a:lstStyle/>
          <a:p>
            <a:r>
              <a:rPr lang="en-US" dirty="0" err="1">
                <a:solidFill>
                  <a:srgbClr val="FFFFFF"/>
                </a:solidFill>
              </a:rPr>
              <a:t>Statista</a:t>
            </a:r>
            <a:r>
              <a:rPr lang="en-US" dirty="0">
                <a:solidFill>
                  <a:srgbClr val="FFFFFF"/>
                </a:solidFill>
              </a:rPr>
              <a:t> Motor Company produces two models, the </a:t>
            </a:r>
            <a:r>
              <a:rPr lang="en-US" dirty="0" err="1">
                <a:solidFill>
                  <a:srgbClr val="FFFFFF"/>
                </a:solidFill>
              </a:rPr>
              <a:t>Regressa</a:t>
            </a:r>
            <a:r>
              <a:rPr lang="en-US" dirty="0">
                <a:solidFill>
                  <a:srgbClr val="FFFFFF"/>
                </a:solidFill>
              </a:rPr>
              <a:t> and the </a:t>
            </a:r>
            <a:r>
              <a:rPr lang="en-US" dirty="0" err="1">
                <a:solidFill>
                  <a:srgbClr val="FFFFFF"/>
                </a:solidFill>
              </a:rPr>
              <a:t>Devion</a:t>
            </a:r>
            <a:r>
              <a:rPr lang="en-US" dirty="0">
                <a:solidFill>
                  <a:srgbClr val="FFFFFF"/>
                </a:solidFill>
              </a:rPr>
              <a:t>. The factory produces a total of 320 vehicles per day. Of that 320, 105 are </a:t>
            </a:r>
            <a:r>
              <a:rPr lang="en-US" dirty="0" err="1">
                <a:solidFill>
                  <a:srgbClr val="FFFFFF"/>
                </a:solidFill>
              </a:rPr>
              <a:t>Regressa</a:t>
            </a:r>
            <a:r>
              <a:rPr lang="en-US" dirty="0">
                <a:solidFill>
                  <a:srgbClr val="FFFFFF"/>
                </a:solidFill>
              </a:rPr>
              <a:t> models and 215 are </a:t>
            </a:r>
            <a:r>
              <a:rPr lang="en-US" dirty="0" err="1">
                <a:solidFill>
                  <a:srgbClr val="FFFFFF"/>
                </a:solidFill>
              </a:rPr>
              <a:t>Devion</a:t>
            </a:r>
            <a:r>
              <a:rPr lang="en-US" dirty="0">
                <a:solidFill>
                  <a:srgbClr val="FFFFFF"/>
                </a:solidFill>
              </a:rPr>
              <a:t> models. Each vehicle is thoroughly inspected throughout the process of production. The average number of vehicles with no more than five defects and more than five defects can be seen in the table</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3593573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Table</a:t>
            </a:r>
            <a:endParaRPr lang="en-US" sz="1500" dirty="0"/>
          </a:p>
        </p:txBody>
      </p:sp>
      <p:sp>
        <p:nvSpPr>
          <p:cNvPr id="3" name="Content Placeholder 2"/>
          <p:cNvSpPr>
            <a:spLocks noGrp="1"/>
          </p:cNvSpPr>
          <p:nvPr>
            <p:ph idx="1"/>
          </p:nvPr>
        </p:nvSpPr>
        <p:spPr/>
        <p:txBody>
          <a:bodyPr/>
          <a:lstStyle/>
          <a:p>
            <a:r>
              <a:rPr lang="en-US" dirty="0">
                <a:solidFill>
                  <a:srgbClr val="FFFFFF"/>
                </a:solidFill>
              </a:rPr>
              <a:t>We will use this contingency table to learn how to calculate a conditional probability</a:t>
            </a:r>
            <a:r>
              <a:rPr lang="en-US" dirty="0" smtClean="0">
                <a:solidFill>
                  <a:srgbClr val="FFFFFF"/>
                </a:solidFill>
              </a:rPr>
              <a:t>.</a:t>
            </a:r>
            <a:endParaRPr lang="en-US" dirty="0">
              <a:solidFill>
                <a:srgbClr val="FFFFFF"/>
              </a:solidFill>
            </a:endParaRPr>
          </a:p>
        </p:txBody>
      </p:sp>
      <p:graphicFrame>
        <p:nvGraphicFramePr>
          <p:cNvPr id="7" name="Table 3"/>
          <p:cNvGraphicFramePr>
            <a:graphicFrameLocks noGrp="1"/>
          </p:cNvGraphicFramePr>
          <p:nvPr>
            <p:extLst>
              <p:ext uri="{D42A27DB-BD31-4B8C-83A1-F6EECF244321}">
                <p14:modId xmlns:p14="http://schemas.microsoft.com/office/powerpoint/2010/main" val="2537351026"/>
              </p:ext>
            </p:extLst>
          </p:nvPr>
        </p:nvGraphicFramePr>
        <p:xfrm>
          <a:off x="457200" y="2339340"/>
          <a:ext cx="8229600" cy="188976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pPr algn="ctr"/>
                      <a:r>
                        <a:rPr lang="en-US" sz="2000" dirty="0" smtClean="0"/>
                        <a:t>Statista Motors</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No More Than 5 Defects</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More Than 5 Defects</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Total</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dirty="0" smtClean="0"/>
                        <a:t>Regressa</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82</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23</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105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dirty="0" smtClean="0"/>
                        <a:t>Devion</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190</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215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dirty="0" smtClean="0"/>
                        <a:t>Total</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272</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48</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320</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 name="Content Placeholder 4"/>
          <p:cNvSpPr>
            <a:spLocks noGrp="1"/>
          </p:cNvSpPr>
          <p:nvPr>
            <p:ph idx="13"/>
          </p:nvPr>
        </p:nvSpPr>
        <p:spPr>
          <a:xfrm>
            <a:off x="457200" y="4358640"/>
            <a:ext cx="8229600" cy="2194560"/>
          </a:xfrm>
        </p:spPr>
        <p:txBody>
          <a:bodyPr/>
          <a:lstStyle/>
          <a:p>
            <a:r>
              <a:rPr lang="en-US" dirty="0">
                <a:solidFill>
                  <a:srgbClr val="FFFFFF"/>
                </a:solidFill>
              </a:rPr>
              <a:t>The conditional probability P(B|A) is defined as the probability that event B will occur after event A already occurred. </a:t>
            </a:r>
            <a:r>
              <a:rPr lang="en-US" dirty="0" smtClean="0">
                <a:solidFill>
                  <a:srgbClr val="FFFFFF"/>
                </a:solidFill>
              </a:rPr>
              <a:t>The </a:t>
            </a:r>
            <a:r>
              <a:rPr lang="en-US" dirty="0">
                <a:solidFill>
                  <a:srgbClr val="FFFFFF"/>
                </a:solidFill>
              </a:rPr>
              <a:t>vertical line can also be interpreted as “given”. </a:t>
            </a:r>
            <a:r>
              <a:rPr lang="en-US" dirty="0" smtClean="0">
                <a:solidFill>
                  <a:srgbClr val="FFFFFF"/>
                </a:solidFill>
              </a:rPr>
              <a:t>In </a:t>
            </a:r>
            <a:r>
              <a:rPr lang="en-US" dirty="0">
                <a:solidFill>
                  <a:srgbClr val="FFFFFF"/>
                </a:solidFill>
              </a:rPr>
              <a:t>other words this would be the probability that event B would occur given A has already occurred</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286503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 Formula</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595360" cy="5257800"/>
              </a:xfrm>
            </p:spPr>
            <p:txBody>
              <a:bodyPr/>
              <a:lstStyle/>
              <a:p>
                <a:pPr>
                  <a:spcAft>
                    <a:spcPts val="2400"/>
                  </a:spcAft>
                </a:pPr>
                <a:r>
                  <a:rPr lang="en-US" dirty="0">
                    <a:solidFill>
                      <a:srgbClr val="FFFFFF"/>
                    </a:solidFill>
                  </a:rPr>
                  <a:t>The formula for calculating the conditional probability that event B will occur given event A has already occurred is given as the probability that events A and B will occur divided by the probability that event A will occur.</a:t>
                </a:r>
              </a:p>
              <a:p>
                <a:pPr/>
                <a14:m>
                  <m:oMathPara xmlns:m="http://schemas.openxmlformats.org/officeDocument/2006/math">
                    <m:oMathParaPr>
                      <m:jc m:val="left"/>
                    </m:oMathParaPr>
                    <m:oMath xmlns:m="http://schemas.openxmlformats.org/officeDocument/2006/math">
                      <m:r>
                        <m:rPr>
                          <m:sty m:val="p"/>
                        </m:rPr>
                        <a:rPr lang="en-US">
                          <a:solidFill>
                            <a:srgbClr val="FFFFFF"/>
                          </a:solidFill>
                          <a:latin typeface="Cambria Math" panose="02040503050406030204" pitchFamily="18" charset="0"/>
                        </a:rPr>
                        <m:t>P</m:t>
                      </m:r>
                      <m:d>
                        <m:dPr>
                          <m:ctrlPr>
                            <a:rPr lang="en-US" i="1">
                              <a:solidFill>
                                <a:srgbClr val="FFFFFF"/>
                              </a:solidFill>
                              <a:latin typeface="Cambria Math"/>
                            </a:rPr>
                          </m:ctrlPr>
                        </m:dPr>
                        <m:e>
                          <m:r>
                            <m:rPr>
                              <m:sty m:val="p"/>
                            </m:rPr>
                            <a:rPr lang="en-US">
                              <a:solidFill>
                                <a:srgbClr val="FFFFFF"/>
                              </a:solidFill>
                              <a:latin typeface="Cambria Math" panose="02040503050406030204" pitchFamily="18" charset="0"/>
                            </a:rPr>
                            <m:t>B</m:t>
                          </m:r>
                        </m:e>
                        <m:e>
                          <m:r>
                            <m:rPr>
                              <m:sty m:val="p"/>
                            </m:rPr>
                            <a:rPr lang="en-US">
                              <a:solidFill>
                                <a:srgbClr val="FFFFFF"/>
                              </a:solidFill>
                              <a:latin typeface="Cambria Math" panose="02040503050406030204" pitchFamily="18" charset="0"/>
                            </a:rPr>
                            <m:t>A</m:t>
                          </m:r>
                        </m:e>
                      </m:d>
                      <m:r>
                        <a:rPr lang="en-US">
                          <a:solidFill>
                            <a:srgbClr val="FFFFFF"/>
                          </a:solidFill>
                          <a:latin typeface="Cambria Math" panose="02040503050406030204" pitchFamily="18" charset="0"/>
                        </a:rPr>
                        <m:t>=</m:t>
                      </m:r>
                      <m:f>
                        <m:fPr>
                          <m:ctrlPr>
                            <a:rPr lang="en-US" i="1">
                              <a:solidFill>
                                <a:srgbClr val="FFFFFF"/>
                              </a:solidFill>
                              <a:latin typeface="Cambria Math"/>
                            </a:rPr>
                          </m:ctrlPr>
                        </m:fPr>
                        <m:num>
                          <m:r>
                            <m:rPr>
                              <m:sty m:val="p"/>
                            </m:rPr>
                            <a:rPr lang="en-US">
                              <a:solidFill>
                                <a:srgbClr val="FFFFFF"/>
                              </a:solidFill>
                              <a:latin typeface="Cambria Math" panose="02040503050406030204" pitchFamily="18" charset="0"/>
                            </a:rPr>
                            <m:t>P</m:t>
                          </m:r>
                          <m:r>
                            <a:rPr lang="en-US">
                              <a:solidFill>
                                <a:srgbClr val="FFFFFF"/>
                              </a:solidFill>
                              <a:latin typeface="Cambria Math" panose="02040503050406030204" pitchFamily="18" charset="0"/>
                            </a:rPr>
                            <m:t>(</m:t>
                          </m:r>
                          <m:r>
                            <m:rPr>
                              <m:sty m:val="p"/>
                            </m:rPr>
                            <a:rPr lang="en-US">
                              <a:solidFill>
                                <a:srgbClr val="FFFFFF"/>
                              </a:solidFill>
                              <a:latin typeface="Cambria Math" panose="02040503050406030204" pitchFamily="18" charset="0"/>
                            </a:rPr>
                            <m:t>A</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and</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B</m:t>
                          </m:r>
                          <m:r>
                            <a:rPr lang="en-US">
                              <a:solidFill>
                                <a:srgbClr val="FFFFFF"/>
                              </a:solidFill>
                              <a:latin typeface="Cambria Math" panose="02040503050406030204" pitchFamily="18" charset="0"/>
                            </a:rPr>
                            <m:t>)</m:t>
                          </m:r>
                        </m:num>
                        <m:den>
                          <m:r>
                            <m:rPr>
                              <m:sty m:val="p"/>
                            </m:rPr>
                            <a:rPr lang="en-US">
                              <a:solidFill>
                                <a:srgbClr val="FFFFFF"/>
                              </a:solidFill>
                              <a:latin typeface="Cambria Math" panose="02040503050406030204" pitchFamily="18" charset="0"/>
                            </a:rPr>
                            <m:t>P</m:t>
                          </m:r>
                          <m:r>
                            <a:rPr lang="en-US">
                              <a:solidFill>
                                <a:srgbClr val="FFFFFF"/>
                              </a:solidFill>
                              <a:latin typeface="Cambria Math" panose="02040503050406030204" pitchFamily="18" charset="0"/>
                            </a:rPr>
                            <m:t>(</m:t>
                          </m:r>
                          <m:r>
                            <m:rPr>
                              <m:sty m:val="p"/>
                            </m:rPr>
                            <a:rPr lang="en-US">
                              <a:solidFill>
                                <a:srgbClr val="FFFFFF"/>
                              </a:solidFill>
                              <a:latin typeface="Cambria Math" panose="02040503050406030204" pitchFamily="18" charset="0"/>
                            </a:rPr>
                            <m:t>A</m:t>
                          </m:r>
                          <m:r>
                            <a:rPr lang="en-US">
                              <a:solidFill>
                                <a:srgbClr val="FFFFFF"/>
                              </a:solidFill>
                              <a:latin typeface="Cambria Math" panose="02040503050406030204" pitchFamily="18" charset="0"/>
                            </a:rPr>
                            <m:t>)</m:t>
                          </m:r>
                        </m:den>
                      </m:f>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595360" cy="5257800"/>
              </a:xfrm>
              <a:blipFill rotWithShape="1">
                <a:blip r:embed="rId2"/>
                <a:stretch>
                  <a:fillRect l="-1418" t="-1044" r="-1418"/>
                </a:stretch>
              </a:blipFill>
            </p:spPr>
            <p:txBody>
              <a:bodyPr/>
              <a:lstStyle/>
              <a:p>
                <a:r>
                  <a:rPr lang="en-US">
                    <a:noFill/>
                  </a:rPr>
                  <a:t> </a:t>
                </a:r>
              </a:p>
            </p:txBody>
          </p:sp>
        </mc:Fallback>
      </mc:AlternateContent>
    </p:spTree>
    <p:extLst>
      <p:ext uri="{BB962C8B-B14F-4D97-AF65-F5344CB8AC3E}">
        <p14:creationId xmlns:p14="http://schemas.microsoft.com/office/powerpoint/2010/main" val="261319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Probability</a:t>
            </a:r>
            <a:r>
              <a:rPr lang="en-US" sz="1500" dirty="0"/>
              <a:t> (</a:t>
            </a:r>
            <a:r>
              <a:rPr lang="en-US" sz="1500" dirty="0" smtClean="0"/>
              <a:t>1)</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a:spcAft>
                    <a:spcPts val="2400"/>
                  </a:spcAft>
                </a:pPr>
                <a:r>
                  <a:rPr lang="en-US" dirty="0">
                    <a:solidFill>
                      <a:srgbClr val="FFFFFF"/>
                    </a:solidFill>
                  </a:rPr>
                  <a:t>Find </a:t>
                </a:r>
                <a:r>
                  <a:rPr lang="en-US" dirty="0">
                    <a:solidFill>
                      <a:srgbClr val="FFFFFF"/>
                    </a:solidFill>
                  </a:rPr>
                  <a:t>the probability that a randomly selected vehicle after final inspection will have more than 5 defects given it is a Regressa model</a:t>
                </a:r>
                <a:r>
                  <a:rPr lang="en-US" dirty="0">
                    <a:solidFill>
                      <a:srgbClr val="FFFFFF"/>
                    </a:solidFill>
                  </a:rPr>
                  <a:t>.</a:t>
                </a:r>
              </a:p>
              <a:p>
                <a14:m>
                  <m:oMathPara xmlns:m="http://schemas.openxmlformats.org/officeDocument/2006/math">
                    <m:oMathParaPr>
                      <m:jc m:val="centerGroup"/>
                    </m:oMathParaPr>
                    <m:oMath xmlns:m="http://schemas.openxmlformats.org/officeDocument/2006/math">
                      <m:r>
                        <m:rPr>
                          <m:sty m:val="p"/>
                        </m:rPr>
                        <a:rPr lang="en-US">
                          <a:solidFill>
                            <a:srgbClr val="FFFFFF"/>
                          </a:solidFill>
                          <a:latin typeface="Cambria Math" panose="02040503050406030204" pitchFamily="18" charset="0"/>
                        </a:rPr>
                        <m:t>P</m:t>
                      </m:r>
                      <m:d>
                        <m:dPr>
                          <m:endChr m:val="|"/>
                          <m:ctrlPr>
                            <a:rPr lang="en-US" i="1">
                              <a:solidFill>
                                <a:srgbClr val="FFFFFF"/>
                              </a:solidFill>
                              <a:latin typeface="Cambria Math"/>
                            </a:rPr>
                          </m:ctrlPr>
                        </m:dPr>
                        <m:e>
                          <m:r>
                            <m:rPr>
                              <m:sty m:val="p"/>
                            </m:rPr>
                            <a:rPr lang="en-US">
                              <a:solidFill>
                                <a:srgbClr val="FFFFFF"/>
                              </a:solidFill>
                              <a:latin typeface="Cambria Math" panose="02040503050406030204" pitchFamily="18" charset="0"/>
                            </a:rPr>
                            <m:t>More</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than</m:t>
                          </m:r>
                          <m:r>
                            <a:rPr lang="en-US">
                              <a:solidFill>
                                <a:srgbClr val="FFFFFF"/>
                              </a:solidFill>
                              <a:latin typeface="Cambria Math" panose="02040503050406030204" pitchFamily="18" charset="0"/>
                            </a:rPr>
                            <m:t> 5 </m:t>
                          </m:r>
                          <m:r>
                            <m:rPr>
                              <m:sty m:val="p"/>
                            </m:rPr>
                            <a:rPr lang="en-US">
                              <a:solidFill>
                                <a:srgbClr val="FFFFFF"/>
                              </a:solidFill>
                              <a:latin typeface="Cambria Math" panose="02040503050406030204" pitchFamily="18" charset="0"/>
                            </a:rPr>
                            <m:t>defects</m:t>
                          </m:r>
                          <m:r>
                            <a:rPr lang="en-US">
                              <a:solidFill>
                                <a:srgbClr val="FFFFFF"/>
                              </a:solidFill>
                              <a:latin typeface="Cambria Math" panose="02040503050406030204" pitchFamily="18" charset="0"/>
                            </a:rPr>
                            <m:t> </m:t>
                          </m:r>
                        </m:e>
                      </m:d>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Regressa</m:t>
                      </m:r>
                      <m:r>
                        <a:rPr lang="en-US">
                          <a:solidFill>
                            <a:srgbClr val="FFFFFF"/>
                          </a:solidFill>
                          <a:latin typeface="Cambria Math" panose="02040503050406030204" pitchFamily="18" charset="0"/>
                        </a:rPr>
                        <m:t>)</m:t>
                      </m:r>
                    </m:oMath>
                  </m:oMathPara>
                </a14:m>
                <a:endParaRPr lang="en-US" dirty="0">
                  <a:solidFill>
                    <a:srgbClr val="FFFFFF"/>
                  </a:solidFill>
                </a:endParaRPr>
              </a:p>
              <a:p>
                <a:pPr>
                  <a:spcAft>
                    <a:spcPts val="2400"/>
                  </a:spcAft>
                </a:pPr>
                <a:r>
                  <a:rPr lang="en-US" dirty="0">
                    <a:solidFill>
                      <a:srgbClr val="FFFFFF"/>
                    </a:solidFill>
                  </a:rPr>
                  <a:t>The </a:t>
                </a:r>
                <a:r>
                  <a:rPr lang="en-US" dirty="0">
                    <a:solidFill>
                      <a:srgbClr val="FFFFFF"/>
                    </a:solidFill>
                  </a:rPr>
                  <a:t>formula tells us that we should divide the probability that the selected vehicle is a Regressa and has more than 5 defects by the probability that it is a </a:t>
                </a:r>
                <a:r>
                  <a:rPr lang="en-US" dirty="0">
                    <a:solidFill>
                      <a:srgbClr val="FFFFFF"/>
                    </a:solidFill>
                  </a:rPr>
                  <a:t>Regressa.</a:t>
                </a:r>
              </a:p>
              <a:p>
                <a14:m>
                  <m:oMathPara xmlns:m="http://schemas.openxmlformats.org/officeDocument/2006/math">
                    <m:oMathParaPr>
                      <m:jc m:val="centerGroup"/>
                    </m:oMathParaPr>
                    <m:oMath xmlns:m="http://schemas.openxmlformats.org/officeDocument/2006/math">
                      <m:f>
                        <m:fPr>
                          <m:ctrlPr>
                            <a:rPr lang="en-US" i="1">
                              <a:solidFill>
                                <a:srgbClr val="FFFFFF"/>
                              </a:solidFill>
                              <a:latin typeface="Cambria Math"/>
                            </a:rPr>
                          </m:ctrlPr>
                        </m:fPr>
                        <m:num>
                          <m:r>
                            <m:rPr>
                              <m:sty m:val="p"/>
                            </m:rPr>
                            <a:rPr lang="en-US">
                              <a:solidFill>
                                <a:srgbClr val="FFFFFF"/>
                              </a:solidFill>
                              <a:latin typeface="Cambria Math" panose="02040503050406030204" pitchFamily="18" charset="0"/>
                            </a:rPr>
                            <m:t>P</m:t>
                          </m:r>
                          <m:r>
                            <a:rPr lang="en-US">
                              <a:solidFill>
                                <a:srgbClr val="FFFFFF"/>
                              </a:solidFill>
                              <a:latin typeface="Cambria Math" panose="02040503050406030204" pitchFamily="18" charset="0"/>
                            </a:rPr>
                            <m:t>(</m:t>
                          </m:r>
                          <m:r>
                            <m:rPr>
                              <m:sty m:val="p"/>
                            </m:rPr>
                            <a:rPr lang="en-US">
                              <a:solidFill>
                                <a:srgbClr val="FFFFFF"/>
                              </a:solidFill>
                              <a:latin typeface="Cambria Math" panose="02040503050406030204" pitchFamily="18" charset="0"/>
                            </a:rPr>
                            <m:t>Regressa</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and</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More</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than</m:t>
                          </m:r>
                          <m:r>
                            <a:rPr lang="en-US">
                              <a:solidFill>
                                <a:srgbClr val="FFFFFF"/>
                              </a:solidFill>
                              <a:latin typeface="Cambria Math" panose="02040503050406030204" pitchFamily="18" charset="0"/>
                            </a:rPr>
                            <m:t> 5 </m:t>
                          </m:r>
                          <m:r>
                            <m:rPr>
                              <m:sty m:val="p"/>
                            </m:rPr>
                            <a:rPr lang="en-US">
                              <a:solidFill>
                                <a:srgbClr val="FFFFFF"/>
                              </a:solidFill>
                              <a:latin typeface="Cambria Math" panose="02040503050406030204" pitchFamily="18" charset="0"/>
                            </a:rPr>
                            <m:t>defects</m:t>
                          </m:r>
                          <m:r>
                            <a:rPr lang="en-US">
                              <a:solidFill>
                                <a:srgbClr val="FFFFFF"/>
                              </a:solidFill>
                              <a:latin typeface="Cambria Math" panose="02040503050406030204" pitchFamily="18" charset="0"/>
                            </a:rPr>
                            <m:t>)</m:t>
                          </m:r>
                        </m:num>
                        <m:den>
                          <m:r>
                            <m:rPr>
                              <m:sty m:val="p"/>
                            </m:rPr>
                            <a:rPr lang="en-US">
                              <a:solidFill>
                                <a:srgbClr val="FFFFFF"/>
                              </a:solidFill>
                              <a:latin typeface="Cambria Math" panose="02040503050406030204" pitchFamily="18" charset="0"/>
                            </a:rPr>
                            <m:t>P</m:t>
                          </m:r>
                          <m:r>
                            <a:rPr lang="en-US">
                              <a:solidFill>
                                <a:srgbClr val="FFFFFF"/>
                              </a:solidFill>
                              <a:latin typeface="Cambria Math" panose="02040503050406030204" pitchFamily="18" charset="0"/>
                            </a:rPr>
                            <m:t>(</m:t>
                          </m:r>
                          <m:r>
                            <m:rPr>
                              <m:sty m:val="p"/>
                            </m:rPr>
                            <a:rPr lang="en-US">
                              <a:solidFill>
                                <a:srgbClr val="FFFFFF"/>
                              </a:solidFill>
                              <a:latin typeface="Cambria Math" panose="02040503050406030204" pitchFamily="18" charset="0"/>
                            </a:rPr>
                            <m:t>Regressa</m:t>
                          </m:r>
                          <m:r>
                            <a:rPr lang="en-US">
                              <a:solidFill>
                                <a:srgbClr val="FFFFFF"/>
                              </a:solidFill>
                              <a:latin typeface="Cambria Math" panose="02040503050406030204" pitchFamily="18" charset="0"/>
                            </a:rPr>
                            <m:t>)</m:t>
                          </m:r>
                        </m:den>
                      </m:f>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481" t="-1044"/>
                </a:stretch>
              </a:blipFill>
            </p:spPr>
            <p:txBody>
              <a:bodyPr/>
              <a:lstStyle/>
              <a:p>
                <a:r>
                  <a:rPr lang="en-US">
                    <a:noFill/>
                  </a:rPr>
                  <a:t> </a:t>
                </a:r>
              </a:p>
            </p:txBody>
          </p:sp>
        </mc:Fallback>
      </mc:AlternateContent>
    </p:spTree>
    <p:extLst>
      <p:ext uri="{BB962C8B-B14F-4D97-AF65-F5344CB8AC3E}">
        <p14:creationId xmlns:p14="http://schemas.microsoft.com/office/powerpoint/2010/main" val="558915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Probability</a:t>
            </a:r>
            <a:r>
              <a:rPr lang="en-US" sz="1500" dirty="0"/>
              <a:t> </a:t>
            </a:r>
            <a:r>
              <a:rPr lang="en-US" sz="1500" dirty="0" smtClean="0"/>
              <a:t>(2)</a:t>
            </a:r>
            <a:endParaRPr lang="en-US" sz="1500" dirty="0"/>
          </a:p>
        </p:txBody>
      </p:sp>
      <p:graphicFrame>
        <p:nvGraphicFramePr>
          <p:cNvPr id="4" name="Table 2"/>
          <p:cNvGraphicFramePr>
            <a:graphicFrameLocks noGrp="1"/>
          </p:cNvGraphicFramePr>
          <p:nvPr>
            <p:extLst>
              <p:ext uri="{D42A27DB-BD31-4B8C-83A1-F6EECF244321}">
                <p14:modId xmlns:p14="http://schemas.microsoft.com/office/powerpoint/2010/main" val="795583198"/>
              </p:ext>
            </p:extLst>
          </p:nvPr>
        </p:nvGraphicFramePr>
        <p:xfrm>
          <a:off x="457200" y="1447800"/>
          <a:ext cx="8229600" cy="188976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pPr algn="ctr"/>
                      <a:r>
                        <a:rPr lang="en-US" sz="2000" dirty="0" smtClean="0"/>
                        <a:t>Statista Motors</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No More Than 5 Defects</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More Than 5 Defects</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Total</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dirty="0" smtClean="0"/>
                        <a:t>Regressa</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82</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23</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105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dirty="0" smtClean="0"/>
                        <a:t>Devion</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190</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215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70840">
                <a:tc>
                  <a:txBody>
                    <a:bodyPr/>
                    <a:lstStyle/>
                    <a:p>
                      <a:pPr algn="ctr"/>
                      <a:r>
                        <a:rPr lang="en-US" sz="2000" dirty="0" smtClean="0"/>
                        <a:t>Total</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272</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48</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320</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3" name="Content Placeholder 3"/>
              <p:cNvSpPr>
                <a:spLocks noGrp="1"/>
              </p:cNvSpPr>
              <p:nvPr>
                <p:ph idx="1"/>
              </p:nvPr>
            </p:nvSpPr>
            <p:spPr>
              <a:xfrm>
                <a:off x="457200" y="3657600"/>
                <a:ext cx="8229600" cy="2819400"/>
              </a:xfrm>
            </p:spPr>
            <p:txBody>
              <a:bodyPr/>
              <a:lstStyle/>
              <a:p>
                <a:pPr/>
                <a14:m>
                  <m:oMathPara xmlns:m="http://schemas.openxmlformats.org/officeDocument/2006/math">
                    <m:oMathParaPr>
                      <m:jc m:val="left"/>
                    </m:oMathParaPr>
                    <m:oMath xmlns:m="http://schemas.openxmlformats.org/officeDocument/2006/math">
                      <m:r>
                        <m:rPr>
                          <m:sty m:val="p"/>
                        </m:rPr>
                        <a:rPr lang="en-US" sz="2600">
                          <a:latin typeface="Cambria Math" panose="02040503050406030204" pitchFamily="18" charset="0"/>
                        </a:rPr>
                        <m:t>P</m:t>
                      </m:r>
                      <m:d>
                        <m:dPr>
                          <m:ctrlPr>
                            <a:rPr lang="en-US" sz="2600" i="1">
                              <a:latin typeface="Cambria Math"/>
                            </a:rPr>
                          </m:ctrlPr>
                        </m:dPr>
                        <m:e>
                          <m:r>
                            <m:rPr>
                              <m:sty m:val="p"/>
                            </m:rPr>
                            <a:rPr lang="en-US" sz="2600">
                              <a:latin typeface="Cambria Math" panose="02040503050406030204" pitchFamily="18" charset="0"/>
                            </a:rPr>
                            <m:t>Regressa</m:t>
                          </m:r>
                          <m:r>
                            <a:rPr lang="en-US" sz="2600">
                              <a:latin typeface="Cambria Math" panose="02040503050406030204" pitchFamily="18" charset="0"/>
                            </a:rPr>
                            <m:t> </m:t>
                          </m:r>
                          <m:r>
                            <m:rPr>
                              <m:sty m:val="p"/>
                            </m:rPr>
                            <a:rPr lang="en-US" sz="2600">
                              <a:latin typeface="Cambria Math" panose="02040503050406030204" pitchFamily="18" charset="0"/>
                            </a:rPr>
                            <m:t>and</m:t>
                          </m:r>
                          <m:r>
                            <a:rPr lang="en-US" sz="2600">
                              <a:latin typeface="Cambria Math" panose="02040503050406030204" pitchFamily="18" charset="0"/>
                            </a:rPr>
                            <m:t> </m:t>
                          </m:r>
                          <m:r>
                            <m:rPr>
                              <m:sty m:val="p"/>
                            </m:rPr>
                            <a:rPr lang="en-US" sz="2600">
                              <a:latin typeface="Cambria Math" panose="02040503050406030204" pitchFamily="18" charset="0"/>
                            </a:rPr>
                            <m:t>more</m:t>
                          </m:r>
                          <m:r>
                            <a:rPr lang="en-US" sz="2600">
                              <a:latin typeface="Cambria Math" panose="02040503050406030204" pitchFamily="18" charset="0"/>
                            </a:rPr>
                            <m:t> </m:t>
                          </m:r>
                          <m:r>
                            <m:rPr>
                              <m:sty m:val="p"/>
                            </m:rPr>
                            <a:rPr lang="en-US" sz="2600">
                              <a:latin typeface="Cambria Math" panose="02040503050406030204" pitchFamily="18" charset="0"/>
                            </a:rPr>
                            <m:t>than</m:t>
                          </m:r>
                          <m:r>
                            <a:rPr lang="en-US" sz="2600">
                              <a:latin typeface="Cambria Math" panose="02040503050406030204" pitchFamily="18" charset="0"/>
                            </a:rPr>
                            <m:t> 5 </m:t>
                          </m:r>
                          <m:r>
                            <m:rPr>
                              <m:sty m:val="p"/>
                            </m:rPr>
                            <a:rPr lang="en-US" sz="2600">
                              <a:latin typeface="Cambria Math" panose="02040503050406030204" pitchFamily="18" charset="0"/>
                            </a:rPr>
                            <m:t>defects</m:t>
                          </m:r>
                        </m:e>
                      </m:d>
                      <m:r>
                        <a:rPr lang="en-US" sz="2600">
                          <a:latin typeface="Cambria Math" panose="02040503050406030204" pitchFamily="18" charset="0"/>
                        </a:rPr>
                        <m:t>=</m:t>
                      </m:r>
                      <m:f>
                        <m:fPr>
                          <m:ctrlPr>
                            <a:rPr lang="en-US" sz="2600" i="1">
                              <a:latin typeface="Cambria Math"/>
                            </a:rPr>
                          </m:ctrlPr>
                        </m:fPr>
                        <m:num>
                          <m:r>
                            <a:rPr lang="en-US" sz="2600">
                              <a:latin typeface="Cambria Math" panose="02040503050406030204" pitchFamily="18" charset="0"/>
                            </a:rPr>
                            <m:t>23</m:t>
                          </m:r>
                        </m:num>
                        <m:den>
                          <m:r>
                            <a:rPr lang="en-US" sz="2600">
                              <a:latin typeface="Cambria Math" panose="02040503050406030204" pitchFamily="18" charset="0"/>
                            </a:rPr>
                            <m:t>320</m:t>
                          </m:r>
                        </m:den>
                      </m:f>
                    </m:oMath>
                  </m:oMathPara>
                </a14:m>
                <a:endParaRPr lang="en-US" sz="2600" dirty="0" smtClean="0"/>
              </a:p>
              <a:p>
                <a:pPr/>
                <a14:m>
                  <m:oMathPara xmlns:m="http://schemas.openxmlformats.org/officeDocument/2006/math">
                    <m:oMathParaPr>
                      <m:jc m:val="left"/>
                    </m:oMathParaPr>
                    <m:oMath xmlns:m="http://schemas.openxmlformats.org/officeDocument/2006/math">
                      <m:r>
                        <m:rPr>
                          <m:sty m:val="p"/>
                        </m:rPr>
                        <a:rPr lang="en-US" sz="2600">
                          <a:latin typeface="Cambria Math" panose="02040503050406030204" pitchFamily="18" charset="0"/>
                        </a:rPr>
                        <m:t>P</m:t>
                      </m:r>
                      <m:d>
                        <m:dPr>
                          <m:ctrlPr>
                            <a:rPr lang="en-US" sz="2600" i="1">
                              <a:latin typeface="Cambria Math"/>
                            </a:rPr>
                          </m:ctrlPr>
                        </m:dPr>
                        <m:e>
                          <m:r>
                            <m:rPr>
                              <m:sty m:val="p"/>
                            </m:rPr>
                            <a:rPr lang="en-US" sz="2600">
                              <a:latin typeface="Cambria Math" panose="02040503050406030204" pitchFamily="18" charset="0"/>
                            </a:rPr>
                            <m:t>Regressa</m:t>
                          </m:r>
                        </m:e>
                      </m:d>
                      <m:r>
                        <a:rPr lang="en-US" sz="2600">
                          <a:latin typeface="Cambria Math" panose="02040503050406030204" pitchFamily="18" charset="0"/>
                        </a:rPr>
                        <m:t>=</m:t>
                      </m:r>
                      <m:r>
                        <a:rPr lang="en-US" sz="2600" i="1">
                          <a:latin typeface="Cambria Math" panose="02040503050406030204" pitchFamily="18" charset="0"/>
                        </a:rPr>
                        <m:t>105/320</m:t>
                      </m:r>
                    </m:oMath>
                  </m:oMathPara>
                </a14:m>
                <a:endParaRPr lang="en-US" sz="2600" dirty="0"/>
              </a:p>
              <a:p>
                <a:pPr/>
                <a14:m>
                  <m:oMathPara xmlns:m="http://schemas.openxmlformats.org/officeDocument/2006/math">
                    <m:oMathParaPr>
                      <m:jc m:val="left"/>
                    </m:oMathParaPr>
                    <m:oMath xmlns:m="http://schemas.openxmlformats.org/officeDocument/2006/math">
                      <m:f>
                        <m:fPr>
                          <m:ctrlPr>
                            <a:rPr lang="en-US" sz="2600" i="1">
                              <a:latin typeface="Cambria Math"/>
                            </a:rPr>
                          </m:ctrlPr>
                        </m:fPr>
                        <m:num>
                          <m:r>
                            <a:rPr lang="en-US" sz="2600" i="1">
                              <a:latin typeface="Cambria Math" panose="02040503050406030204" pitchFamily="18" charset="0"/>
                            </a:rPr>
                            <m:t>𝑃</m:t>
                          </m:r>
                          <m:d>
                            <m:dPr>
                              <m:ctrlPr>
                                <a:rPr lang="en-US" sz="2600" i="1">
                                  <a:latin typeface="Cambria Math"/>
                                </a:rPr>
                              </m:ctrlPr>
                            </m:dPr>
                            <m:e>
                              <m:r>
                                <a:rPr lang="en-US" sz="2600" i="1">
                                  <a:latin typeface="Cambria Math" panose="02040503050406030204" pitchFamily="18" charset="0"/>
                                </a:rPr>
                                <m:t>𝑅𝑒𝑔𝑟𝑒𝑠𝑠𝑎</m:t>
                              </m:r>
                              <m:r>
                                <a:rPr lang="en-US" sz="2600" i="1">
                                  <a:latin typeface="Cambria Math" panose="02040503050406030204" pitchFamily="18" charset="0"/>
                                </a:rPr>
                                <m:t> </m:t>
                              </m:r>
                              <m:r>
                                <a:rPr lang="en-US" sz="2600" i="1">
                                  <a:latin typeface="Cambria Math" panose="02040503050406030204" pitchFamily="18" charset="0"/>
                                </a:rPr>
                                <m:t>𝑎𝑛𝑑</m:t>
                              </m:r>
                              <m:r>
                                <a:rPr lang="en-US" sz="2600" i="1">
                                  <a:latin typeface="Cambria Math" panose="02040503050406030204" pitchFamily="18" charset="0"/>
                                </a:rPr>
                                <m:t> </m:t>
                              </m:r>
                              <m:r>
                                <a:rPr lang="en-US" sz="2600" i="1">
                                  <a:latin typeface="Cambria Math" panose="02040503050406030204" pitchFamily="18" charset="0"/>
                                </a:rPr>
                                <m:t>𝑚𝑜𝑟𝑒</m:t>
                              </m:r>
                              <m:r>
                                <a:rPr lang="en-US" sz="2600" i="1">
                                  <a:latin typeface="Cambria Math" panose="02040503050406030204" pitchFamily="18" charset="0"/>
                                </a:rPr>
                                <m:t> </m:t>
                              </m:r>
                              <m:r>
                                <a:rPr lang="en-US" sz="2600" i="1">
                                  <a:latin typeface="Cambria Math" panose="02040503050406030204" pitchFamily="18" charset="0"/>
                                </a:rPr>
                                <m:t>𝑡h𝑎𝑛</m:t>
                              </m:r>
                              <m:r>
                                <a:rPr lang="en-US" sz="2600" i="1">
                                  <a:latin typeface="Cambria Math" panose="02040503050406030204" pitchFamily="18" charset="0"/>
                                </a:rPr>
                                <m:t> 5 </m:t>
                              </m:r>
                              <m:r>
                                <a:rPr lang="en-US" sz="2600" i="1">
                                  <a:latin typeface="Cambria Math" panose="02040503050406030204" pitchFamily="18" charset="0"/>
                                </a:rPr>
                                <m:t>𝑑𝑒𝑓𝑒𝑐𝑡𝑠</m:t>
                              </m:r>
                            </m:e>
                          </m:d>
                        </m:num>
                        <m:den>
                          <m:r>
                            <a:rPr lang="en-US" sz="2600" i="1">
                              <a:latin typeface="Cambria Math" panose="02040503050406030204" pitchFamily="18" charset="0"/>
                            </a:rPr>
                            <m:t>𝑃</m:t>
                          </m:r>
                          <m:r>
                            <a:rPr lang="en-US" sz="2600" i="1">
                              <a:latin typeface="Cambria Math" panose="02040503050406030204" pitchFamily="18" charset="0"/>
                            </a:rPr>
                            <m:t>(</m:t>
                          </m:r>
                          <m:r>
                            <a:rPr lang="en-US" sz="2600" i="1">
                              <a:latin typeface="Cambria Math" panose="02040503050406030204" pitchFamily="18" charset="0"/>
                            </a:rPr>
                            <m:t>𝑅𝑒𝑔𝑟𝑒𝑠𝑠𝑎</m:t>
                          </m:r>
                          <m:r>
                            <a:rPr lang="en-US" sz="2600" i="1">
                              <a:latin typeface="Cambria Math" panose="02040503050406030204" pitchFamily="18" charset="0"/>
                            </a:rPr>
                            <m:t>)</m:t>
                          </m:r>
                        </m:den>
                      </m:f>
                      <m:r>
                        <a:rPr lang="en-US" sz="2600" i="1">
                          <a:latin typeface="Cambria Math" panose="02040503050406030204" pitchFamily="18" charset="0"/>
                        </a:rPr>
                        <m:t>=</m:t>
                      </m:r>
                      <m:f>
                        <m:fPr>
                          <m:ctrlPr>
                            <a:rPr lang="en-US" sz="2600" i="1">
                              <a:latin typeface="Cambria Math"/>
                            </a:rPr>
                          </m:ctrlPr>
                        </m:fPr>
                        <m:num>
                          <m:f>
                            <m:fPr>
                              <m:ctrlPr>
                                <a:rPr lang="en-US" sz="2600" i="1">
                                  <a:latin typeface="Cambria Math"/>
                                </a:rPr>
                              </m:ctrlPr>
                            </m:fPr>
                            <m:num>
                              <m:r>
                                <a:rPr lang="en-US" sz="2600" i="1">
                                  <a:latin typeface="Cambria Math" panose="02040503050406030204" pitchFamily="18" charset="0"/>
                                </a:rPr>
                                <m:t>23</m:t>
                              </m:r>
                            </m:num>
                            <m:den>
                              <m:r>
                                <a:rPr lang="en-US" sz="2600" i="1">
                                  <a:latin typeface="Cambria Math" panose="02040503050406030204" pitchFamily="18" charset="0"/>
                                </a:rPr>
                                <m:t>320</m:t>
                              </m:r>
                            </m:den>
                          </m:f>
                        </m:num>
                        <m:den>
                          <m:f>
                            <m:fPr>
                              <m:ctrlPr>
                                <a:rPr lang="en-US" sz="2600" i="1">
                                  <a:latin typeface="Cambria Math"/>
                                </a:rPr>
                              </m:ctrlPr>
                            </m:fPr>
                            <m:num>
                              <m:r>
                                <a:rPr lang="en-US" sz="2600" i="1">
                                  <a:latin typeface="Cambria Math" panose="02040503050406030204" pitchFamily="18" charset="0"/>
                                </a:rPr>
                                <m:t>105</m:t>
                              </m:r>
                            </m:num>
                            <m:den>
                              <m:r>
                                <a:rPr lang="en-US" sz="2600" i="1">
                                  <a:latin typeface="Cambria Math" panose="02040503050406030204" pitchFamily="18" charset="0"/>
                                </a:rPr>
                                <m:t>320</m:t>
                              </m:r>
                            </m:den>
                          </m:f>
                        </m:den>
                      </m:f>
                      <m:r>
                        <a:rPr lang="en-US" sz="2600" i="1">
                          <a:latin typeface="Cambria Math" panose="02040503050406030204" pitchFamily="18" charset="0"/>
                        </a:rPr>
                        <m:t>=</m:t>
                      </m:r>
                      <m:f>
                        <m:fPr>
                          <m:ctrlPr>
                            <a:rPr lang="en-US" sz="2600" i="1">
                              <a:latin typeface="Cambria Math"/>
                            </a:rPr>
                          </m:ctrlPr>
                        </m:fPr>
                        <m:num>
                          <m:r>
                            <a:rPr lang="en-US" sz="2600" i="1">
                              <a:latin typeface="Cambria Math" panose="02040503050406030204" pitchFamily="18" charset="0"/>
                            </a:rPr>
                            <m:t>23</m:t>
                          </m:r>
                        </m:num>
                        <m:den>
                          <m:r>
                            <a:rPr lang="en-US" sz="2600" i="1">
                              <a:latin typeface="Cambria Math" panose="02040503050406030204" pitchFamily="18" charset="0"/>
                            </a:rPr>
                            <m:t>105</m:t>
                          </m:r>
                        </m:den>
                      </m:f>
                    </m:oMath>
                  </m:oMathPara>
                </a14:m>
                <a:endParaRPr lang="en-US" sz="2600" dirty="0"/>
              </a:p>
            </p:txBody>
          </p:sp>
        </mc:Choice>
        <mc:Fallback>
          <p:sp>
            <p:nvSpPr>
              <p:cNvPr id="3" name="Content Placeholder 3"/>
              <p:cNvSpPr>
                <a:spLocks noGrp="1" noRot="1" noChangeAspect="1" noMove="1" noResize="1" noEditPoints="1" noAdjustHandles="1" noChangeArrowheads="1" noChangeShapeType="1" noTextEdit="1"/>
              </p:cNvSpPr>
              <p:nvPr>
                <p:ph idx="1"/>
              </p:nvPr>
            </p:nvSpPr>
            <p:spPr>
              <a:xfrm>
                <a:off x="457200" y="3657600"/>
                <a:ext cx="8229600" cy="2819400"/>
              </a:xfr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074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from the Table</a:t>
            </a:r>
            <a:endParaRPr lang="en-US" sz="1500" dirty="0"/>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dirty="0"/>
              <a:t>This probability can also be derived straight from the table</a:t>
            </a:r>
            <a:r>
              <a:rPr lang="en-US" dirty="0" smtClean="0"/>
              <a:t>.</a:t>
            </a:r>
            <a:endParaRPr lang="en-US" dirty="0"/>
          </a:p>
          <a:p>
            <a:pPr>
              <a:spcAft>
                <a:spcPts val="1200"/>
              </a:spcAft>
            </a:pPr>
            <a:r>
              <a:rPr lang="en-US" dirty="0"/>
              <a:t>This conditional probability notation says that we should find the probability that the vehicle would have more than 5 defects given it is a </a:t>
            </a:r>
            <a:r>
              <a:rPr lang="en-US" dirty="0" err="1"/>
              <a:t>Regressa</a:t>
            </a:r>
            <a:r>
              <a:rPr lang="en-US" dirty="0"/>
              <a:t> model</a:t>
            </a:r>
            <a:r>
              <a:rPr lang="en-US" dirty="0" smtClean="0"/>
              <a:t>. </a:t>
            </a:r>
            <a:r>
              <a:rPr lang="en-US" dirty="0"/>
              <a:t>This tells that we should be selecting only the vehicles that appear in the </a:t>
            </a:r>
            <a:r>
              <a:rPr lang="en-US" dirty="0" err="1"/>
              <a:t>Regressa</a:t>
            </a:r>
            <a:r>
              <a:rPr lang="en-US" dirty="0"/>
              <a:t> row in the table</a:t>
            </a:r>
            <a:r>
              <a:rPr lang="en-US" dirty="0" smtClean="0"/>
              <a:t>. </a:t>
            </a:r>
            <a:r>
              <a:rPr lang="en-US" dirty="0"/>
              <a:t>There are a total of 105 vehicles in this category. </a:t>
            </a:r>
            <a:r>
              <a:rPr lang="en-US" dirty="0" smtClean="0"/>
              <a:t>Twenty-three </a:t>
            </a:r>
            <a:r>
              <a:rPr lang="en-US" dirty="0"/>
              <a:t>of that 105 have more than 5 defects. </a:t>
            </a:r>
            <a:r>
              <a:rPr lang="en-US" dirty="0" smtClean="0"/>
              <a:t>This </a:t>
            </a:r>
            <a:r>
              <a:rPr lang="en-US" dirty="0"/>
              <a:t>is consistent with the results obtained using the formula.</a:t>
            </a:r>
            <a:endParaRPr lang="en-US" dirty="0"/>
          </a:p>
        </p:txBody>
      </p:sp>
    </p:spTree>
    <p:extLst>
      <p:ext uri="{BB962C8B-B14F-4D97-AF65-F5344CB8AC3E}">
        <p14:creationId xmlns:p14="http://schemas.microsoft.com/office/powerpoint/2010/main" val="3522302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calculate a conditional probability.</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2937</TotalTime>
  <Words>517</Words>
  <Application>Microsoft Office PowerPoint</Application>
  <PresentationFormat>On-screen Show (4:3)</PresentationFormat>
  <Paragraphs>59</Paragraphs>
  <Slides>9</Slides>
  <Notes>0</Notes>
  <HiddenSlides>0</HiddenSlides>
  <MMClips>0</MMClips>
  <ScaleCrop>false</ScaleCrop>
  <HeadingPairs>
    <vt:vector size="4" baseType="variant">
      <vt:variant>
        <vt:lpstr>Theme</vt:lpstr>
      </vt:variant>
      <vt:variant>
        <vt:i4>9</vt:i4>
      </vt:variant>
      <vt:variant>
        <vt:lpstr>Slide Titles</vt:lpstr>
      </vt:variant>
      <vt:variant>
        <vt:i4>9</vt:i4>
      </vt:variant>
    </vt:vector>
  </HeadingPairs>
  <TitlesOfParts>
    <vt:vector size="18"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vt:lpstr>
      <vt:lpstr>Contingency Table</vt:lpstr>
      <vt:lpstr>Conditional Probability Formula</vt:lpstr>
      <vt:lpstr>Find Probability (1)</vt:lpstr>
      <vt:lpstr>Find Probability (2)</vt:lpstr>
      <vt:lpstr>Probability from the Table</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428</cp:revision>
  <dcterms:created xsi:type="dcterms:W3CDTF">2017-12-05T17:18:18Z</dcterms:created>
  <dcterms:modified xsi:type="dcterms:W3CDTF">2018-04-13T11:14:40Z</dcterms:modified>
</cp:coreProperties>
</file>