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4.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5.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6.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7.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8.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859" r:id="rId2"/>
    <p:sldMasterId id="2147483744" r:id="rId3"/>
    <p:sldMasterId id="2147483780" r:id="rId4"/>
    <p:sldMasterId id="2147483838" r:id="rId5"/>
    <p:sldMasterId id="2147483713" r:id="rId6"/>
    <p:sldMasterId id="2147483674" r:id="rId7"/>
    <p:sldMasterId id="2147483897" r:id="rId8"/>
    <p:sldMasterId id="2147483960" r:id="rId9"/>
  </p:sldMasterIdLst>
  <p:notesMasterIdLst>
    <p:notesMasterId r:id="rId23"/>
  </p:notesMasterIdLst>
  <p:handoutMasterIdLst>
    <p:handoutMasterId r:id="rId24"/>
  </p:handoutMasterIdLst>
  <p:sldIdLst>
    <p:sldId id="273" r:id="rId10"/>
    <p:sldId id="276" r:id="rId11"/>
    <p:sldId id="447" r:id="rId12"/>
    <p:sldId id="453" r:id="rId13"/>
    <p:sldId id="454" r:id="rId14"/>
    <p:sldId id="455" r:id="rId15"/>
    <p:sldId id="456" r:id="rId16"/>
    <p:sldId id="457" r:id="rId17"/>
    <p:sldId id="449" r:id="rId18"/>
    <p:sldId id="458" r:id="rId19"/>
    <p:sldId id="451" r:id="rId20"/>
    <p:sldId id="459" r:id="rId21"/>
    <p:sldId id="292"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408">
          <p15:clr>
            <a:srgbClr val="A4A3A4"/>
          </p15:clr>
        </p15:guide>
        <p15:guide id="2" orient="horz" pos="3600">
          <p15:clr>
            <a:srgbClr val="A4A3A4"/>
          </p15:clr>
        </p15:guide>
        <p15:guide id="3" orient="horz" pos="912" userDrawn="1">
          <p15:clr>
            <a:srgbClr val="A4A3A4"/>
          </p15:clr>
        </p15:guide>
        <p15:guide id="4" orient="horz" pos="3360">
          <p15:clr>
            <a:srgbClr val="A4A3A4"/>
          </p15:clr>
        </p15:guide>
        <p15:guide id="5" pos="5616">
          <p15:clr>
            <a:srgbClr val="A4A3A4"/>
          </p15:clr>
        </p15:guide>
        <p15:guide id="6" pos="4320"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8E9"/>
    <a:srgbClr val="D8CDD1"/>
    <a:srgbClr val="2B606A"/>
    <a:srgbClr val="085367"/>
    <a:srgbClr val="00518B"/>
    <a:srgbClr val="B60000"/>
    <a:srgbClr val="214E91"/>
    <a:srgbClr val="6A6A6A"/>
    <a:srgbClr val="E66618"/>
    <a:srgbClr val="3070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5" autoAdjust="0"/>
    <p:restoredTop sz="86475" autoAdjust="0"/>
  </p:normalViewPr>
  <p:slideViewPr>
    <p:cSldViewPr>
      <p:cViewPr>
        <p:scale>
          <a:sx n="75" d="100"/>
          <a:sy n="75" d="100"/>
        </p:scale>
        <p:origin x="-786" y="-582"/>
      </p:cViewPr>
      <p:guideLst>
        <p:guide orient="horz" pos="3408"/>
        <p:guide orient="horz" pos="3600"/>
        <p:guide orient="horz" pos="912"/>
        <p:guide orient="horz" pos="3360"/>
        <p:guide pos="5616"/>
        <p:guide pos="4320"/>
      </p:guideLst>
    </p:cSldViewPr>
  </p:slideViewPr>
  <p:outlineViewPr>
    <p:cViewPr>
      <p:scale>
        <a:sx n="33" d="100"/>
        <a:sy n="33" d="100"/>
      </p:scale>
      <p:origin x="0" y="2328"/>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2.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24CCBF-31CF-4FCA-A5B4-50142834420A}" type="datetimeFigureOut">
              <a:rPr lang="en-US" smtClean="0"/>
              <a:t>4/13/2018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895618-5249-4F12-80E4-2F3A0FD18481}" type="slidenum">
              <a:rPr lang="en-US" smtClean="0"/>
              <a:t>‹#›</a:t>
            </a:fld>
            <a:endParaRPr lang="en-US"/>
          </a:p>
        </p:txBody>
      </p:sp>
    </p:spTree>
    <p:extLst>
      <p:ext uri="{BB962C8B-B14F-4D97-AF65-F5344CB8AC3E}">
        <p14:creationId xmlns:p14="http://schemas.microsoft.com/office/powerpoint/2010/main" val="472110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4B720-C9F6-4BFC-BC5C-B1B8D70204DA}" type="datetimeFigureOut">
              <a:rPr lang="en-US" smtClean="0"/>
              <a:t>4/13/2018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03D02-7E89-4EBF-B123-9C334E1BFEF7}" type="slidenum">
              <a:rPr lang="en-US" smtClean="0"/>
              <a:t>‹#›</a:t>
            </a:fld>
            <a:endParaRPr lang="en-US"/>
          </a:p>
        </p:txBody>
      </p:sp>
    </p:spTree>
    <p:extLst>
      <p:ext uri="{BB962C8B-B14F-4D97-AF65-F5344CB8AC3E}">
        <p14:creationId xmlns:p14="http://schemas.microsoft.com/office/powerpoint/2010/main" val="61890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15602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hite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ite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hite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Aft>
                <a:spcPts val="800"/>
              </a:spcAft>
              <a:buFont typeface="Arial" panose="020B0604020202020204" pitchFamily="34" charset="0"/>
              <a:buNone/>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7" hasCustomPrompt="1"/>
          </p:nvPr>
        </p:nvSpPr>
        <p:spPr>
          <a:xfrm>
            <a:off x="3465912" y="6605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80104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533400" y="106680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533400" y="201168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533400" y="2880360"/>
            <a:ext cx="8153400" cy="6858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533400" y="367284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533400" y="4617720"/>
            <a:ext cx="8153400" cy="9144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533400" y="563880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562023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Bar-12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159416" y="1066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159416" y="19812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159416" y="28956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159416" y="38100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159416" y="47244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159416" y="5638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7"/>
          <p:cNvSpPr>
            <a:spLocks noGrp="1"/>
          </p:cNvSpPr>
          <p:nvPr>
            <p:ph sz="quarter" idx="18"/>
          </p:nvPr>
        </p:nvSpPr>
        <p:spPr>
          <a:xfrm>
            <a:off x="4800600" y="1066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dirty="0"/>
              <a:t>Click to edit Master text styles</a:t>
            </a:r>
          </a:p>
          <a:p>
            <a:pPr marL="800100" lvl="1" indent="-342900">
              <a:spcAft>
                <a:spcPts val="800"/>
              </a:spcAft>
              <a:buFont typeface="Arial" panose="020B0604020202020204" pitchFamily="34" charset="0"/>
              <a:buChar char="•"/>
            </a:pPr>
            <a:r>
              <a:rPr lang="en-US" dirty="0"/>
              <a:t>Second level</a:t>
            </a:r>
          </a:p>
          <a:p>
            <a:pPr marL="1200150" lvl="2" indent="-285750">
              <a:spcAft>
                <a:spcPts val="800"/>
              </a:spcAft>
              <a:buFont typeface="Arial" panose="020B0604020202020204" pitchFamily="34" charset="0"/>
            </a:pPr>
            <a:r>
              <a:rPr lang="en-US" dirty="0"/>
              <a:t>Third level</a:t>
            </a:r>
          </a:p>
          <a:p>
            <a:pPr marL="1657350" lvl="3" indent="-285750">
              <a:spcAft>
                <a:spcPts val="800"/>
              </a:spcAft>
              <a:buFont typeface="Arial" panose="020B0604020202020204" pitchFamily="34" charset="0"/>
              <a:buChar char="•"/>
            </a:pPr>
            <a:r>
              <a:rPr lang="en-US" dirty="0"/>
              <a:t>Fourth level</a:t>
            </a:r>
          </a:p>
          <a:p>
            <a:pPr marL="2114550" lvl="4" indent="-285750">
              <a:spcAft>
                <a:spcPts val="800"/>
              </a:spcAft>
              <a:buFont typeface="Arial" panose="020B0604020202020204" pitchFamily="34" charset="0"/>
              <a:buChar char="•"/>
            </a:pPr>
            <a:r>
              <a:rPr lang="en-US" dirty="0"/>
              <a:t>Fifth level</a:t>
            </a:r>
          </a:p>
        </p:txBody>
      </p:sp>
      <p:sp>
        <p:nvSpPr>
          <p:cNvPr id="19" name="Content Placeholder 8"/>
          <p:cNvSpPr>
            <a:spLocks noGrp="1"/>
          </p:cNvSpPr>
          <p:nvPr>
            <p:ph sz="quarter" idx="19"/>
          </p:nvPr>
        </p:nvSpPr>
        <p:spPr>
          <a:xfrm>
            <a:off x="4800600" y="19812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1" name="Content Placeholder 9"/>
          <p:cNvSpPr>
            <a:spLocks noGrp="1"/>
          </p:cNvSpPr>
          <p:nvPr>
            <p:ph sz="quarter" idx="20"/>
          </p:nvPr>
        </p:nvSpPr>
        <p:spPr>
          <a:xfrm>
            <a:off x="4800600" y="28956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3" name="Content Placeholder 10"/>
          <p:cNvSpPr>
            <a:spLocks noGrp="1"/>
          </p:cNvSpPr>
          <p:nvPr>
            <p:ph sz="quarter" idx="21"/>
          </p:nvPr>
        </p:nvSpPr>
        <p:spPr>
          <a:xfrm>
            <a:off x="4800600" y="38100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5" name="Content Placeholder 11"/>
          <p:cNvSpPr>
            <a:spLocks noGrp="1"/>
          </p:cNvSpPr>
          <p:nvPr>
            <p:ph sz="quarter" idx="22"/>
          </p:nvPr>
        </p:nvSpPr>
        <p:spPr>
          <a:xfrm>
            <a:off x="4800600" y="47244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7" name="Content Placeholder 12"/>
          <p:cNvSpPr>
            <a:spLocks noGrp="1"/>
          </p:cNvSpPr>
          <p:nvPr>
            <p:ph sz="quarter" idx="23"/>
          </p:nvPr>
        </p:nvSpPr>
        <p:spPr>
          <a:xfrm>
            <a:off x="4800600" y="5638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13" name="Jump Link"/>
          <p:cNvSpPr>
            <a:spLocks noGrp="1"/>
          </p:cNvSpPr>
          <p:nvPr>
            <p:ph type="body" sz="quarter" idx="17" hasCustomPrompt="1"/>
          </p:nvPr>
        </p:nvSpPr>
        <p:spPr>
          <a:xfrm>
            <a:off x="34675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9805406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118797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o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5612"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874073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4806866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o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0198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5873770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o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3" hasCustomPrompt="1"/>
          </p:nvPr>
        </p:nvSpPr>
        <p:spPr>
          <a:xfrm>
            <a:off x="4999894"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9750495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o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49100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8" name="Jump Link"/>
          <p:cNvSpPr>
            <a:spLocks noGrp="1"/>
          </p:cNvSpPr>
          <p:nvPr>
            <p:ph type="body" sz="quarter" idx="12" hasCustomPrompt="1"/>
          </p:nvPr>
        </p:nvSpPr>
        <p:spPr>
          <a:xfrm>
            <a:off x="3357063" y="510540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326611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1"/>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dirty="0"/>
          </a:p>
        </p:txBody>
      </p:sp>
      <p:sp>
        <p:nvSpPr>
          <p:cNvPr id="5" name="Video Credit"/>
          <p:cNvSpPr>
            <a:spLocks noGrp="1"/>
          </p:cNvSpPr>
          <p:nvPr>
            <p:ph type="body" sz="quarter" idx="12"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Video Credit Here</a:t>
            </a:r>
          </a:p>
        </p:txBody>
      </p:sp>
    </p:spTree>
    <p:extLst>
      <p:ext uri="{BB962C8B-B14F-4D97-AF65-F5344CB8AC3E}">
        <p14:creationId xmlns:p14="http://schemas.microsoft.com/office/powerpoint/2010/main" val="198741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5257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467512" y="6553200"/>
            <a:ext cx="2208976" cy="99950"/>
          </a:xfrm>
          <a:prstGeom prst="rect">
            <a:avLst/>
          </a:prstGeom>
        </p:spPr>
        <p:txBody>
          <a:bodyPr lIns="0" tIns="0" rIns="0" bIns="0"/>
          <a:lstStyle>
            <a:lvl1pPr marL="0" indent="0" algn="ctr">
              <a:buNone/>
              <a:defRPr sz="800">
                <a:solidFill>
                  <a:schemeClr val="bg1"/>
                </a:solidFill>
              </a:defRPr>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8626553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2362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810000"/>
            <a:ext cx="8229600" cy="2362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4" hasCustomPrompt="1"/>
          </p:nvPr>
        </p:nvSpPr>
        <p:spPr>
          <a:xfrm>
            <a:off x="3465576" y="6553200"/>
            <a:ext cx="2212848" cy="100584"/>
          </a:xfrm>
          <a:prstGeom prst="rect">
            <a:avLst/>
          </a:prstGeom>
        </p:spPr>
        <p:txBody>
          <a:bodyPr lIns="0" tIns="0" rIns="0" bIns="0"/>
          <a:lstStyle>
            <a:lvl1pPr marL="0" indent="0" algn="ctr">
              <a:buNone/>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smtClean="0"/>
              <a:t>Add “Access the text alternative for slide images.”</a:t>
            </a:r>
            <a:endParaRPr lang="en-US" dirty="0"/>
          </a:p>
        </p:txBody>
      </p:sp>
      <p:sp>
        <p:nvSpPr>
          <p:cNvPr id="13" name="Photo Credit"/>
          <p:cNvSpPr>
            <a:spLocks noGrp="1"/>
          </p:cNvSpPr>
          <p:nvPr>
            <p:ph type="body" sz="quarter" idx="15" hasCustomPrompt="1"/>
          </p:nvPr>
        </p:nvSpPr>
        <p:spPr>
          <a:xfrm>
            <a:off x="6473952" y="6705599"/>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2704760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15240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048000"/>
            <a:ext cx="8229600" cy="1600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4800600"/>
            <a:ext cx="8229600" cy="1600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5" hasCustomPrompt="1"/>
          </p:nvPr>
        </p:nvSpPr>
        <p:spPr>
          <a:xfrm>
            <a:off x="3465576" y="6553200"/>
            <a:ext cx="2212848" cy="100584"/>
          </a:xfrm>
          <a:prstGeom prst="rect">
            <a:avLst/>
          </a:prstGeom>
        </p:spPr>
        <p:txBody>
          <a:bodyPr lIns="0" tIns="0" rIns="0" bIns="0"/>
          <a:lstStyle>
            <a:lvl1pPr marL="0" indent="0" algn="ctr">
              <a:buNone/>
              <a:defRPr sz="800">
                <a:solidFill>
                  <a:schemeClr val="bg1"/>
                </a:solidFill>
              </a:defRPr>
            </a:lvl1pPr>
            <a:lvl2pPr>
              <a:defRPr sz="800"/>
            </a:lvl2pPr>
            <a:lvl3pPr>
              <a:defRPr sz="800"/>
            </a:lvl3pPr>
            <a:lvl4pPr>
              <a:defRPr sz="800"/>
            </a:lvl4pPr>
            <a:lvl5pPr>
              <a:defRPr sz="800"/>
            </a:lvl5pPr>
          </a:lstStyle>
          <a:p>
            <a:pPr lvl="0"/>
            <a:r>
              <a:rPr lang="en-US" dirty="0" smtClean="0"/>
              <a:t>Add “Access the text alternative for slide images.”</a:t>
            </a:r>
            <a:endParaRPr lang="en-US" dirty="0"/>
          </a:p>
        </p:txBody>
      </p:sp>
      <p:sp>
        <p:nvSpPr>
          <p:cNvPr id="14" name="Photo Credit"/>
          <p:cNvSpPr>
            <a:spLocks noGrp="1"/>
          </p:cNvSpPr>
          <p:nvPr>
            <p:ph type="body" sz="quarter" idx="16"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a:defRPr sz="800"/>
            </a:lvl2pPr>
            <a:lvl3pPr>
              <a:defRPr sz="800"/>
            </a:lvl3pPr>
            <a:lvl4pPr>
              <a:defRPr sz="800"/>
            </a:lvl4pPr>
            <a:lvl5pPr>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3102806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5146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8100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50292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6" hasCustomPrompt="1"/>
          </p:nvPr>
        </p:nvSpPr>
        <p:spPr>
          <a:xfrm>
            <a:off x="3465576" y="6553200"/>
            <a:ext cx="2212848" cy="100584"/>
          </a:xfrm>
          <a:prstGeom prst="rect">
            <a:avLst/>
          </a:prstGeom>
        </p:spPr>
        <p:txBody>
          <a:bodyPr lIns="0" tIns="0" rIns="0" bIns="0"/>
          <a:lstStyle>
            <a:lvl1pPr marL="0" indent="0" algn="ctr">
              <a:buNone/>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smtClean="0"/>
              <a:t>Add “Access the text alternative for slide images.”</a:t>
            </a:r>
            <a:endParaRPr lang="en-US" dirty="0"/>
          </a:p>
        </p:txBody>
      </p:sp>
      <p:sp>
        <p:nvSpPr>
          <p:cNvPr id="14" name="Photo Credit"/>
          <p:cNvSpPr>
            <a:spLocks noGrp="1"/>
          </p:cNvSpPr>
          <p:nvPr>
            <p:ph type="body" sz="quarter" idx="17"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25884515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Red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35706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194019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Tagline-Gray BG, Title-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36828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Red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Jump Link"/>
          <p:cNvSpPr>
            <a:spLocks noGrp="1"/>
          </p:cNvSpPr>
          <p:nvPr>
            <p:ph type="body" sz="quarter" idx="12" hasCustomPrompt="1"/>
          </p:nvPr>
        </p:nvSpPr>
        <p:spPr>
          <a:xfrm>
            <a:off x="327324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7505567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ed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Jump Link"/>
          <p:cNvSpPr>
            <a:spLocks noGrp="1"/>
          </p:cNvSpPr>
          <p:nvPr>
            <p:ph type="body" sz="quarter" idx="16" hasCustomPrompt="1"/>
          </p:nvPr>
        </p:nvSpPr>
        <p:spPr>
          <a:xfrm>
            <a:off x="3357063" y="59960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207924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ed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502643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4853900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d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9164351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ed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Jump Link"/>
          <p:cNvSpPr>
            <a:spLocks noGrp="1"/>
          </p:cNvSpPr>
          <p:nvPr>
            <p:ph type="body" sz="quarter" idx="16" hasCustomPrompt="1"/>
          </p:nvPr>
        </p:nvSpPr>
        <p:spPr>
          <a:xfrm>
            <a:off x="3467512" y="5081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579501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Red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5"/>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a:p>
        </p:txBody>
      </p:sp>
      <p:sp>
        <p:nvSpPr>
          <p:cNvPr id="5" name="Video Credit"/>
          <p:cNvSpPr>
            <a:spLocks noGrp="1"/>
          </p:cNvSpPr>
          <p:nvPr>
            <p:ph type="body" sz="quarter" idx="12"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Video Credit Here</a:t>
            </a:r>
          </a:p>
        </p:txBody>
      </p:sp>
    </p:spTree>
    <p:extLst>
      <p:ext uri="{BB962C8B-B14F-4D97-AF65-F5344CB8AC3E}">
        <p14:creationId xmlns:p14="http://schemas.microsoft.com/office/powerpoint/2010/main" val="2469297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mod="1">
    <p:ext uri="{DCECCB84-F9BA-43D5-87BE-67443E8EF086}">
      <p15:sldGuideLst xmlns:p15="http://schemas.microsoft.com/office/powerpoint/2012/main" xmlns="">
        <p15:guide id="1" orient="horz" pos="2160">
          <p15:clr>
            <a:srgbClr val="FBAE40"/>
          </p15:clr>
        </p15:guide>
        <p15:guide id="2" pos="528">
          <p15:clr>
            <a:srgbClr val="FBAE40"/>
          </p15:clr>
        </p15:guide>
        <p15:guide id="3" pos="5136">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o 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No 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Tagline-Gray BG, Title-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8335032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No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o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3"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mallRedBar-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RedBar-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mallRedBar-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mallRedBar-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2"/>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RedBar-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Red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685800" y="2555875"/>
            <a:ext cx="7772400" cy="1470025"/>
          </a:xfrm>
          <a:prstGeom prst="rect">
            <a:avLst/>
          </a:prstGeom>
        </p:spPr>
        <p:txBody>
          <a:bodyPr anchor="b"/>
          <a:lstStyle>
            <a:lvl1pPr algn="r">
              <a:defRPr sz="2200" b="1">
                <a:solidFill>
                  <a:schemeClr val="bg1"/>
                </a:solidFill>
                <a:latin typeface="+mj-lt"/>
              </a:defRPr>
            </a:lvl1pPr>
          </a:lstStyle>
          <a:p>
            <a:r>
              <a:rPr lang="en-US" dirty="0"/>
              <a:t>Click to edit Master title style</a:t>
            </a:r>
          </a:p>
        </p:txBody>
      </p:sp>
      <p:sp>
        <p:nvSpPr>
          <p:cNvPr id="3" name="Subtitle 2"/>
          <p:cNvSpPr>
            <a:spLocks noGrp="1"/>
          </p:cNvSpPr>
          <p:nvPr>
            <p:ph type="subTitle" idx="1"/>
          </p:nvPr>
        </p:nvSpPr>
        <p:spPr>
          <a:xfrm>
            <a:off x="685800" y="4038600"/>
            <a:ext cx="7772400" cy="2011680"/>
          </a:xfrm>
          <a:prstGeom prst="rect">
            <a:avLst/>
          </a:prstGeom>
        </p:spPr>
        <p:txBody>
          <a:bodyPr/>
          <a:lstStyle>
            <a:lvl1pPr marL="0" indent="0" algn="r">
              <a:buNone/>
              <a:defRPr sz="400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8" name="Content Placeholder 7"/>
          <p:cNvSpPr>
            <a:spLocks noGrp="1"/>
          </p:cNvSpPr>
          <p:nvPr>
            <p:ph sz="quarter" idx="13"/>
          </p:nvPr>
        </p:nvSpPr>
        <p:spPr>
          <a:xfrm>
            <a:off x="0" y="6771640"/>
            <a:ext cx="9144000" cy="91440"/>
          </a:xfrm>
          <a:prstGeom prst="rect">
            <a:avLst/>
          </a:prstGeom>
        </p:spPr>
        <p:txBody>
          <a:bodyPr lIns="45720" rIns="45720" anchor="ctr"/>
          <a:lstStyle>
            <a:lvl1pPr algn="l">
              <a:defRPr sz="800">
                <a:solidFill>
                  <a:schemeClr val="bg1"/>
                </a:solidFill>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259712884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ue Slide Title above text">
    <p:spTree>
      <p:nvGrpSpPr>
        <p:cNvPr id="1" name=""/>
        <p:cNvGrpSpPr/>
        <p:nvPr/>
      </p:nvGrpSpPr>
      <p:grpSpPr>
        <a:xfrm>
          <a:off x="0" y="0"/>
          <a:ext cx="0" cy="0"/>
          <a:chOff x="0" y="0"/>
          <a:chExt cx="0" cy="0"/>
        </a:xfrm>
      </p:grpSpPr>
      <p:sp>
        <p:nvSpPr>
          <p:cNvPr id="2" name="Slide Title"/>
          <p:cNvSpPr>
            <a:spLocks noGrp="1"/>
          </p:cNvSpPr>
          <p:nvPr>
            <p:ph type="ctrTitle"/>
          </p:nvPr>
        </p:nvSpPr>
        <p:spPr>
          <a:xfrm>
            <a:off x="1066800" y="1524000"/>
            <a:ext cx="7048500" cy="1470025"/>
          </a:xfrm>
          <a:prstGeom prst="rect">
            <a:avLst/>
          </a:prstGeom>
        </p:spPr>
        <p:txBody>
          <a:bodyPr/>
          <a:lstStyle>
            <a:lvl1pPr algn="l">
              <a:defRPr sz="4400">
                <a:solidFill>
                  <a:schemeClr val="bg1"/>
                </a:solidFill>
              </a:defRPr>
            </a:lvl1pPr>
          </a:lstStyle>
          <a:p>
            <a:r>
              <a:rPr lang="en-US" dirty="0"/>
              <a:t>Click to edit Master title style</a:t>
            </a:r>
          </a:p>
        </p:txBody>
      </p:sp>
      <p:sp>
        <p:nvSpPr>
          <p:cNvPr id="3" name="Subtitle 1"/>
          <p:cNvSpPr>
            <a:spLocks noGrp="1"/>
          </p:cNvSpPr>
          <p:nvPr>
            <p:ph type="subTitle" idx="1"/>
          </p:nvPr>
        </p:nvSpPr>
        <p:spPr>
          <a:xfrm>
            <a:off x="1066800" y="2971800"/>
            <a:ext cx="6400800" cy="1752600"/>
          </a:xfrm>
          <a:prstGeom prst="rect">
            <a:avLst/>
          </a:prstGeom>
        </p:spPr>
        <p:txBody>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38872374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Blue Slide 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722313" y="2643186"/>
            <a:ext cx="7202487" cy="1362075"/>
          </a:xfrm>
          <a:prstGeom prst="rect">
            <a:avLst/>
          </a:prstGeom>
        </p:spPr>
        <p:txBody>
          <a:bodyPr anchor="t"/>
          <a:lstStyle>
            <a:lvl1pPr algn="l">
              <a:defRPr sz="4400" b="1" cap="all">
                <a:solidFill>
                  <a:schemeClr val="bg1"/>
                </a:solidFill>
              </a:defRPr>
            </a:lvl1pPr>
          </a:lstStyle>
          <a:p>
            <a:r>
              <a:rPr lang="en-US" dirty="0"/>
              <a:t>Click to edit Master title style</a:t>
            </a:r>
          </a:p>
        </p:txBody>
      </p:sp>
      <p:sp>
        <p:nvSpPr>
          <p:cNvPr id="3" name="Text Placeholder 1"/>
          <p:cNvSpPr>
            <a:spLocks noGrp="1"/>
          </p:cNvSpPr>
          <p:nvPr>
            <p:ph type="body" idx="1"/>
          </p:nvPr>
        </p:nvSpPr>
        <p:spPr>
          <a:xfrm>
            <a:off x="722313" y="1143000"/>
            <a:ext cx="7202487" cy="1500187"/>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70531504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lain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8" name="Text Placeholder 1"/>
          <p:cNvSpPr>
            <a:spLocks noGrp="1"/>
          </p:cNvSpPr>
          <p:nvPr>
            <p:ph type="body" sz="quarter" idx="12"/>
          </p:nvPr>
        </p:nvSpPr>
        <p:spPr>
          <a:xfrm>
            <a:off x="457200" y="1066800"/>
            <a:ext cx="8229600" cy="55626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
        <p:nvSpPr>
          <p:cNvPr id="7" name="Jump Link"/>
          <p:cNvSpPr>
            <a:spLocks noGrp="1"/>
          </p:cNvSpPr>
          <p:nvPr>
            <p:ph type="body" sz="quarter" idx="11" hasCustomPrompt="1"/>
          </p:nvPr>
        </p:nvSpPr>
        <p:spPr>
          <a:xfrm>
            <a:off x="3356610" y="66294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70175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Plain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94921454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lain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2"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65626086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Red Bar Footer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5"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
        <p:nvSpPr>
          <p:cNvPr id="8" name="Text Placeholder 1"/>
          <p:cNvSpPr>
            <a:spLocks noGrp="1"/>
          </p:cNvSpPr>
          <p:nvPr>
            <p:ph type="body" sz="quarter" idx="12"/>
          </p:nvPr>
        </p:nvSpPr>
        <p:spPr>
          <a:xfrm>
            <a:off x="457200" y="990600"/>
            <a:ext cx="8229600" cy="54102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Tree>
    <p:extLst>
      <p:ext uri="{BB962C8B-B14F-4D97-AF65-F5344CB8AC3E}">
        <p14:creationId xmlns:p14="http://schemas.microsoft.com/office/powerpoint/2010/main" val="267836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Red Bar Footer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13" name="Jump link"/>
          <p:cNvSpPr>
            <a:spLocks noGrp="1"/>
          </p:cNvSpPr>
          <p:nvPr>
            <p:ph type="body" sz="quarter" idx="13"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109974784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Red Bar Footer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112378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75564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0741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10" Type="http://schemas.openxmlformats.org/officeDocument/2006/relationships/image" Target="../media/image3.gif"/><Relationship Id="rId4" Type="http://schemas.openxmlformats.org/officeDocument/2006/relationships/slideLayout" Target="../slideLayouts/slideLayout11.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heme" Target="../theme/theme3.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4.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38.xml"/><Relationship Id="rId7" Type="http://schemas.openxmlformats.org/officeDocument/2006/relationships/slideLayout" Target="../slideLayouts/slideLayout42.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5" Type="http://schemas.openxmlformats.org/officeDocument/2006/relationships/slideLayout" Target="../slideLayouts/slideLayout40.xml"/><Relationship Id="rId4" Type="http://schemas.openxmlformats.org/officeDocument/2006/relationships/slideLayout" Target="../slideLayouts/slideLayout39.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5.xml"/><Relationship Id="rId7" Type="http://schemas.openxmlformats.org/officeDocument/2006/relationships/slideLayout" Target="../slideLayouts/slideLayout49.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5" Type="http://schemas.openxmlformats.org/officeDocument/2006/relationships/slideLayout" Target="../slideLayouts/slideLayout47.xml"/><Relationship Id="rId4" Type="http://schemas.openxmlformats.org/officeDocument/2006/relationships/slideLayout" Target="../slideLayouts/slideLayout46.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51.xml"/><Relationship Id="rId1" Type="http://schemas.openxmlformats.org/officeDocument/2006/relationships/slideLayout" Target="../slideLayouts/slideLayout50.xml"/><Relationship Id="rId4" Type="http://schemas.openxmlformats.org/officeDocument/2006/relationships/image" Target="../media/image4.png"/></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4.xml"/><Relationship Id="rId2" Type="http://schemas.openxmlformats.org/officeDocument/2006/relationships/slideLayout" Target="../slideLayouts/slideLayout53.xml"/><Relationship Id="rId1" Type="http://schemas.openxmlformats.org/officeDocument/2006/relationships/slideLayout" Target="../slideLayouts/slideLayout52.x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57.xml"/><Relationship Id="rId2" Type="http://schemas.openxmlformats.org/officeDocument/2006/relationships/slideLayout" Target="../slideLayouts/slideLayout56.xml"/><Relationship Id="rId1" Type="http://schemas.openxmlformats.org/officeDocument/2006/relationships/slideLayout" Target="../slideLayouts/slideLayout55.xml"/><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B606A"/>
        </a:solidFill>
        <a:effectLst/>
      </p:bgPr>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sp>
        <p:nvSpPr>
          <p:cNvPr id="13" name="Red Bar"/>
          <p:cNvSpPr/>
          <p:nvPr userDrawn="1"/>
        </p:nvSpPr>
        <p:spPr>
          <a:xfrm>
            <a:off x="0" y="6248400"/>
            <a:ext cx="9144000" cy="503767"/>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pic>
        <p:nvPicPr>
          <p:cNvPr id="12" name="MH Tagline" descr="Tagline: Because learning changes everything.™"/>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53481" y="6351925"/>
            <a:ext cx="3223119" cy="272375"/>
          </a:xfrm>
          <a:prstGeom prst="rect">
            <a:avLst/>
          </a:prstGeom>
        </p:spPr>
      </p:pic>
    </p:spTree>
    <p:extLst>
      <p:ext uri="{BB962C8B-B14F-4D97-AF65-F5344CB8AC3E}">
        <p14:creationId xmlns:p14="http://schemas.microsoft.com/office/powerpoint/2010/main" val="106623559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969" r:id="rId5"/>
    <p:sldLayoutId id="2147483734" r:id="rId6"/>
    <p:sldLayoutId id="2147483914"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marR="0" indent="0" algn="r" defTabSz="914400" rtl="0" eaLnBrk="1" fontAlgn="auto" latinLnBrk="0" hangingPunct="1">
        <a:lnSpc>
          <a:spcPct val="100000"/>
        </a:lnSpc>
        <a:spcBef>
          <a:spcPts val="0"/>
        </a:spcBef>
        <a:spcAft>
          <a:spcPts val="0"/>
        </a:spcAft>
        <a:buClrTx/>
        <a:buSzTx/>
        <a:buFontTx/>
        <a:buNone/>
        <a:tabLst/>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pic>
        <p:nvPicPr>
          <p:cNvPr id="2" name="MH Tagline" descr="Tag line: Because learning changes everything™"/>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6257775"/>
            <a:ext cx="3371850" cy="476250"/>
          </a:xfrm>
          <a:prstGeom prst="rect">
            <a:avLst/>
          </a:prstGeom>
        </p:spPr>
      </p:pic>
    </p:spTree>
    <p:extLst>
      <p:ext uri="{BB962C8B-B14F-4D97-AF65-F5344CB8AC3E}">
        <p14:creationId xmlns:p14="http://schemas.microsoft.com/office/powerpoint/2010/main" val="1460950632"/>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1192571768"/>
      </p:ext>
    </p:extLst>
  </p:cSld>
  <p:clrMap bg1="lt1" tx1="dk1" bg2="lt2" tx2="dk2" accent1="accent1" accent2="accent2" accent3="accent3" accent4="accent4" accent5="accent5" accent6="accent6" hlink="hlink" folHlink="folHlink"/>
  <p:sldLayoutIdLst>
    <p:sldLayoutId id="2147483751" r:id="rId1"/>
    <p:sldLayoutId id="2147483896" r:id="rId2"/>
    <p:sldLayoutId id="2147483965" r:id="rId3"/>
    <p:sldLayoutId id="2147483753" r:id="rId4"/>
    <p:sldLayoutId id="2147483908" r:id="rId5"/>
    <p:sldLayoutId id="2147483950" r:id="rId6"/>
    <p:sldLayoutId id="2147483757" r:id="rId7"/>
    <p:sldLayoutId id="2147483877" r:id="rId8"/>
    <p:sldLayoutId id="2147483761" r:id="rId9"/>
    <p:sldLayoutId id="2147483800" r:id="rId1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2B606A"/>
        </a:solidFill>
        <a:effectLst/>
      </p:bgPr>
    </p:bg>
    <p:spTree>
      <p:nvGrpSpPr>
        <p:cNvPr id="1" name=""/>
        <p:cNvGrpSpPr/>
        <p:nvPr/>
      </p:nvGrpSpPr>
      <p:grpSpPr>
        <a:xfrm>
          <a:off x="0" y="0"/>
          <a:ext cx="0" cy="0"/>
          <a:chOff x="0" y="0"/>
          <a:chExt cx="0" cy="0"/>
        </a:xfrm>
      </p:grpSpPr>
      <p:sp>
        <p:nvSpPr>
          <p:cNvPr id="11"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0" name="Copyright" descr="©McGraw-Hill Education&#10;"/>
          <p:cNvSpPr txBox="1">
            <a:spLocks/>
          </p:cNvSpPr>
          <p:nvPr userDrawn="1"/>
        </p:nvSpPr>
        <p:spPr>
          <a:xfrm>
            <a:off x="0" y="6705600"/>
            <a:ext cx="155448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smtClean="0">
                <a:solidFill>
                  <a:schemeClr val="bg1"/>
                </a:solidFill>
                <a:effectLst/>
                <a:latin typeface="+mn-lt"/>
                <a:ea typeface="+mn-ea"/>
                <a:cs typeface="+mn-cs"/>
              </a:rPr>
              <a:t>© 2019 McGraw-Hill Education</a:t>
            </a:r>
            <a:endParaRPr lang="en-US" sz="3200" kern="1200" dirty="0">
              <a:solidFill>
                <a:schemeClr val="bg1"/>
              </a:solidFill>
              <a:effectLst/>
              <a:latin typeface="+mn-lt"/>
              <a:ea typeface="+mn-ea"/>
              <a:cs typeface="+mn-cs"/>
            </a:endParaRPr>
          </a:p>
        </p:txBody>
      </p:sp>
    </p:spTree>
    <p:extLst>
      <p:ext uri="{BB962C8B-B14F-4D97-AF65-F5344CB8AC3E}">
        <p14:creationId xmlns:p14="http://schemas.microsoft.com/office/powerpoint/2010/main" val="1283304046"/>
      </p:ext>
    </p:extLst>
  </p:cSld>
  <p:clrMap bg1="lt1" tx1="dk1" bg2="lt2" tx2="dk2" accent1="accent1" accent2="accent2" accent3="accent3" accent4="accent4" accent5="accent5" accent6="accent6" hlink="hlink" folHlink="folHlink"/>
  <p:sldLayoutIdLst>
    <p:sldLayoutId id="2147483951" r:id="rId1"/>
    <p:sldLayoutId id="2147483966" r:id="rId2"/>
    <p:sldLayoutId id="2147483967" r:id="rId3"/>
    <p:sldLayoutId id="2147483968" r:id="rId4"/>
    <p:sldLayoutId id="2147483953" r:id="rId5"/>
    <p:sldLayoutId id="2147483954" r:id="rId6"/>
    <p:sldLayoutId id="2147483955" r:id="rId7"/>
    <p:sldLayoutId id="2147483956" r:id="rId8"/>
    <p:sldLayoutId id="2147483957" r:id="rId9"/>
    <p:sldLayoutId id="2147483958" r:id="rId10"/>
    <p:sldLayoutId id="21474839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Copyright" descr="©McGraw-Hill Education&#10;"/>
          <p:cNvSpPr txBox="1"/>
          <p:nvPr userDrawn="1"/>
        </p:nvSpPr>
        <p:spPr>
          <a:xfrm>
            <a:off x="0" y="6642556"/>
            <a:ext cx="1295400" cy="215444"/>
          </a:xfrm>
          <a:prstGeom prst="rect">
            <a:avLst/>
          </a:prstGeom>
          <a:noFill/>
        </p:spPr>
        <p:txBody>
          <a:bodyPr wrap="square" rtlCol="0">
            <a:spAutoFit/>
          </a:bodyPr>
          <a:lstStyle/>
          <a:p>
            <a:r>
              <a:rPr lang="en-US" sz="800" dirty="0">
                <a:solidFill>
                  <a:srgbClr val="6A6A6A"/>
                </a:solidFill>
              </a:rPr>
              <a:t>©McGraw-Hill Education</a:t>
            </a:r>
          </a:p>
        </p:txBody>
      </p:sp>
    </p:spTree>
    <p:extLst>
      <p:ext uri="{BB962C8B-B14F-4D97-AF65-F5344CB8AC3E}">
        <p14:creationId xmlns:p14="http://schemas.microsoft.com/office/powerpoint/2010/main" val="857642538"/>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629400"/>
            <a:ext cx="9144000" cy="2286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5"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520106136"/>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Background"/>
          <p:cNvSpPr/>
          <p:nvPr userDrawn="1"/>
        </p:nvSpPr>
        <p:spPr>
          <a:xfrm>
            <a:off x="0" y="0"/>
            <a:ext cx="9144000" cy="6858000"/>
          </a:xfrm>
          <a:prstGeom prst="rect">
            <a:avLst/>
          </a:prstGeom>
          <a:solidFill>
            <a:srgbClr val="30707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MH BG Image"/>
          <p:cNvPicPr>
            <a:picLocks noChangeAspect="1"/>
          </p:cNvPicPr>
          <p:nvPr userDrawn="1"/>
        </p:nvPicPr>
        <p:blipFill rotWithShape="1">
          <a:blip r:embed="rId4" cstate="screen">
            <a:alphaModFix amt="25000"/>
            <a:extLst>
              <a:ext uri="{28A0092B-C50C-407E-A947-70E740481C1C}">
                <a14:useLocalDpi xmlns:a14="http://schemas.microsoft.com/office/drawing/2010/main"/>
              </a:ext>
            </a:extLst>
          </a:blip>
          <a:srcRect r="28644" b="27282"/>
          <a:stretch/>
        </p:blipFill>
        <p:spPr>
          <a:xfrm>
            <a:off x="461821" y="1943668"/>
            <a:ext cx="8682180" cy="4914333"/>
          </a:xfrm>
          <a:prstGeom prst="rect">
            <a:avLst/>
          </a:prstGeom>
        </p:spPr>
      </p:pic>
      <p:sp>
        <p:nvSpPr>
          <p:cNvPr id="8"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263611861"/>
      </p:ext>
    </p:extLst>
  </p:cSld>
  <p:clrMap bg1="lt1" tx1="dk1" bg2="lt2" tx2="dk2" accent1="accent1" accent2="accent2" accent3="accent3" accent4="accent4" accent5="accent5" accent6="accent6" hlink="hlink" folHlink="folHlink"/>
  <p:sldLayoutIdLst>
    <p:sldLayoutId id="2147483677" r:id="rId1"/>
    <p:sldLayoutId id="2147483769"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782738187"/>
      </p:ext>
    </p:extLst>
  </p:cSld>
  <p:clrMap bg1="lt1" tx1="dk1" bg2="lt2" tx2="dk2" accent1="accent1" accent2="accent2" accent3="accent3" accent4="accent4" accent5="accent5" accent6="accent6" hlink="hlink" folHlink="folHlink"/>
  <p:sldLayoutIdLst>
    <p:sldLayoutId id="2147483902" r:id="rId1"/>
    <p:sldLayoutId id="2147483906" r:id="rId2"/>
    <p:sldLayoutId id="2147483755"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©McGraw-Hill Education</a:t>
            </a:r>
          </a:p>
        </p:txBody>
      </p:sp>
    </p:spTree>
    <p:extLst>
      <p:ext uri="{BB962C8B-B14F-4D97-AF65-F5344CB8AC3E}">
        <p14:creationId xmlns:p14="http://schemas.microsoft.com/office/powerpoint/2010/main" val="2366522392"/>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p:txBody>
          <a:bodyPr anchor="b"/>
          <a:lstStyle/>
          <a:p>
            <a:pPr algn="r"/>
            <a:r>
              <a:rPr lang="en-US" sz="2200" dirty="0" smtClean="0">
                <a:solidFill>
                  <a:srgbClr val="FFFFFF"/>
                </a:solidFill>
              </a:rPr>
              <a:t>ELEMENTARY STATISTICS, BLUMAN</a:t>
            </a:r>
            <a:endParaRPr lang="en-US" sz="2200" dirty="0"/>
          </a:p>
        </p:txBody>
      </p:sp>
      <p:sp>
        <p:nvSpPr>
          <p:cNvPr id="6" name="Subtitle 2"/>
          <p:cNvSpPr>
            <a:spLocks noGrp="1"/>
          </p:cNvSpPr>
          <p:nvPr>
            <p:ph type="subTitle" idx="1"/>
          </p:nvPr>
        </p:nvSpPr>
        <p:spPr/>
        <p:txBody>
          <a:bodyPr/>
          <a:lstStyle/>
          <a:p>
            <a:r>
              <a:rPr lang="en-US" b="1" dirty="0">
                <a:solidFill>
                  <a:srgbClr val="FFFFFF"/>
                </a:solidFill>
              </a:rPr>
              <a:t>Multiplication Rule 1 Independent Events</a:t>
            </a:r>
            <a:endParaRPr lang="en-US" b="1" dirty="0">
              <a:solidFill>
                <a:srgbClr val="FFFFFF"/>
              </a:solidFill>
            </a:endParaRPr>
          </a:p>
        </p:txBody>
      </p:sp>
      <p:sp>
        <p:nvSpPr>
          <p:cNvPr id="10" name="Content Placeholder 3"/>
          <p:cNvSpPr>
            <a:spLocks noGrp="1"/>
          </p:cNvSpPr>
          <p:nvPr>
            <p:ph sz="quarter" idx="13"/>
          </p:nvPr>
        </p:nvSpPr>
        <p:spPr/>
        <p:txBody>
          <a:bodyPr/>
          <a:lstStyle/>
          <a:p>
            <a:pPr lvl="0"/>
            <a:r>
              <a:rPr lang="en-US" dirty="0"/>
              <a:t>© 2019 McGraw-Hill Education. All rights reserved. Authorized only 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34147683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Assign Symbols</a:t>
            </a:r>
            <a:endParaRPr lang="en-US" sz="1500" dirty="0"/>
          </a:p>
        </p:txBody>
      </p:sp>
      <p:sp>
        <p:nvSpPr>
          <p:cNvPr id="3" name="Content Placeholder 2"/>
          <p:cNvSpPr>
            <a:spLocks noGrp="1"/>
          </p:cNvSpPr>
          <p:nvPr>
            <p:ph idx="1"/>
          </p:nvPr>
        </p:nvSpPr>
        <p:spPr>
          <a:xfrm>
            <a:off x="457200" y="1295400"/>
            <a:ext cx="8229600" cy="5257800"/>
          </a:xfrm>
        </p:spPr>
        <p:txBody>
          <a:bodyPr/>
          <a:lstStyle/>
          <a:p>
            <a:pPr>
              <a:spcAft>
                <a:spcPts val="1200"/>
              </a:spcAft>
            </a:pPr>
            <a:r>
              <a:rPr lang="en-US" dirty="0">
                <a:solidFill>
                  <a:srgbClr val="FFFFFF"/>
                </a:solidFill>
              </a:rPr>
              <a:t>R -  Represent the event that a </a:t>
            </a:r>
            <a:r>
              <a:rPr lang="en-US" dirty="0" err="1">
                <a:solidFill>
                  <a:srgbClr val="FFFFFF"/>
                </a:solidFill>
              </a:rPr>
              <a:t>Regressa</a:t>
            </a:r>
            <a:r>
              <a:rPr lang="en-US" dirty="0">
                <a:solidFill>
                  <a:srgbClr val="FFFFFF"/>
                </a:solidFill>
              </a:rPr>
              <a:t> is purchased</a:t>
            </a:r>
          </a:p>
          <a:p>
            <a:pPr>
              <a:spcAft>
                <a:spcPts val="1200"/>
              </a:spcAft>
            </a:pPr>
            <a:r>
              <a:rPr lang="en-US" dirty="0">
                <a:solidFill>
                  <a:srgbClr val="FFFFFF"/>
                </a:solidFill>
              </a:rPr>
              <a:t>D – Represent the event that a </a:t>
            </a:r>
            <a:r>
              <a:rPr lang="en-US" dirty="0" err="1">
                <a:solidFill>
                  <a:srgbClr val="FFFFFF"/>
                </a:solidFill>
              </a:rPr>
              <a:t>Devion</a:t>
            </a:r>
            <a:r>
              <a:rPr lang="en-US" dirty="0">
                <a:solidFill>
                  <a:srgbClr val="FFFFFF"/>
                </a:solidFill>
              </a:rPr>
              <a:t> is purchased</a:t>
            </a:r>
          </a:p>
          <a:p>
            <a:pPr>
              <a:spcAft>
                <a:spcPts val="1200"/>
              </a:spcAft>
            </a:pPr>
            <a:r>
              <a:rPr lang="en-US" dirty="0">
                <a:solidFill>
                  <a:srgbClr val="FFFFFF"/>
                </a:solidFill>
              </a:rPr>
              <a:t>A – Represent the event that All-Weather mats are chosen</a:t>
            </a:r>
          </a:p>
          <a:p>
            <a:pPr>
              <a:spcAft>
                <a:spcPts val="1200"/>
              </a:spcAft>
            </a:pPr>
            <a:r>
              <a:rPr lang="en-US" dirty="0">
                <a:solidFill>
                  <a:srgbClr val="FFFFFF"/>
                </a:solidFill>
              </a:rPr>
              <a:t>N -  Represent the event that No-Weather mats are chosen.</a:t>
            </a:r>
            <a:endParaRPr lang="en-US" dirty="0">
              <a:solidFill>
                <a:srgbClr val="FFFFFF"/>
              </a:solidFill>
            </a:endParaRPr>
          </a:p>
        </p:txBody>
      </p:sp>
    </p:spTree>
    <p:extLst>
      <p:ext uri="{BB962C8B-B14F-4D97-AF65-F5344CB8AC3E}">
        <p14:creationId xmlns:p14="http://schemas.microsoft.com/office/powerpoint/2010/main" val="1793914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Examples</a:t>
            </a:r>
            <a:r>
              <a:rPr lang="en-US" sz="1500" dirty="0" smtClean="0"/>
              <a:t> </a:t>
            </a:r>
            <a:r>
              <a:rPr lang="en-US" sz="1500" dirty="0"/>
              <a:t>(</a:t>
            </a:r>
            <a:r>
              <a:rPr lang="en-US" sz="1500" dirty="0" smtClean="0"/>
              <a:t>1)</a:t>
            </a:r>
            <a:endParaRPr lang="en-US" sz="15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295400"/>
                <a:ext cx="8229600" cy="5257800"/>
              </a:xfrm>
            </p:spPr>
            <p:txBody>
              <a:bodyPr/>
              <a:lstStyle/>
              <a:p>
                <a:r>
                  <a:rPr lang="en-US" sz="2600" dirty="0">
                    <a:solidFill>
                      <a:srgbClr val="FFFFFF"/>
                    </a:solidFill>
                  </a:rPr>
                  <a:t>The original question was if a customer is selected at random find the probability that a Regressa  with All-Weather floor mats was purchased.</a:t>
                </a:r>
                <a:endParaRPr lang="en-US" sz="2600" dirty="0">
                  <a:solidFill>
                    <a:srgbClr val="FFFFFF"/>
                  </a:solidFill>
                </a:endParaRPr>
              </a:p>
              <a:p>
                <a:r>
                  <a:rPr lang="en-US" sz="2600" dirty="0">
                    <a:solidFill>
                      <a:srgbClr val="FFFFFF"/>
                    </a:solidFill>
                  </a:rPr>
                  <a:t>Recall that for independent events A and B the probability that both events A and B will occur is equal to the product of the probabilities that each will occur</a:t>
                </a:r>
                <a:r>
                  <a:rPr lang="en-US" sz="2600" dirty="0">
                    <a:solidFill>
                      <a:srgbClr val="FFFFFF"/>
                    </a:solidFill>
                  </a:rPr>
                  <a:t>.</a:t>
                </a:r>
              </a:p>
              <a:p>
                <a:r>
                  <a:rPr lang="en-US" sz="2600" dirty="0">
                    <a:solidFill>
                      <a:srgbClr val="FFFFFF"/>
                    </a:solidFill>
                  </a:rPr>
                  <a:t>The probability that a Regressa with All-Weather floor mats was purchased would be expressed in probability notation as the probability that both events R and A will occur</a:t>
                </a:r>
                <a:r>
                  <a:rPr lang="en-US" sz="2600" dirty="0">
                    <a:solidFill>
                      <a:srgbClr val="FFFFFF"/>
                    </a:solidFill>
                  </a:rPr>
                  <a:t>.</a:t>
                </a:r>
              </a:p>
              <a:p>
                <a:pPr/>
                <a14:m>
                  <m:oMathPara xmlns:m="http://schemas.openxmlformats.org/officeDocument/2006/math">
                    <m:oMathParaPr>
                      <m:jc m:val="left"/>
                    </m:oMathParaPr>
                    <m:oMath xmlns:m="http://schemas.openxmlformats.org/officeDocument/2006/math">
                      <m:r>
                        <m:rPr>
                          <m:sty m:val="p"/>
                        </m:rPr>
                        <a:rPr lang="en-US" sz="2600">
                          <a:solidFill>
                            <a:srgbClr val="FFFFFF"/>
                          </a:solidFill>
                          <a:latin typeface="Cambria Math" panose="02040503050406030204" pitchFamily="18" charset="0"/>
                        </a:rPr>
                        <m:t>P</m:t>
                      </m:r>
                      <m:d>
                        <m:dPr>
                          <m:ctrlPr>
                            <a:rPr lang="en-US" sz="2600" i="1">
                              <a:solidFill>
                                <a:srgbClr val="FFFFFF"/>
                              </a:solidFill>
                              <a:latin typeface="Cambria Math"/>
                            </a:rPr>
                          </m:ctrlPr>
                        </m:dPr>
                        <m:e>
                          <m:r>
                            <m:rPr>
                              <m:sty m:val="p"/>
                            </m:rPr>
                            <a:rPr lang="en-US" sz="2600">
                              <a:solidFill>
                                <a:srgbClr val="FFFFFF"/>
                              </a:solidFill>
                              <a:latin typeface="Cambria Math" panose="02040503050406030204" pitchFamily="18" charset="0"/>
                            </a:rPr>
                            <m:t>R</m:t>
                          </m:r>
                          <m:r>
                            <a:rPr lang="en-US" sz="2600">
                              <a:solidFill>
                                <a:srgbClr val="FFFFFF"/>
                              </a:solidFill>
                              <a:latin typeface="Cambria Math" panose="02040503050406030204" pitchFamily="18" charset="0"/>
                            </a:rPr>
                            <m:t> </m:t>
                          </m:r>
                          <m:r>
                            <m:rPr>
                              <m:sty m:val="p"/>
                            </m:rPr>
                            <a:rPr lang="en-US" sz="2600">
                              <a:solidFill>
                                <a:srgbClr val="FFFFFF"/>
                              </a:solidFill>
                              <a:latin typeface="Cambria Math" panose="02040503050406030204" pitchFamily="18" charset="0"/>
                            </a:rPr>
                            <m:t>and</m:t>
                          </m:r>
                          <m:r>
                            <a:rPr lang="en-US" sz="2600">
                              <a:solidFill>
                                <a:srgbClr val="FFFFFF"/>
                              </a:solidFill>
                              <a:latin typeface="Cambria Math" panose="02040503050406030204" pitchFamily="18" charset="0"/>
                            </a:rPr>
                            <m:t> </m:t>
                          </m:r>
                          <m:r>
                            <m:rPr>
                              <m:sty m:val="p"/>
                            </m:rPr>
                            <a:rPr lang="en-US" sz="2600">
                              <a:solidFill>
                                <a:srgbClr val="FFFFFF"/>
                              </a:solidFill>
                              <a:latin typeface="Cambria Math" panose="02040503050406030204" pitchFamily="18" charset="0"/>
                            </a:rPr>
                            <m:t>A</m:t>
                          </m:r>
                        </m:e>
                      </m:d>
                      <m:r>
                        <a:rPr lang="en-US" sz="2600">
                          <a:solidFill>
                            <a:srgbClr val="FFFFFF"/>
                          </a:solidFill>
                          <a:latin typeface="Cambria Math" panose="02040503050406030204" pitchFamily="18" charset="0"/>
                        </a:rPr>
                        <m:t>=</m:t>
                      </m:r>
                      <m:r>
                        <m:rPr>
                          <m:sty m:val="p"/>
                        </m:rPr>
                        <a:rPr lang="en-US" sz="2600">
                          <a:solidFill>
                            <a:srgbClr val="FFFFFF"/>
                          </a:solidFill>
                          <a:latin typeface="Cambria Math" panose="02040503050406030204" pitchFamily="18" charset="0"/>
                        </a:rPr>
                        <m:t>P</m:t>
                      </m:r>
                      <m:d>
                        <m:dPr>
                          <m:ctrlPr>
                            <a:rPr lang="en-US" sz="2600" i="1">
                              <a:solidFill>
                                <a:srgbClr val="FFFFFF"/>
                              </a:solidFill>
                              <a:latin typeface="Cambria Math"/>
                            </a:rPr>
                          </m:ctrlPr>
                        </m:dPr>
                        <m:e>
                          <m:r>
                            <m:rPr>
                              <m:sty m:val="p"/>
                            </m:rPr>
                            <a:rPr lang="en-US" sz="2600">
                              <a:solidFill>
                                <a:srgbClr val="FFFFFF"/>
                              </a:solidFill>
                              <a:latin typeface="Cambria Math" panose="02040503050406030204" pitchFamily="18" charset="0"/>
                            </a:rPr>
                            <m:t>R</m:t>
                          </m:r>
                        </m:e>
                      </m:d>
                      <m:r>
                        <a:rPr lang="en-US" sz="2600">
                          <a:solidFill>
                            <a:srgbClr val="FFFFFF"/>
                          </a:solidFill>
                          <a:latin typeface="Cambria Math" panose="02040503050406030204" pitchFamily="18" charset="0"/>
                          <a:ea typeface="Cambria Math" panose="02040503050406030204" pitchFamily="18" charset="0"/>
                        </a:rPr>
                        <m:t>∙</m:t>
                      </m:r>
                      <m:r>
                        <m:rPr>
                          <m:sty m:val="p"/>
                        </m:rPr>
                        <a:rPr lang="en-US" sz="2600">
                          <a:solidFill>
                            <a:srgbClr val="FFFFFF"/>
                          </a:solidFill>
                          <a:latin typeface="Cambria Math" panose="02040503050406030204" pitchFamily="18" charset="0"/>
                          <a:ea typeface="Cambria Math" panose="02040503050406030204" pitchFamily="18" charset="0"/>
                        </a:rPr>
                        <m:t>P</m:t>
                      </m:r>
                      <m:d>
                        <m:dPr>
                          <m:ctrlPr>
                            <a:rPr lang="en-US" sz="2600" i="1">
                              <a:solidFill>
                                <a:srgbClr val="FFFFFF"/>
                              </a:solidFill>
                              <a:latin typeface="Cambria Math"/>
                              <a:ea typeface="Cambria Math" panose="02040503050406030204" pitchFamily="18" charset="0"/>
                            </a:rPr>
                          </m:ctrlPr>
                        </m:dPr>
                        <m:e>
                          <m:r>
                            <m:rPr>
                              <m:sty m:val="p"/>
                            </m:rPr>
                            <a:rPr lang="en-US" sz="2600">
                              <a:solidFill>
                                <a:srgbClr val="FFFFFF"/>
                              </a:solidFill>
                              <a:latin typeface="Cambria Math" panose="02040503050406030204" pitchFamily="18" charset="0"/>
                              <a:ea typeface="Cambria Math" panose="02040503050406030204" pitchFamily="18" charset="0"/>
                            </a:rPr>
                            <m:t>A</m:t>
                          </m:r>
                        </m:e>
                      </m:d>
                      <m:r>
                        <a:rPr lang="en-US" sz="2600">
                          <a:solidFill>
                            <a:srgbClr val="FFFFFF"/>
                          </a:solidFill>
                          <a:latin typeface="Cambria Math" panose="02040503050406030204" pitchFamily="18" charset="0"/>
                          <a:ea typeface="Cambria Math" panose="02040503050406030204" pitchFamily="18" charset="0"/>
                        </a:rPr>
                        <m:t>=.70 ∗ .30= .35</m:t>
                      </m:r>
                    </m:oMath>
                  </m:oMathPara>
                </a14:m>
                <a:endParaRPr lang="en-US" sz="2600" dirty="0">
                  <a:solidFill>
                    <a:srgbClr val="FFFFFF"/>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295400"/>
                <a:ext cx="8229600" cy="5257800"/>
              </a:xfrm>
              <a:blipFill rotWithShape="1">
                <a:blip r:embed="rId2"/>
                <a:stretch>
                  <a:fillRect l="-1259" t="-928" r="-1037"/>
                </a:stretch>
              </a:blipFill>
            </p:spPr>
            <p:txBody>
              <a:bodyPr/>
              <a:lstStyle/>
              <a:p>
                <a:r>
                  <a:rPr lang="en-US">
                    <a:noFill/>
                  </a:rPr>
                  <a:t> </a:t>
                </a:r>
              </a:p>
            </p:txBody>
          </p:sp>
        </mc:Fallback>
      </mc:AlternateContent>
    </p:spTree>
    <p:extLst>
      <p:ext uri="{BB962C8B-B14F-4D97-AF65-F5344CB8AC3E}">
        <p14:creationId xmlns:p14="http://schemas.microsoft.com/office/powerpoint/2010/main" val="5589152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Examples</a:t>
            </a:r>
            <a:r>
              <a:rPr lang="en-US" sz="1500" dirty="0" smtClean="0"/>
              <a:t> (2)</a:t>
            </a:r>
            <a:endParaRPr lang="en-US" sz="15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295400"/>
                <a:ext cx="8412480" cy="5257800"/>
              </a:xfrm>
            </p:spPr>
            <p:txBody>
              <a:bodyPr/>
              <a:lstStyle/>
              <a:p>
                <a:r>
                  <a:rPr lang="en-US" sz="2400" dirty="0">
                    <a:solidFill>
                      <a:srgbClr val="FFFFFF"/>
                    </a:solidFill>
                  </a:rPr>
                  <a:t>F</a:t>
                </a:r>
                <a:r>
                  <a:rPr lang="en-US" sz="2400" dirty="0">
                    <a:solidFill>
                      <a:srgbClr val="FFFFFF"/>
                    </a:solidFill>
                  </a:rPr>
                  <a:t>ind the probability that a randomly selected customer would purchase a Regressa with No-Weather mats</a:t>
                </a:r>
                <a:r>
                  <a:rPr lang="en-US" sz="2400" dirty="0">
                    <a:solidFill>
                      <a:srgbClr val="FFFFFF"/>
                    </a:solidFill>
                  </a:rPr>
                  <a:t>.</a:t>
                </a:r>
              </a:p>
              <a:p>
                <a:pPr/>
                <a14:m>
                  <m:oMathPara xmlns:m="http://schemas.openxmlformats.org/officeDocument/2006/math">
                    <m:oMathParaPr>
                      <m:jc m:val="left"/>
                    </m:oMathParaPr>
                    <m:oMath xmlns:m="http://schemas.openxmlformats.org/officeDocument/2006/math">
                      <m:r>
                        <m:rPr>
                          <m:sty m:val="p"/>
                        </m:rPr>
                        <a:rPr lang="en-US" sz="2400">
                          <a:solidFill>
                            <a:srgbClr val="FFFFFF"/>
                          </a:solidFill>
                          <a:latin typeface="Cambria Math" panose="02040503050406030204" pitchFamily="18" charset="0"/>
                        </a:rPr>
                        <m:t>P</m:t>
                      </m:r>
                      <m:d>
                        <m:dPr>
                          <m:ctrlPr>
                            <a:rPr lang="en-US" sz="2400" i="1">
                              <a:solidFill>
                                <a:srgbClr val="FFFFFF"/>
                              </a:solidFill>
                              <a:latin typeface="Cambria Math"/>
                            </a:rPr>
                          </m:ctrlPr>
                        </m:dPr>
                        <m:e>
                          <m:r>
                            <m:rPr>
                              <m:sty m:val="p"/>
                            </m:rPr>
                            <a:rPr lang="en-US" sz="2400">
                              <a:solidFill>
                                <a:srgbClr val="FFFFFF"/>
                              </a:solidFill>
                              <a:latin typeface="Cambria Math" panose="02040503050406030204" pitchFamily="18" charset="0"/>
                            </a:rPr>
                            <m:t>R</m:t>
                          </m:r>
                          <m:r>
                            <a:rPr lang="en-US" sz="2400">
                              <a:solidFill>
                                <a:srgbClr val="FFFFFF"/>
                              </a:solidFill>
                              <a:latin typeface="Cambria Math" panose="02040503050406030204" pitchFamily="18" charset="0"/>
                            </a:rPr>
                            <m:t> </m:t>
                          </m:r>
                          <m:r>
                            <m:rPr>
                              <m:sty m:val="p"/>
                            </m:rPr>
                            <a:rPr lang="en-US" sz="2400">
                              <a:solidFill>
                                <a:srgbClr val="FFFFFF"/>
                              </a:solidFill>
                              <a:latin typeface="Cambria Math" panose="02040503050406030204" pitchFamily="18" charset="0"/>
                            </a:rPr>
                            <m:t>and</m:t>
                          </m:r>
                          <m:r>
                            <a:rPr lang="en-US" sz="2400">
                              <a:solidFill>
                                <a:srgbClr val="FFFFFF"/>
                              </a:solidFill>
                              <a:latin typeface="Cambria Math" panose="02040503050406030204" pitchFamily="18" charset="0"/>
                            </a:rPr>
                            <m:t> </m:t>
                          </m:r>
                          <m:r>
                            <m:rPr>
                              <m:sty m:val="p"/>
                            </m:rPr>
                            <a:rPr lang="en-US" sz="2400">
                              <a:solidFill>
                                <a:srgbClr val="FFFFFF"/>
                              </a:solidFill>
                              <a:latin typeface="Cambria Math" panose="02040503050406030204" pitchFamily="18" charset="0"/>
                            </a:rPr>
                            <m:t>N</m:t>
                          </m:r>
                        </m:e>
                      </m:d>
                      <m:r>
                        <a:rPr lang="en-US" sz="2400">
                          <a:solidFill>
                            <a:srgbClr val="FFFFFF"/>
                          </a:solidFill>
                          <a:latin typeface="Cambria Math" panose="02040503050406030204" pitchFamily="18" charset="0"/>
                        </a:rPr>
                        <m:t>=</m:t>
                      </m:r>
                      <m:r>
                        <m:rPr>
                          <m:sty m:val="p"/>
                        </m:rPr>
                        <a:rPr lang="en-US" sz="2400">
                          <a:solidFill>
                            <a:srgbClr val="FFFFFF"/>
                          </a:solidFill>
                          <a:latin typeface="Cambria Math" panose="02040503050406030204" pitchFamily="18" charset="0"/>
                        </a:rPr>
                        <m:t>P</m:t>
                      </m:r>
                      <m:d>
                        <m:dPr>
                          <m:ctrlPr>
                            <a:rPr lang="en-US" sz="2400" i="1">
                              <a:solidFill>
                                <a:srgbClr val="FFFFFF"/>
                              </a:solidFill>
                              <a:latin typeface="Cambria Math"/>
                            </a:rPr>
                          </m:ctrlPr>
                        </m:dPr>
                        <m:e>
                          <m:r>
                            <m:rPr>
                              <m:sty m:val="p"/>
                            </m:rPr>
                            <a:rPr lang="en-US" sz="2400">
                              <a:solidFill>
                                <a:srgbClr val="FFFFFF"/>
                              </a:solidFill>
                              <a:latin typeface="Cambria Math" panose="02040503050406030204" pitchFamily="18" charset="0"/>
                            </a:rPr>
                            <m:t>R</m:t>
                          </m:r>
                        </m:e>
                      </m:d>
                      <m:r>
                        <a:rPr lang="en-US" sz="2400">
                          <a:solidFill>
                            <a:srgbClr val="FFFFFF"/>
                          </a:solidFill>
                          <a:latin typeface="Cambria Math" panose="02040503050406030204" pitchFamily="18" charset="0"/>
                          <a:ea typeface="Cambria Math" panose="02040503050406030204" pitchFamily="18" charset="0"/>
                        </a:rPr>
                        <m:t>∙</m:t>
                      </m:r>
                      <m:r>
                        <m:rPr>
                          <m:sty m:val="p"/>
                        </m:rPr>
                        <a:rPr lang="en-US" sz="2400">
                          <a:solidFill>
                            <a:srgbClr val="FFFFFF"/>
                          </a:solidFill>
                          <a:latin typeface="Cambria Math" panose="02040503050406030204" pitchFamily="18" charset="0"/>
                          <a:ea typeface="Cambria Math" panose="02040503050406030204" pitchFamily="18" charset="0"/>
                        </a:rPr>
                        <m:t>P</m:t>
                      </m:r>
                      <m:d>
                        <m:dPr>
                          <m:ctrlPr>
                            <a:rPr lang="en-US" sz="2400" i="1">
                              <a:solidFill>
                                <a:srgbClr val="FFFFFF"/>
                              </a:solidFill>
                              <a:latin typeface="Cambria Math"/>
                              <a:ea typeface="Cambria Math" panose="02040503050406030204" pitchFamily="18" charset="0"/>
                            </a:rPr>
                          </m:ctrlPr>
                        </m:dPr>
                        <m:e>
                          <m:r>
                            <m:rPr>
                              <m:sty m:val="p"/>
                            </m:rPr>
                            <a:rPr lang="en-US" sz="2400">
                              <a:solidFill>
                                <a:srgbClr val="FFFFFF"/>
                              </a:solidFill>
                              <a:latin typeface="Cambria Math" panose="02040503050406030204" pitchFamily="18" charset="0"/>
                              <a:ea typeface="Cambria Math" panose="02040503050406030204" pitchFamily="18" charset="0"/>
                            </a:rPr>
                            <m:t>N</m:t>
                          </m:r>
                        </m:e>
                      </m:d>
                      <m:r>
                        <a:rPr lang="en-US" sz="2400">
                          <a:solidFill>
                            <a:srgbClr val="FFFFFF"/>
                          </a:solidFill>
                          <a:latin typeface="Cambria Math" panose="02040503050406030204" pitchFamily="18" charset="0"/>
                          <a:ea typeface="Cambria Math" panose="02040503050406030204" pitchFamily="18" charset="0"/>
                        </a:rPr>
                        <m:t>=.70∙.50= .35</m:t>
                      </m:r>
                    </m:oMath>
                  </m:oMathPara>
                </a14:m>
                <a:endParaRPr lang="en-US" sz="2400" dirty="0">
                  <a:solidFill>
                    <a:srgbClr val="FFFFFF"/>
                  </a:solidFill>
                </a:endParaRPr>
              </a:p>
              <a:p>
                <a:r>
                  <a:rPr lang="en-US" sz="2400" dirty="0">
                    <a:solidFill>
                      <a:srgbClr val="FFFFFF"/>
                    </a:solidFill>
                    <a:sym typeface="Wingdings"/>
                  </a:rPr>
                  <a:t>Find the probability that a customer will purchase a Devion  with All-Weather mats.</a:t>
                </a:r>
              </a:p>
              <a:p>
                <a:pPr/>
                <a14:m>
                  <m:oMathPara xmlns:m="http://schemas.openxmlformats.org/officeDocument/2006/math">
                    <m:oMathParaPr>
                      <m:jc m:val="left"/>
                    </m:oMathParaPr>
                    <m:oMath xmlns:m="http://schemas.openxmlformats.org/officeDocument/2006/math">
                      <m:r>
                        <m:rPr>
                          <m:sty m:val="p"/>
                        </m:rPr>
                        <a:rPr lang="en-US" sz="2400">
                          <a:solidFill>
                            <a:srgbClr val="FFFFFF"/>
                          </a:solidFill>
                          <a:latin typeface="Cambria Math" panose="02040503050406030204" pitchFamily="18" charset="0"/>
                          <a:sym typeface="Wingdings"/>
                        </a:rPr>
                        <m:t>P</m:t>
                      </m:r>
                      <m:d>
                        <m:dPr>
                          <m:ctrlPr>
                            <a:rPr lang="en-US" sz="2400" i="1">
                              <a:solidFill>
                                <a:srgbClr val="FFFFFF"/>
                              </a:solidFill>
                              <a:latin typeface="Cambria Math"/>
                              <a:sym typeface="Wingdings"/>
                            </a:rPr>
                          </m:ctrlPr>
                        </m:dPr>
                        <m:e>
                          <m:r>
                            <m:rPr>
                              <m:sty m:val="p"/>
                            </m:rPr>
                            <a:rPr lang="en-US" sz="2400">
                              <a:solidFill>
                                <a:srgbClr val="FFFFFF"/>
                              </a:solidFill>
                              <a:latin typeface="Cambria Math" panose="02040503050406030204" pitchFamily="18" charset="0"/>
                              <a:sym typeface="Wingdings"/>
                            </a:rPr>
                            <m:t>D</m:t>
                          </m:r>
                          <m:r>
                            <a:rPr lang="en-US" sz="2400">
                              <a:solidFill>
                                <a:srgbClr val="FFFFFF"/>
                              </a:solidFill>
                              <a:latin typeface="Cambria Math" panose="02040503050406030204" pitchFamily="18" charset="0"/>
                              <a:sym typeface="Wingdings"/>
                            </a:rPr>
                            <m:t> </m:t>
                          </m:r>
                          <m:r>
                            <m:rPr>
                              <m:sty m:val="p"/>
                            </m:rPr>
                            <a:rPr lang="en-US" sz="2400">
                              <a:solidFill>
                                <a:srgbClr val="FFFFFF"/>
                              </a:solidFill>
                              <a:latin typeface="Cambria Math" panose="02040503050406030204" pitchFamily="18" charset="0"/>
                              <a:sym typeface="Wingdings"/>
                            </a:rPr>
                            <m:t>and</m:t>
                          </m:r>
                          <m:r>
                            <a:rPr lang="en-US" sz="2400">
                              <a:solidFill>
                                <a:srgbClr val="FFFFFF"/>
                              </a:solidFill>
                              <a:latin typeface="Cambria Math" panose="02040503050406030204" pitchFamily="18" charset="0"/>
                              <a:sym typeface="Wingdings"/>
                            </a:rPr>
                            <m:t> </m:t>
                          </m:r>
                          <m:r>
                            <m:rPr>
                              <m:sty m:val="p"/>
                            </m:rPr>
                            <a:rPr lang="en-US" sz="2400">
                              <a:solidFill>
                                <a:srgbClr val="FFFFFF"/>
                              </a:solidFill>
                              <a:latin typeface="Cambria Math" panose="02040503050406030204" pitchFamily="18" charset="0"/>
                              <a:sym typeface="Wingdings"/>
                            </a:rPr>
                            <m:t>A</m:t>
                          </m:r>
                        </m:e>
                      </m:d>
                      <m:r>
                        <a:rPr lang="en-US" sz="2400">
                          <a:solidFill>
                            <a:srgbClr val="FFFFFF"/>
                          </a:solidFill>
                          <a:latin typeface="Cambria Math" panose="02040503050406030204" pitchFamily="18" charset="0"/>
                          <a:sym typeface="Wingdings"/>
                        </a:rPr>
                        <m:t>=</m:t>
                      </m:r>
                      <m:r>
                        <m:rPr>
                          <m:sty m:val="p"/>
                        </m:rPr>
                        <a:rPr lang="en-US" sz="2400">
                          <a:solidFill>
                            <a:srgbClr val="FFFFFF"/>
                          </a:solidFill>
                          <a:latin typeface="Cambria Math" panose="02040503050406030204" pitchFamily="18" charset="0"/>
                          <a:sym typeface="Wingdings"/>
                        </a:rPr>
                        <m:t>P</m:t>
                      </m:r>
                      <m:d>
                        <m:dPr>
                          <m:ctrlPr>
                            <a:rPr lang="en-US" sz="2400" i="1">
                              <a:solidFill>
                                <a:srgbClr val="FFFFFF"/>
                              </a:solidFill>
                              <a:latin typeface="Cambria Math"/>
                              <a:sym typeface="Wingdings"/>
                            </a:rPr>
                          </m:ctrlPr>
                        </m:dPr>
                        <m:e>
                          <m:r>
                            <m:rPr>
                              <m:sty m:val="p"/>
                            </m:rPr>
                            <a:rPr lang="en-US" sz="2400">
                              <a:solidFill>
                                <a:srgbClr val="FFFFFF"/>
                              </a:solidFill>
                              <a:latin typeface="Cambria Math" panose="02040503050406030204" pitchFamily="18" charset="0"/>
                              <a:sym typeface="Wingdings"/>
                            </a:rPr>
                            <m:t>D</m:t>
                          </m:r>
                        </m:e>
                      </m:d>
                      <m:r>
                        <a:rPr lang="en-US" sz="2400">
                          <a:solidFill>
                            <a:srgbClr val="FFFFFF"/>
                          </a:solidFill>
                          <a:latin typeface="Cambria Math" panose="02040503050406030204" pitchFamily="18" charset="0"/>
                          <a:ea typeface="Cambria Math" panose="02040503050406030204" pitchFamily="18" charset="0"/>
                          <a:sym typeface="Wingdings"/>
                        </a:rPr>
                        <m:t>∙</m:t>
                      </m:r>
                      <m:r>
                        <m:rPr>
                          <m:sty m:val="p"/>
                        </m:rPr>
                        <a:rPr lang="en-US" sz="2400">
                          <a:solidFill>
                            <a:srgbClr val="FFFFFF"/>
                          </a:solidFill>
                          <a:latin typeface="Cambria Math" panose="02040503050406030204" pitchFamily="18" charset="0"/>
                          <a:ea typeface="Cambria Math" panose="02040503050406030204" pitchFamily="18" charset="0"/>
                          <a:sym typeface="Wingdings"/>
                        </a:rPr>
                        <m:t>P</m:t>
                      </m:r>
                      <m:d>
                        <m:dPr>
                          <m:ctrlPr>
                            <a:rPr lang="en-US" sz="2400" i="1">
                              <a:solidFill>
                                <a:srgbClr val="FFFFFF"/>
                              </a:solidFill>
                              <a:latin typeface="Cambria Math"/>
                              <a:ea typeface="Cambria Math" panose="02040503050406030204" pitchFamily="18" charset="0"/>
                              <a:sym typeface="Wingdings"/>
                            </a:rPr>
                          </m:ctrlPr>
                        </m:dPr>
                        <m:e>
                          <m:r>
                            <m:rPr>
                              <m:sty m:val="p"/>
                            </m:rPr>
                            <a:rPr lang="en-US" sz="2400">
                              <a:solidFill>
                                <a:srgbClr val="FFFFFF"/>
                              </a:solidFill>
                              <a:latin typeface="Cambria Math" panose="02040503050406030204" pitchFamily="18" charset="0"/>
                              <a:ea typeface="Cambria Math" panose="02040503050406030204" pitchFamily="18" charset="0"/>
                              <a:sym typeface="Wingdings"/>
                            </a:rPr>
                            <m:t>A</m:t>
                          </m:r>
                        </m:e>
                      </m:d>
                      <m:r>
                        <a:rPr lang="en-US" sz="2400">
                          <a:solidFill>
                            <a:srgbClr val="FFFFFF"/>
                          </a:solidFill>
                          <a:latin typeface="Cambria Math" panose="02040503050406030204" pitchFamily="18" charset="0"/>
                          <a:ea typeface="Cambria Math" panose="02040503050406030204" pitchFamily="18" charset="0"/>
                          <a:sym typeface="Wingdings"/>
                        </a:rPr>
                        <m:t>=.30</m:t>
                      </m:r>
                      <m:r>
                        <a:rPr lang="en-US" sz="2400" i="1">
                          <a:solidFill>
                            <a:srgbClr val="FFFFFF"/>
                          </a:solidFill>
                          <a:latin typeface="Cambria Math" panose="02040503050406030204" pitchFamily="18" charset="0"/>
                          <a:ea typeface="Cambria Math" panose="02040503050406030204" pitchFamily="18" charset="0"/>
                          <a:sym typeface="Wingdings"/>
                        </a:rPr>
                        <m:t>∙.50=.15</m:t>
                      </m:r>
                    </m:oMath>
                  </m:oMathPara>
                </a14:m>
                <a:endParaRPr lang="en-US" sz="2400" dirty="0">
                  <a:solidFill>
                    <a:srgbClr val="FFFFFF"/>
                  </a:solidFill>
                  <a:sym typeface="Wingdings"/>
                </a:endParaRPr>
              </a:p>
              <a:p>
                <a:r>
                  <a:rPr lang="en-US" sz="2400" dirty="0">
                    <a:solidFill>
                      <a:srgbClr val="FFFFFF"/>
                    </a:solidFill>
                    <a:sym typeface="Wingdings"/>
                  </a:rPr>
                  <a:t>Find the probability that a customer will purchase a </a:t>
                </a:r>
                <a:r>
                  <a:rPr lang="en-US" sz="2400" dirty="0" err="1">
                    <a:solidFill>
                      <a:srgbClr val="FFFFFF"/>
                    </a:solidFill>
                    <a:sym typeface="Wingdings"/>
                  </a:rPr>
                  <a:t>Devion</a:t>
                </a:r>
                <a:r>
                  <a:rPr lang="en-US" sz="2400" dirty="0">
                    <a:solidFill>
                      <a:srgbClr val="FFFFFF"/>
                    </a:solidFill>
                    <a:sym typeface="Wingdings"/>
                  </a:rPr>
                  <a:t>  with </a:t>
                </a:r>
                <a:r>
                  <a:rPr lang="en-US" sz="2400" dirty="0">
                    <a:solidFill>
                      <a:srgbClr val="FFFFFF"/>
                    </a:solidFill>
                    <a:sym typeface="Wingdings"/>
                  </a:rPr>
                  <a:t>No-Weather </a:t>
                </a:r>
                <a:r>
                  <a:rPr lang="en-US" sz="2400" dirty="0">
                    <a:solidFill>
                      <a:srgbClr val="FFFFFF"/>
                    </a:solidFill>
                    <a:sym typeface="Wingdings"/>
                  </a:rPr>
                  <a:t>mats</a:t>
                </a:r>
                <a:r>
                  <a:rPr lang="en-US" sz="2400" dirty="0">
                    <a:solidFill>
                      <a:srgbClr val="FFFFFF"/>
                    </a:solidFill>
                    <a:sym typeface="Wingdings"/>
                  </a:rPr>
                  <a:t>.</a:t>
                </a:r>
              </a:p>
              <a:p>
                <a:pPr/>
                <a14:m>
                  <m:oMathPara xmlns:m="http://schemas.openxmlformats.org/officeDocument/2006/math">
                    <m:oMathParaPr>
                      <m:jc m:val="left"/>
                    </m:oMathParaPr>
                    <m:oMath xmlns:m="http://schemas.openxmlformats.org/officeDocument/2006/math">
                      <m:r>
                        <m:rPr>
                          <m:sty m:val="p"/>
                        </m:rPr>
                        <a:rPr lang="en-US" sz="2400">
                          <a:solidFill>
                            <a:srgbClr val="FFFFFF"/>
                          </a:solidFill>
                          <a:latin typeface="Cambria Math" panose="02040503050406030204" pitchFamily="18" charset="0"/>
                          <a:sym typeface="Wingdings"/>
                        </a:rPr>
                        <m:t>P</m:t>
                      </m:r>
                      <m:d>
                        <m:dPr>
                          <m:ctrlPr>
                            <a:rPr lang="en-US" sz="2400" i="1">
                              <a:solidFill>
                                <a:srgbClr val="FFFFFF"/>
                              </a:solidFill>
                              <a:latin typeface="Cambria Math"/>
                              <a:sym typeface="Wingdings"/>
                            </a:rPr>
                          </m:ctrlPr>
                        </m:dPr>
                        <m:e>
                          <m:r>
                            <m:rPr>
                              <m:sty m:val="p"/>
                            </m:rPr>
                            <a:rPr lang="en-US" sz="2400">
                              <a:solidFill>
                                <a:srgbClr val="FFFFFF"/>
                              </a:solidFill>
                              <a:latin typeface="Cambria Math" panose="02040503050406030204" pitchFamily="18" charset="0"/>
                              <a:sym typeface="Wingdings"/>
                            </a:rPr>
                            <m:t>D</m:t>
                          </m:r>
                          <m:r>
                            <a:rPr lang="en-US" sz="2400">
                              <a:solidFill>
                                <a:srgbClr val="FFFFFF"/>
                              </a:solidFill>
                              <a:latin typeface="Cambria Math" panose="02040503050406030204" pitchFamily="18" charset="0"/>
                              <a:sym typeface="Wingdings"/>
                            </a:rPr>
                            <m:t> </m:t>
                          </m:r>
                          <m:r>
                            <m:rPr>
                              <m:sty m:val="p"/>
                            </m:rPr>
                            <a:rPr lang="en-US" sz="2400">
                              <a:solidFill>
                                <a:srgbClr val="FFFFFF"/>
                              </a:solidFill>
                              <a:latin typeface="Cambria Math" panose="02040503050406030204" pitchFamily="18" charset="0"/>
                              <a:sym typeface="Wingdings"/>
                            </a:rPr>
                            <m:t>and</m:t>
                          </m:r>
                          <m:r>
                            <a:rPr lang="en-US" sz="2400">
                              <a:solidFill>
                                <a:srgbClr val="FFFFFF"/>
                              </a:solidFill>
                              <a:latin typeface="Cambria Math" panose="02040503050406030204" pitchFamily="18" charset="0"/>
                              <a:sym typeface="Wingdings"/>
                            </a:rPr>
                            <m:t> </m:t>
                          </m:r>
                          <m:r>
                            <m:rPr>
                              <m:sty m:val="p"/>
                            </m:rPr>
                            <a:rPr lang="en-US" sz="2400">
                              <a:solidFill>
                                <a:srgbClr val="FFFFFF"/>
                              </a:solidFill>
                              <a:latin typeface="Cambria Math" panose="02040503050406030204" pitchFamily="18" charset="0"/>
                              <a:sym typeface="Wingdings"/>
                            </a:rPr>
                            <m:t>N</m:t>
                          </m:r>
                        </m:e>
                      </m:d>
                      <m:r>
                        <a:rPr lang="en-US" sz="2400">
                          <a:solidFill>
                            <a:srgbClr val="FFFFFF"/>
                          </a:solidFill>
                          <a:latin typeface="Cambria Math" panose="02040503050406030204" pitchFamily="18" charset="0"/>
                          <a:sym typeface="Wingdings"/>
                        </a:rPr>
                        <m:t>=</m:t>
                      </m:r>
                      <m:r>
                        <m:rPr>
                          <m:sty m:val="p"/>
                        </m:rPr>
                        <a:rPr lang="en-US" sz="2400">
                          <a:solidFill>
                            <a:srgbClr val="FFFFFF"/>
                          </a:solidFill>
                          <a:latin typeface="Cambria Math" panose="02040503050406030204" pitchFamily="18" charset="0"/>
                          <a:sym typeface="Wingdings"/>
                        </a:rPr>
                        <m:t>P</m:t>
                      </m:r>
                      <m:d>
                        <m:dPr>
                          <m:ctrlPr>
                            <a:rPr lang="en-US" sz="2400" i="1">
                              <a:solidFill>
                                <a:srgbClr val="FFFFFF"/>
                              </a:solidFill>
                              <a:latin typeface="Cambria Math"/>
                              <a:sym typeface="Wingdings"/>
                            </a:rPr>
                          </m:ctrlPr>
                        </m:dPr>
                        <m:e>
                          <m:r>
                            <m:rPr>
                              <m:sty m:val="p"/>
                            </m:rPr>
                            <a:rPr lang="en-US" sz="2400">
                              <a:solidFill>
                                <a:srgbClr val="FFFFFF"/>
                              </a:solidFill>
                              <a:latin typeface="Cambria Math" panose="02040503050406030204" pitchFamily="18" charset="0"/>
                              <a:sym typeface="Wingdings"/>
                            </a:rPr>
                            <m:t>D</m:t>
                          </m:r>
                        </m:e>
                      </m:d>
                      <m:r>
                        <a:rPr lang="en-US" sz="2400">
                          <a:solidFill>
                            <a:srgbClr val="FFFFFF"/>
                          </a:solidFill>
                          <a:latin typeface="Cambria Math" panose="02040503050406030204" pitchFamily="18" charset="0"/>
                          <a:ea typeface="Cambria Math" panose="02040503050406030204" pitchFamily="18" charset="0"/>
                          <a:sym typeface="Wingdings"/>
                        </a:rPr>
                        <m:t>∙</m:t>
                      </m:r>
                      <m:r>
                        <m:rPr>
                          <m:sty m:val="p"/>
                        </m:rPr>
                        <a:rPr lang="en-US" sz="2400">
                          <a:solidFill>
                            <a:srgbClr val="FFFFFF"/>
                          </a:solidFill>
                          <a:latin typeface="Cambria Math" panose="02040503050406030204" pitchFamily="18" charset="0"/>
                          <a:ea typeface="Cambria Math" panose="02040503050406030204" pitchFamily="18" charset="0"/>
                          <a:sym typeface="Wingdings"/>
                        </a:rPr>
                        <m:t>P</m:t>
                      </m:r>
                      <m:d>
                        <m:dPr>
                          <m:ctrlPr>
                            <a:rPr lang="en-US" sz="2400" i="1">
                              <a:solidFill>
                                <a:srgbClr val="FFFFFF"/>
                              </a:solidFill>
                              <a:latin typeface="Cambria Math"/>
                              <a:ea typeface="Cambria Math" panose="02040503050406030204" pitchFamily="18" charset="0"/>
                              <a:sym typeface="Wingdings"/>
                            </a:rPr>
                          </m:ctrlPr>
                        </m:dPr>
                        <m:e>
                          <m:r>
                            <m:rPr>
                              <m:sty m:val="p"/>
                            </m:rPr>
                            <a:rPr lang="en-US" sz="2400">
                              <a:solidFill>
                                <a:srgbClr val="FFFFFF"/>
                              </a:solidFill>
                              <a:latin typeface="Cambria Math" panose="02040503050406030204" pitchFamily="18" charset="0"/>
                              <a:ea typeface="Cambria Math" panose="02040503050406030204" pitchFamily="18" charset="0"/>
                              <a:sym typeface="Wingdings"/>
                            </a:rPr>
                            <m:t>N</m:t>
                          </m:r>
                        </m:e>
                      </m:d>
                      <m:r>
                        <a:rPr lang="en-US" sz="2400">
                          <a:solidFill>
                            <a:srgbClr val="FFFFFF"/>
                          </a:solidFill>
                          <a:latin typeface="Cambria Math" panose="02040503050406030204" pitchFamily="18" charset="0"/>
                          <a:ea typeface="Cambria Math" panose="02040503050406030204" pitchFamily="18" charset="0"/>
                          <a:sym typeface="Wingdings"/>
                        </a:rPr>
                        <m:t>=.30∙.50=.15</m:t>
                      </m:r>
                    </m:oMath>
                  </m:oMathPara>
                </a14:m>
                <a:endParaRPr lang="en-US" sz="2400" dirty="0">
                  <a:solidFill>
                    <a:srgbClr val="FFFFFF"/>
                  </a:solidFill>
                  <a:sym typeface="Wingdings"/>
                </a:endParaRPr>
              </a:p>
              <a:p>
                <a:r>
                  <a:rPr lang="en-US" sz="2400" dirty="0">
                    <a:solidFill>
                      <a:srgbClr val="FFFFFF"/>
                    </a:solidFill>
                    <a:sym typeface="Wingdings"/>
                  </a:rPr>
                  <a:t>The sum of all the branch probabilities will always equal to 1.</a:t>
                </a:r>
              </a:p>
              <a:p>
                <a:r>
                  <a:rPr lang="en-US" sz="2400" dirty="0">
                    <a:solidFill>
                      <a:srgbClr val="FFFFFF"/>
                    </a:solidFill>
                    <a:sym typeface="Wingdings"/>
                  </a:rPr>
                  <a:t>. </a:t>
                </a:r>
                <a:r>
                  <a:rPr lang="en-US" sz="2400" dirty="0">
                    <a:solidFill>
                      <a:srgbClr val="FFFFFF"/>
                    </a:solidFill>
                    <a:sym typeface="Wingdings"/>
                  </a:rPr>
                  <a:t>35 + .35 + .15 + .15 = </a:t>
                </a:r>
                <a:r>
                  <a:rPr lang="en-US" sz="2400" dirty="0" smtClean="0">
                    <a:solidFill>
                      <a:srgbClr val="FFFFFF"/>
                    </a:solidFill>
                    <a:sym typeface="Wingdings"/>
                  </a:rPr>
                  <a:t>1</a:t>
                </a:r>
                <a:endParaRPr lang="en-US" sz="2400" dirty="0">
                  <a:solidFill>
                    <a:srgbClr val="FFFFFF"/>
                  </a:solidFill>
                  <a:sym typeface="Wingdings"/>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295400"/>
                <a:ext cx="8412480" cy="5257800"/>
              </a:xfrm>
              <a:blipFill rotWithShape="1">
                <a:blip r:embed="rId2"/>
                <a:stretch>
                  <a:fillRect l="-1087" t="-928" b="-2552"/>
                </a:stretch>
              </a:blipFill>
            </p:spPr>
            <p:txBody>
              <a:bodyPr/>
              <a:lstStyle/>
              <a:p>
                <a:r>
                  <a:rPr lang="en-US">
                    <a:noFill/>
                  </a:rPr>
                  <a:t> </a:t>
                </a:r>
              </a:p>
            </p:txBody>
          </p:sp>
        </mc:Fallback>
      </mc:AlternateContent>
    </p:spTree>
    <p:extLst>
      <p:ext uri="{BB962C8B-B14F-4D97-AF65-F5344CB8AC3E}">
        <p14:creationId xmlns:p14="http://schemas.microsoft.com/office/powerpoint/2010/main" val="3190279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Summary</a:t>
            </a:r>
            <a:endParaRPr lang="en-US" sz="1500" dirty="0"/>
          </a:p>
        </p:txBody>
      </p:sp>
      <p:sp>
        <p:nvSpPr>
          <p:cNvPr id="8" name="Content Placeholder 2"/>
          <p:cNvSpPr>
            <a:spLocks noGrp="1"/>
          </p:cNvSpPr>
          <p:nvPr>
            <p:ph idx="1"/>
          </p:nvPr>
        </p:nvSpPr>
        <p:spPr>
          <a:xfrm>
            <a:off x="457200" y="1295400"/>
            <a:ext cx="8229600" cy="5257800"/>
          </a:xfrm>
        </p:spPr>
        <p:txBody>
          <a:bodyPr/>
          <a:lstStyle/>
          <a:p>
            <a:r>
              <a:rPr lang="en-US" dirty="0">
                <a:solidFill>
                  <a:srgbClr val="FFFFFF"/>
                </a:solidFill>
              </a:rPr>
              <a:t>In this PowerPoint we learned how to apply the Multiplication Rule for Independent Events.</a:t>
            </a:r>
            <a:endParaRPr lang="en-US" dirty="0">
              <a:solidFill>
                <a:srgbClr val="FFFFFF"/>
              </a:solidFill>
            </a:endParaRPr>
          </a:p>
        </p:txBody>
      </p:sp>
    </p:spTree>
    <p:extLst>
      <p:ext uri="{BB962C8B-B14F-4D97-AF65-F5344CB8AC3E}">
        <p14:creationId xmlns:p14="http://schemas.microsoft.com/office/powerpoint/2010/main" val="6651631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Objectives for this PowerPoint</a:t>
            </a:r>
            <a:endParaRPr lang="en-US" dirty="0"/>
          </a:p>
        </p:txBody>
      </p:sp>
      <p:sp>
        <p:nvSpPr>
          <p:cNvPr id="3" name="Content Placeholder 2"/>
          <p:cNvSpPr>
            <a:spLocks noGrp="1"/>
          </p:cNvSpPr>
          <p:nvPr>
            <p:ph idx="1"/>
          </p:nvPr>
        </p:nvSpPr>
        <p:spPr>
          <a:xfrm>
            <a:off x="457200" y="1295400"/>
            <a:ext cx="8138160" cy="5257800"/>
          </a:xfrm>
        </p:spPr>
        <p:txBody>
          <a:bodyPr/>
          <a:lstStyle/>
          <a:p>
            <a:pPr>
              <a:spcAft>
                <a:spcPts val="1200"/>
              </a:spcAft>
            </a:pPr>
            <a:r>
              <a:rPr lang="en-US" dirty="0"/>
              <a:t>How to determine whether two events </a:t>
            </a:r>
            <a:r>
              <a:rPr lang="en-US" b="1" dirty="0"/>
              <a:t>are Independent Events</a:t>
            </a:r>
          </a:p>
          <a:p>
            <a:pPr>
              <a:spcAft>
                <a:spcPts val="1200"/>
              </a:spcAft>
            </a:pPr>
            <a:r>
              <a:rPr lang="en-US" dirty="0"/>
              <a:t>How to apply the </a:t>
            </a:r>
            <a:r>
              <a:rPr lang="en-US" b="1" dirty="0"/>
              <a:t>Multiplication Rule for Independent Events</a:t>
            </a:r>
            <a:endParaRPr lang="en-US" b="1" dirty="0"/>
          </a:p>
        </p:txBody>
      </p:sp>
    </p:spTree>
    <p:extLst>
      <p:ext uri="{BB962C8B-B14F-4D97-AF65-F5344CB8AC3E}">
        <p14:creationId xmlns:p14="http://schemas.microsoft.com/office/powerpoint/2010/main" val="7668816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US" sz="1500" dirty="0"/>
          </a:p>
        </p:txBody>
      </p:sp>
      <p:sp>
        <p:nvSpPr>
          <p:cNvPr id="3" name="Content Placeholder 2"/>
          <p:cNvSpPr>
            <a:spLocks noGrp="1"/>
          </p:cNvSpPr>
          <p:nvPr>
            <p:ph idx="1"/>
          </p:nvPr>
        </p:nvSpPr>
        <p:spPr>
          <a:xfrm>
            <a:off x="457200" y="1295400"/>
            <a:ext cx="8138160" cy="5257800"/>
          </a:xfrm>
        </p:spPr>
        <p:txBody>
          <a:bodyPr/>
          <a:lstStyle/>
          <a:p>
            <a:r>
              <a:rPr lang="en-US" sz="2600" dirty="0" err="1"/>
              <a:t>Statista</a:t>
            </a:r>
            <a:r>
              <a:rPr lang="en-US" sz="2600" dirty="0"/>
              <a:t> Motors builds 2 models of cars, the </a:t>
            </a:r>
            <a:r>
              <a:rPr lang="en-US" sz="2600" dirty="0" err="1"/>
              <a:t>Regressa</a:t>
            </a:r>
            <a:r>
              <a:rPr lang="en-US" sz="2600" dirty="0"/>
              <a:t> and the </a:t>
            </a:r>
            <a:r>
              <a:rPr lang="en-US" sz="2600" dirty="0" err="1"/>
              <a:t>Devion</a:t>
            </a:r>
            <a:r>
              <a:rPr lang="en-US" sz="2600" dirty="0"/>
              <a:t>. Seventy percent of the company’s customers purchase the </a:t>
            </a:r>
            <a:r>
              <a:rPr lang="en-US" sz="2600" dirty="0" err="1"/>
              <a:t>Regressa</a:t>
            </a:r>
            <a:r>
              <a:rPr lang="en-US" sz="2600" dirty="0"/>
              <a:t> and thirty percent purchase the </a:t>
            </a:r>
            <a:r>
              <a:rPr lang="en-US" sz="2600" dirty="0" err="1"/>
              <a:t>Devion</a:t>
            </a:r>
            <a:r>
              <a:rPr lang="en-US" sz="2600" dirty="0"/>
              <a:t>. In an effort to increase  revenue, the company has recently changed the floor mat policy so that floor mats are no longer standard equipment. Since the policy change the company has found that twenty percent of those who purchase a </a:t>
            </a:r>
            <a:r>
              <a:rPr lang="en-US" sz="2600" dirty="0" err="1"/>
              <a:t>Statista</a:t>
            </a:r>
            <a:r>
              <a:rPr lang="en-US" sz="2600" dirty="0"/>
              <a:t> also order floor mats. They have also found that sixty percent of those who purchase the </a:t>
            </a:r>
            <a:r>
              <a:rPr lang="en-US" sz="2600" dirty="0" err="1"/>
              <a:t>Devion</a:t>
            </a:r>
            <a:r>
              <a:rPr lang="en-US" sz="2600" dirty="0"/>
              <a:t> also order floor mats. The marketing manager would like to determine the probability that a randomly selected customer will purchase a </a:t>
            </a:r>
            <a:r>
              <a:rPr lang="en-US" sz="2600" dirty="0" err="1"/>
              <a:t>Devion</a:t>
            </a:r>
            <a:r>
              <a:rPr lang="en-US" sz="2600" dirty="0"/>
              <a:t> with floor mats</a:t>
            </a:r>
            <a:r>
              <a:rPr lang="en-US" sz="2600" dirty="0" smtClean="0"/>
              <a:t>.</a:t>
            </a:r>
            <a:endParaRPr lang="en-US" sz="2600" dirty="0"/>
          </a:p>
        </p:txBody>
      </p:sp>
    </p:spTree>
    <p:extLst>
      <p:ext uri="{BB962C8B-B14F-4D97-AF65-F5344CB8AC3E}">
        <p14:creationId xmlns:p14="http://schemas.microsoft.com/office/powerpoint/2010/main" val="35935738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Independent Events</a:t>
            </a:r>
            <a:endParaRPr lang="en-US" sz="1500" dirty="0"/>
          </a:p>
        </p:txBody>
      </p:sp>
      <p:sp>
        <p:nvSpPr>
          <p:cNvPr id="3" name="Content Placeholder 2"/>
          <p:cNvSpPr>
            <a:spLocks noGrp="1"/>
          </p:cNvSpPr>
          <p:nvPr>
            <p:ph idx="1"/>
          </p:nvPr>
        </p:nvSpPr>
        <p:spPr>
          <a:xfrm>
            <a:off x="457200" y="1295400"/>
            <a:ext cx="8229600" cy="5257800"/>
          </a:xfrm>
        </p:spPr>
        <p:txBody>
          <a:bodyPr/>
          <a:lstStyle/>
          <a:p>
            <a:r>
              <a:rPr lang="en-US" sz="2400" dirty="0">
                <a:solidFill>
                  <a:srgbClr val="FFFFFF"/>
                </a:solidFill>
              </a:rPr>
              <a:t>Two Events A and B are independent events if the fact that A occurs does not affect the probability of B occurring.</a:t>
            </a:r>
          </a:p>
          <a:p>
            <a:r>
              <a:rPr lang="en-US" sz="2400" dirty="0">
                <a:solidFill>
                  <a:srgbClr val="FFFFFF"/>
                </a:solidFill>
              </a:rPr>
              <a:t>In our example, we are told that both types of mats are equally likely to be selected regardless of which model is purchased. The probability that an All-Weather mat would be selected is .5</a:t>
            </a:r>
          </a:p>
          <a:p>
            <a:r>
              <a:rPr lang="en-US" sz="2400" dirty="0">
                <a:solidFill>
                  <a:srgbClr val="FFFFFF"/>
                </a:solidFill>
              </a:rPr>
              <a:t>P(All-Weather) = 0.5</a:t>
            </a:r>
          </a:p>
          <a:p>
            <a:r>
              <a:rPr lang="en-US" sz="2400" dirty="0">
                <a:solidFill>
                  <a:srgbClr val="FFFFFF"/>
                </a:solidFill>
              </a:rPr>
              <a:t>This also means that the conditional probability that All-Weather mats would be selected given the customer purchased a </a:t>
            </a:r>
            <a:r>
              <a:rPr lang="en-US" sz="2400" dirty="0" err="1">
                <a:solidFill>
                  <a:srgbClr val="FFFFFF"/>
                </a:solidFill>
              </a:rPr>
              <a:t>Regressa</a:t>
            </a:r>
            <a:r>
              <a:rPr lang="en-US" sz="2400" dirty="0">
                <a:solidFill>
                  <a:srgbClr val="FFFFFF"/>
                </a:solidFill>
              </a:rPr>
              <a:t> is also equal to .5.</a:t>
            </a:r>
          </a:p>
          <a:p>
            <a:r>
              <a:rPr lang="en-US" sz="2400" dirty="0">
                <a:solidFill>
                  <a:srgbClr val="FFFFFF"/>
                </a:solidFill>
              </a:rPr>
              <a:t>The symbol “l” represents “Given that”</a:t>
            </a:r>
          </a:p>
          <a:p>
            <a:r>
              <a:rPr lang="en-US" sz="2400" dirty="0">
                <a:solidFill>
                  <a:srgbClr val="FFFFFF"/>
                </a:solidFill>
              </a:rPr>
              <a:t>P(All-Weather l </a:t>
            </a:r>
            <a:r>
              <a:rPr lang="en-US" sz="2400" dirty="0" err="1">
                <a:solidFill>
                  <a:srgbClr val="FFFFFF"/>
                </a:solidFill>
              </a:rPr>
              <a:t>Regressa</a:t>
            </a:r>
            <a:r>
              <a:rPr lang="en-US" sz="2400" dirty="0">
                <a:solidFill>
                  <a:srgbClr val="FFFFFF"/>
                </a:solidFill>
              </a:rPr>
              <a:t>) = 0.5</a:t>
            </a:r>
            <a:endParaRPr lang="en-US" sz="2400" dirty="0">
              <a:solidFill>
                <a:srgbClr val="FFFFFF"/>
              </a:solidFill>
            </a:endParaRPr>
          </a:p>
        </p:txBody>
      </p:sp>
    </p:spTree>
    <p:extLst>
      <p:ext uri="{BB962C8B-B14F-4D97-AF65-F5344CB8AC3E}">
        <p14:creationId xmlns:p14="http://schemas.microsoft.com/office/powerpoint/2010/main" val="28036475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endParaRPr lang="en-US" sz="15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295400"/>
                <a:ext cx="8412480" cy="5257800"/>
              </a:xfrm>
            </p:spPr>
            <p:txBody>
              <a:bodyPr/>
              <a:lstStyle/>
              <a:p>
                <a:r>
                  <a:rPr lang="en-US" sz="2400" dirty="0">
                    <a:solidFill>
                      <a:srgbClr val="FFFFFF"/>
                    </a:solidFill>
                  </a:rPr>
                  <a:t>The </a:t>
                </a:r>
                <a:r>
                  <a:rPr lang="en-US" sz="2400" dirty="0">
                    <a:solidFill>
                      <a:srgbClr val="FFFFFF"/>
                    </a:solidFill>
                  </a:rPr>
                  <a:t>probability that All-Weather mats would be selected given the customer purchased a Devion is also equal to .</a:t>
                </a:r>
                <a:r>
                  <a:rPr lang="en-US" sz="2400" dirty="0">
                    <a:solidFill>
                      <a:srgbClr val="FFFFFF"/>
                    </a:solidFill>
                  </a:rPr>
                  <a:t>5</a:t>
                </a:r>
              </a:p>
              <a:p>
                <a:r>
                  <a:rPr lang="en-US" sz="2400" dirty="0">
                    <a:solidFill>
                      <a:srgbClr val="FFFFFF"/>
                    </a:solidFill>
                  </a:rPr>
                  <a:t>P(All-Weather l Devion) = 0.5</a:t>
                </a:r>
              </a:p>
              <a:p>
                <a:r>
                  <a:rPr lang="en-US" sz="2400" dirty="0">
                    <a:solidFill>
                      <a:srgbClr val="FFFFFF"/>
                    </a:solidFill>
                  </a:rPr>
                  <a:t>These probabilities being equal shows the independence between the vehicle model choice and the type of floor mat choice</a:t>
                </a:r>
                <a:r>
                  <a:rPr lang="en-US" sz="2400" dirty="0">
                    <a:solidFill>
                      <a:srgbClr val="FFFFFF"/>
                    </a:solidFill>
                  </a:rPr>
                  <a:t>.</a:t>
                </a:r>
              </a:p>
              <a:p>
                <a:r>
                  <a:rPr lang="en-US" sz="2400" dirty="0">
                    <a:solidFill>
                      <a:srgbClr val="FFFFFF"/>
                    </a:solidFill>
                  </a:rPr>
                  <a:t>When two events A and B are independent the probability that both events A and B will occur is equal to the probability that event A will occur times the probability that event B will occur</a:t>
                </a:r>
                <a:r>
                  <a:rPr lang="en-US" sz="2400" dirty="0">
                    <a:solidFill>
                      <a:srgbClr val="FFFFFF"/>
                    </a:solidFill>
                  </a:rPr>
                  <a:t>.</a:t>
                </a:r>
              </a:p>
              <a:p>
                <a14:m>
                  <m:oMath xmlns:m="http://schemas.openxmlformats.org/officeDocument/2006/math">
                    <m:r>
                      <m:rPr>
                        <m:sty m:val="p"/>
                      </m:rPr>
                      <a:rPr lang="en-US" sz="2400">
                        <a:solidFill>
                          <a:srgbClr val="FFFFFF"/>
                        </a:solidFill>
                        <a:latin typeface="Cambria Math" charset="0"/>
                      </a:rPr>
                      <m:t>P</m:t>
                    </m:r>
                    <m:d>
                      <m:dPr>
                        <m:ctrlPr>
                          <a:rPr lang="en-US" sz="2400" i="1">
                            <a:solidFill>
                              <a:srgbClr val="FFFFFF"/>
                            </a:solidFill>
                            <a:latin typeface="Cambria Math"/>
                          </a:rPr>
                        </m:ctrlPr>
                      </m:dPr>
                      <m:e>
                        <m:r>
                          <m:rPr>
                            <m:sty m:val="p"/>
                          </m:rPr>
                          <a:rPr lang="en-US" sz="2400">
                            <a:solidFill>
                              <a:srgbClr val="FFFFFF"/>
                            </a:solidFill>
                            <a:latin typeface="Cambria Math" charset="0"/>
                          </a:rPr>
                          <m:t>A</m:t>
                        </m:r>
                        <m:r>
                          <a:rPr lang="en-US" sz="2400">
                            <a:solidFill>
                              <a:srgbClr val="FFFFFF"/>
                            </a:solidFill>
                            <a:latin typeface="Cambria Math" charset="0"/>
                          </a:rPr>
                          <m:t> </m:t>
                        </m:r>
                        <m:r>
                          <m:rPr>
                            <m:sty m:val="p"/>
                          </m:rPr>
                          <a:rPr lang="en-US" sz="2400">
                            <a:solidFill>
                              <a:srgbClr val="FFFFFF"/>
                            </a:solidFill>
                            <a:latin typeface="Cambria Math" charset="0"/>
                          </a:rPr>
                          <m:t>and</m:t>
                        </m:r>
                        <m:r>
                          <a:rPr lang="en-US" sz="2400">
                            <a:solidFill>
                              <a:srgbClr val="FFFFFF"/>
                            </a:solidFill>
                            <a:latin typeface="Cambria Math" charset="0"/>
                          </a:rPr>
                          <m:t> </m:t>
                        </m:r>
                        <m:r>
                          <m:rPr>
                            <m:sty m:val="p"/>
                          </m:rPr>
                          <a:rPr lang="en-US" sz="2400">
                            <a:solidFill>
                              <a:srgbClr val="FFFFFF"/>
                            </a:solidFill>
                            <a:latin typeface="Cambria Math" charset="0"/>
                          </a:rPr>
                          <m:t>B</m:t>
                        </m:r>
                      </m:e>
                    </m:d>
                    <m:r>
                      <a:rPr lang="en-US" sz="2400">
                        <a:solidFill>
                          <a:srgbClr val="FFFFFF"/>
                        </a:solidFill>
                        <a:latin typeface="Cambria Math" charset="0"/>
                      </a:rPr>
                      <m:t>=</m:t>
                    </m:r>
                    <m:r>
                      <m:rPr>
                        <m:sty m:val="p"/>
                      </m:rPr>
                      <a:rPr lang="en-US" sz="2400">
                        <a:solidFill>
                          <a:srgbClr val="FFFFFF"/>
                        </a:solidFill>
                        <a:latin typeface="Cambria Math" charset="0"/>
                      </a:rPr>
                      <m:t>P</m:t>
                    </m:r>
                    <m:r>
                      <a:rPr lang="en-US" sz="2400">
                        <a:solidFill>
                          <a:srgbClr val="FFFFFF"/>
                        </a:solidFill>
                        <a:latin typeface="Cambria Math" charset="0"/>
                      </a:rPr>
                      <m:t>(</m:t>
                    </m:r>
                    <m:r>
                      <m:rPr>
                        <m:sty m:val="p"/>
                      </m:rPr>
                      <a:rPr lang="en-US" sz="2400">
                        <a:solidFill>
                          <a:srgbClr val="FFFFFF"/>
                        </a:solidFill>
                        <a:latin typeface="Cambria Math" charset="0"/>
                      </a:rPr>
                      <m:t>A</m:t>
                    </m:r>
                    <m:r>
                      <a:rPr lang="en-US" sz="2400">
                        <a:solidFill>
                          <a:srgbClr val="FFFFFF"/>
                        </a:solidFill>
                        <a:latin typeface="Cambria Math" charset="0"/>
                      </a:rPr>
                      <m:t>)∙</m:t>
                    </m:r>
                    <m:r>
                      <m:rPr>
                        <m:sty m:val="p"/>
                      </m:rPr>
                      <a:rPr lang="en-US" sz="2400">
                        <a:solidFill>
                          <a:srgbClr val="FFFFFF"/>
                        </a:solidFill>
                        <a:latin typeface="Cambria Math" charset="0"/>
                        <a:ea typeface="Cambria Math" charset="0"/>
                        <a:cs typeface="Cambria Math" charset="0"/>
                      </a:rPr>
                      <m:t>P</m:t>
                    </m:r>
                    <m:r>
                      <a:rPr lang="en-US" sz="2400">
                        <a:solidFill>
                          <a:srgbClr val="FFFFFF"/>
                        </a:solidFill>
                        <a:latin typeface="Cambria Math" charset="0"/>
                        <a:ea typeface="Cambria Math" charset="0"/>
                        <a:cs typeface="Cambria Math" charset="0"/>
                      </a:rPr>
                      <m:t>(</m:t>
                    </m:r>
                    <m:r>
                      <m:rPr>
                        <m:sty m:val="p"/>
                      </m:rPr>
                      <a:rPr lang="en-US" sz="2400">
                        <a:solidFill>
                          <a:srgbClr val="FFFFFF"/>
                        </a:solidFill>
                        <a:latin typeface="Cambria Math" charset="0"/>
                        <a:ea typeface="Cambria Math" charset="0"/>
                        <a:cs typeface="Cambria Math" charset="0"/>
                      </a:rPr>
                      <m:t>B</m:t>
                    </m:r>
                    <m:r>
                      <a:rPr lang="en-US" sz="2400">
                        <a:solidFill>
                          <a:srgbClr val="FFFFFF"/>
                        </a:solidFill>
                        <a:latin typeface="Cambria Math" charset="0"/>
                        <a:ea typeface="Cambria Math" charset="0"/>
                        <a:cs typeface="Cambria Math" charset="0"/>
                      </a:rPr>
                      <m:t>)</m:t>
                    </m:r>
                  </m:oMath>
                </a14:m>
                <a:r>
                  <a:rPr lang="en-US" sz="2400" dirty="0">
                    <a:solidFill>
                      <a:srgbClr val="FFFFFF"/>
                    </a:solidFill>
                  </a:rPr>
                  <a:t> </a:t>
                </a:r>
              </a:p>
              <a:p>
                <a:r>
                  <a:rPr lang="en-US" sz="2400" dirty="0">
                    <a:solidFill>
                      <a:srgbClr val="FFFFFF"/>
                    </a:solidFill>
                  </a:rPr>
                  <a:t>This </a:t>
                </a:r>
                <a:r>
                  <a:rPr lang="en-US" sz="2400" dirty="0">
                    <a:solidFill>
                      <a:srgbClr val="FFFFFF"/>
                    </a:solidFill>
                  </a:rPr>
                  <a:t>concept is frequently illustrated using a probability tree.</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295400"/>
                <a:ext cx="8412480" cy="5257800"/>
              </a:xfrm>
              <a:blipFill rotWithShape="1">
                <a:blip r:embed="rId2"/>
                <a:stretch>
                  <a:fillRect l="-1087" t="-928" r="-1522"/>
                </a:stretch>
              </a:blipFill>
            </p:spPr>
            <p:txBody>
              <a:bodyPr/>
              <a:lstStyle/>
              <a:p>
                <a:r>
                  <a:rPr lang="en-US">
                    <a:noFill/>
                  </a:rPr>
                  <a:t> </a:t>
                </a:r>
              </a:p>
            </p:txBody>
          </p:sp>
        </mc:Fallback>
      </mc:AlternateContent>
    </p:spTree>
    <p:extLst>
      <p:ext uri="{BB962C8B-B14F-4D97-AF65-F5344CB8AC3E}">
        <p14:creationId xmlns:p14="http://schemas.microsoft.com/office/powerpoint/2010/main" val="21553609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Probability Tree</a:t>
            </a:r>
            <a:r>
              <a:rPr lang="en-US" sz="1500" dirty="0"/>
              <a:t> </a:t>
            </a:r>
            <a:r>
              <a:rPr lang="en-US" sz="1500" dirty="0" smtClean="0"/>
              <a:t>(1)</a:t>
            </a:r>
            <a:endParaRPr lang="en-US" sz="1500" dirty="0"/>
          </a:p>
        </p:txBody>
      </p:sp>
      <p:sp>
        <p:nvSpPr>
          <p:cNvPr id="3" name="Content Placeholder 2"/>
          <p:cNvSpPr>
            <a:spLocks noGrp="1"/>
          </p:cNvSpPr>
          <p:nvPr>
            <p:ph idx="1"/>
          </p:nvPr>
        </p:nvSpPr>
        <p:spPr>
          <a:xfrm>
            <a:off x="457200" y="1295400"/>
            <a:ext cx="8595360" cy="1066800"/>
          </a:xfrm>
        </p:spPr>
        <p:txBody>
          <a:bodyPr/>
          <a:lstStyle/>
          <a:p>
            <a:r>
              <a:rPr lang="en-US" dirty="0">
                <a:solidFill>
                  <a:srgbClr val="FFFFFF"/>
                </a:solidFill>
              </a:rPr>
              <a:t>When a vehicle is purchased the </a:t>
            </a:r>
            <a:r>
              <a:rPr lang="en-US" dirty="0" err="1">
                <a:solidFill>
                  <a:srgbClr val="FFFFFF"/>
                </a:solidFill>
              </a:rPr>
              <a:t>Statista</a:t>
            </a:r>
            <a:r>
              <a:rPr lang="en-US" dirty="0">
                <a:solidFill>
                  <a:srgbClr val="FFFFFF"/>
                </a:solidFill>
              </a:rPr>
              <a:t> Motors customer must first choose between a </a:t>
            </a:r>
            <a:r>
              <a:rPr lang="en-US" dirty="0" err="1">
                <a:solidFill>
                  <a:srgbClr val="FFFFFF"/>
                </a:solidFill>
              </a:rPr>
              <a:t>Regressa</a:t>
            </a:r>
            <a:r>
              <a:rPr lang="en-US" dirty="0">
                <a:solidFill>
                  <a:srgbClr val="FFFFFF"/>
                </a:solidFill>
              </a:rPr>
              <a:t> and a </a:t>
            </a:r>
            <a:r>
              <a:rPr lang="en-US" dirty="0" err="1">
                <a:solidFill>
                  <a:srgbClr val="FFFFFF"/>
                </a:solidFill>
              </a:rPr>
              <a:t>Devion</a:t>
            </a:r>
            <a:r>
              <a:rPr lang="en-US" dirty="0" smtClean="0">
                <a:solidFill>
                  <a:srgbClr val="FFFFFF"/>
                </a:solidFill>
              </a:rPr>
              <a:t>.</a:t>
            </a:r>
            <a:endParaRPr lang="en-US" dirty="0">
              <a:solidFill>
                <a:srgbClr val="FFFFFF"/>
              </a:solidFill>
            </a:endParaRPr>
          </a:p>
        </p:txBody>
      </p:sp>
      <p:pic>
        <p:nvPicPr>
          <p:cNvPr id="1026" name="Picture 3" descr="The start of a probability tree.  The first two branches are Regressa and Devion."/>
          <p:cNvPicPr>
            <a:picLocks noGrp="1" noChangeAspect="1" noChangeArrowheads="1"/>
          </p:cNvPicPr>
          <p:nvPr>
            <p:ph idx="13"/>
          </p:nvPr>
        </p:nvPicPr>
        <p:blipFill>
          <a:blip r:embed="rId2">
            <a:extLst>
              <a:ext uri="{28A0092B-C50C-407E-A947-70E740481C1C}">
                <a14:useLocalDpi xmlns:a14="http://schemas.microsoft.com/office/drawing/2010/main" val="0"/>
              </a:ext>
            </a:extLst>
          </a:blip>
          <a:srcRect/>
          <a:stretch>
            <a:fillRect/>
          </a:stretch>
        </p:blipFill>
        <p:spPr bwMode="auto">
          <a:xfrm>
            <a:off x="2590801" y="2887862"/>
            <a:ext cx="3876239" cy="2293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336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Probability Tree</a:t>
            </a:r>
            <a:r>
              <a:rPr lang="en-US" sz="1500" dirty="0"/>
              <a:t> </a:t>
            </a:r>
            <a:r>
              <a:rPr lang="en-US" sz="1500" dirty="0" smtClean="0"/>
              <a:t>(2)</a:t>
            </a:r>
            <a:endParaRPr lang="en-US" sz="1500" dirty="0"/>
          </a:p>
        </p:txBody>
      </p:sp>
      <p:sp>
        <p:nvSpPr>
          <p:cNvPr id="3" name="Content Placeholder 2"/>
          <p:cNvSpPr>
            <a:spLocks noGrp="1"/>
          </p:cNvSpPr>
          <p:nvPr>
            <p:ph idx="1"/>
          </p:nvPr>
        </p:nvSpPr>
        <p:spPr>
          <a:xfrm>
            <a:off x="457200" y="1295400"/>
            <a:ext cx="8503920" cy="1828800"/>
          </a:xfrm>
        </p:spPr>
        <p:txBody>
          <a:bodyPr/>
          <a:lstStyle/>
          <a:p>
            <a:r>
              <a:rPr lang="en-US" dirty="0">
                <a:solidFill>
                  <a:srgbClr val="FFFFFF"/>
                </a:solidFill>
              </a:rPr>
              <a:t>Once the vehicle is chosen the customer must choose between the All-Weather floor mats and the No-Weather floor mats. </a:t>
            </a:r>
            <a:r>
              <a:rPr lang="en-US" dirty="0" smtClean="0">
                <a:solidFill>
                  <a:srgbClr val="FFFFFF"/>
                </a:solidFill>
              </a:rPr>
              <a:t>He </a:t>
            </a:r>
            <a:r>
              <a:rPr lang="en-US" dirty="0">
                <a:solidFill>
                  <a:srgbClr val="FFFFFF"/>
                </a:solidFill>
              </a:rPr>
              <a:t>must make this choice whether he purchases a </a:t>
            </a:r>
            <a:r>
              <a:rPr lang="en-US" dirty="0" err="1">
                <a:solidFill>
                  <a:srgbClr val="FFFFFF"/>
                </a:solidFill>
              </a:rPr>
              <a:t>Regressa</a:t>
            </a:r>
            <a:r>
              <a:rPr lang="en-US" dirty="0">
                <a:solidFill>
                  <a:srgbClr val="FFFFFF"/>
                </a:solidFill>
              </a:rPr>
              <a:t> or a </a:t>
            </a:r>
            <a:r>
              <a:rPr lang="en-US" dirty="0" err="1">
                <a:solidFill>
                  <a:srgbClr val="FFFFFF"/>
                </a:solidFill>
              </a:rPr>
              <a:t>Devion</a:t>
            </a:r>
            <a:r>
              <a:rPr lang="en-US" dirty="0">
                <a:solidFill>
                  <a:srgbClr val="FFFFFF"/>
                </a:solidFill>
              </a:rPr>
              <a:t>.</a:t>
            </a:r>
            <a:endParaRPr lang="en-US" dirty="0">
              <a:solidFill>
                <a:srgbClr val="FFFFFF"/>
              </a:solidFill>
            </a:endParaRPr>
          </a:p>
        </p:txBody>
      </p:sp>
      <p:pic>
        <p:nvPicPr>
          <p:cNvPr id="2050" name="Picture 3" descr="The next level of branches from top to bottom are All-Weather coming from Regressa, No-Weather  from Regressa, All-Weather coming from Devion and No-Weather coming from Devion."/>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1600200" y="3200400"/>
            <a:ext cx="5943600" cy="3330326"/>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66086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Probability Tree</a:t>
            </a:r>
            <a:r>
              <a:rPr lang="en-US" sz="1500" dirty="0"/>
              <a:t> </a:t>
            </a:r>
            <a:r>
              <a:rPr lang="en-US" sz="1500" dirty="0" smtClean="0"/>
              <a:t>(3)</a:t>
            </a:r>
            <a:endParaRPr lang="en-US" sz="1500" dirty="0"/>
          </a:p>
        </p:txBody>
      </p:sp>
      <p:sp>
        <p:nvSpPr>
          <p:cNvPr id="3" name="Content Placeholder 2"/>
          <p:cNvSpPr>
            <a:spLocks noGrp="1"/>
          </p:cNvSpPr>
          <p:nvPr>
            <p:ph idx="1"/>
          </p:nvPr>
        </p:nvSpPr>
        <p:spPr>
          <a:xfrm>
            <a:off x="457200" y="1295400"/>
            <a:ext cx="8229600" cy="685800"/>
          </a:xfrm>
        </p:spPr>
        <p:txBody>
          <a:bodyPr/>
          <a:lstStyle/>
          <a:p>
            <a:r>
              <a:rPr lang="en-US" dirty="0"/>
              <a:t> </a:t>
            </a:r>
            <a:r>
              <a:rPr lang="en-US" dirty="0">
                <a:solidFill>
                  <a:srgbClr val="FFFFFF"/>
                </a:solidFill>
              </a:rPr>
              <a:t>Let's assign probabilities to each branch of the tree.</a:t>
            </a:r>
          </a:p>
        </p:txBody>
      </p:sp>
      <p:pic>
        <p:nvPicPr>
          <p:cNvPr id="3074" name="Picture 3" descr="Same tree as previous slide but probabilites have been assigned.  Regress is on top.  Devion is below.  First branch probabilites from top to bottom are .7 and .3.  The second set of probabilities from top to bottom are .5, .5, .5, .5"/>
          <p:cNvPicPr>
            <a:picLocks noGrp="1" noChangeAspect="1" noChangeArrowheads="1"/>
          </p:cNvPicPr>
          <p:nvPr>
            <p:ph idx="13"/>
          </p:nvPr>
        </p:nvPicPr>
        <p:blipFill>
          <a:blip r:embed="rId2">
            <a:extLst>
              <a:ext uri="{28A0092B-C50C-407E-A947-70E740481C1C}">
                <a14:useLocalDpi xmlns:a14="http://schemas.microsoft.com/office/drawing/2010/main" val="0"/>
              </a:ext>
            </a:extLst>
          </a:blip>
          <a:srcRect/>
          <a:stretch>
            <a:fillRect/>
          </a:stretch>
        </p:blipFill>
        <p:spPr bwMode="auto">
          <a:xfrm>
            <a:off x="1807132" y="2438400"/>
            <a:ext cx="5529736"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14875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 Probabilities</a:t>
            </a:r>
            <a:endParaRPr lang="en-US" sz="1500" dirty="0"/>
          </a:p>
        </p:txBody>
      </p:sp>
      <p:sp>
        <p:nvSpPr>
          <p:cNvPr id="3" name="Content Placeholder 2"/>
          <p:cNvSpPr>
            <a:spLocks noGrp="1"/>
          </p:cNvSpPr>
          <p:nvPr>
            <p:ph idx="1"/>
          </p:nvPr>
        </p:nvSpPr>
        <p:spPr>
          <a:xfrm>
            <a:off x="457200" y="1295400"/>
            <a:ext cx="8229600" cy="5257800"/>
          </a:xfrm>
        </p:spPr>
        <p:txBody>
          <a:bodyPr/>
          <a:lstStyle/>
          <a:p>
            <a:pPr>
              <a:spcAft>
                <a:spcPts val="1200"/>
              </a:spcAft>
            </a:pPr>
            <a:r>
              <a:rPr lang="en-US" sz="2600" dirty="0">
                <a:solidFill>
                  <a:srgbClr val="FFFFFF"/>
                </a:solidFill>
              </a:rPr>
              <a:t>Probabilities were assigned to each branch of the tree on the previous slide. We are told that 70% of the vehicles sold by the company are </a:t>
            </a:r>
            <a:r>
              <a:rPr lang="en-US" sz="2600" dirty="0" err="1">
                <a:solidFill>
                  <a:srgbClr val="FFFFFF"/>
                </a:solidFill>
              </a:rPr>
              <a:t>Regressa</a:t>
            </a:r>
            <a:r>
              <a:rPr lang="en-US" sz="2600" dirty="0">
                <a:solidFill>
                  <a:srgbClr val="FFFFFF"/>
                </a:solidFill>
              </a:rPr>
              <a:t> models. </a:t>
            </a:r>
            <a:r>
              <a:rPr lang="en-US" sz="2600" dirty="0" smtClean="0">
                <a:solidFill>
                  <a:srgbClr val="FFFFFF"/>
                </a:solidFill>
              </a:rPr>
              <a:t>The </a:t>
            </a:r>
            <a:r>
              <a:rPr lang="en-US" sz="2600" dirty="0">
                <a:solidFill>
                  <a:srgbClr val="FFFFFF"/>
                </a:solidFill>
              </a:rPr>
              <a:t>probability that a randomly selected customer purchases a </a:t>
            </a:r>
            <a:r>
              <a:rPr lang="en-US" sz="2600" dirty="0" err="1">
                <a:solidFill>
                  <a:srgbClr val="FFFFFF"/>
                </a:solidFill>
              </a:rPr>
              <a:t>Regressa</a:t>
            </a:r>
            <a:r>
              <a:rPr lang="en-US" sz="2600" dirty="0">
                <a:solidFill>
                  <a:srgbClr val="FFFFFF"/>
                </a:solidFill>
              </a:rPr>
              <a:t> is 0.70. </a:t>
            </a:r>
          </a:p>
          <a:p>
            <a:pPr>
              <a:spcAft>
                <a:spcPts val="1200"/>
              </a:spcAft>
            </a:pPr>
            <a:r>
              <a:rPr lang="en-US" sz="2600" dirty="0">
                <a:solidFill>
                  <a:srgbClr val="FFFFFF"/>
                </a:solidFill>
              </a:rPr>
              <a:t>Using the concept of the complementary probability, the probability that the customer would purchase a </a:t>
            </a:r>
            <a:r>
              <a:rPr lang="en-US" sz="2600" dirty="0" err="1">
                <a:solidFill>
                  <a:srgbClr val="FFFFFF"/>
                </a:solidFill>
              </a:rPr>
              <a:t>Devion</a:t>
            </a:r>
            <a:r>
              <a:rPr lang="en-US" sz="2600" dirty="0">
                <a:solidFill>
                  <a:srgbClr val="FFFFFF"/>
                </a:solidFill>
              </a:rPr>
              <a:t> </a:t>
            </a:r>
            <a:r>
              <a:rPr lang="pt-BR" sz="2600" dirty="0">
                <a:solidFill>
                  <a:srgbClr val="FFFFFF"/>
                </a:solidFill>
              </a:rPr>
              <a:t>is 0.30.</a:t>
            </a:r>
          </a:p>
          <a:p>
            <a:pPr>
              <a:spcAft>
                <a:spcPts val="1200"/>
              </a:spcAft>
            </a:pPr>
            <a:r>
              <a:rPr lang="pt-BR" sz="2600" dirty="0">
                <a:solidFill>
                  <a:srgbClr val="FFFFFF"/>
                </a:solidFill>
              </a:rPr>
              <a:t>Since floor Mat choice is independent of vehicle model selection and both floor mat types are equally likely to be selected. </a:t>
            </a:r>
            <a:r>
              <a:rPr lang="pt-BR" sz="2600" dirty="0" smtClean="0">
                <a:solidFill>
                  <a:srgbClr val="FFFFFF"/>
                </a:solidFill>
              </a:rPr>
              <a:t>The </a:t>
            </a:r>
            <a:r>
              <a:rPr lang="pt-BR" sz="2600" dirty="0">
                <a:solidFill>
                  <a:srgbClr val="FFFFFF"/>
                </a:solidFill>
              </a:rPr>
              <a:t>probabilities along each branch in this part of the tree would be 0.50</a:t>
            </a:r>
            <a:r>
              <a:rPr lang="pt-BR" sz="2600" dirty="0" smtClean="0">
                <a:solidFill>
                  <a:srgbClr val="FFFFFF"/>
                </a:solidFill>
              </a:rPr>
              <a:t>.</a:t>
            </a:r>
            <a:endParaRPr lang="en-US" sz="2600" dirty="0">
              <a:solidFill>
                <a:srgbClr val="FFFFFF"/>
              </a:solidFill>
            </a:endParaRPr>
          </a:p>
        </p:txBody>
      </p:sp>
    </p:spTree>
    <p:extLst>
      <p:ext uri="{BB962C8B-B14F-4D97-AF65-F5344CB8AC3E}">
        <p14:creationId xmlns:p14="http://schemas.microsoft.com/office/powerpoint/2010/main" val="26131962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FIRST, BREAK, LAST slides ">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lternate FIRST, BREAK, LAST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lain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Red bar footer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PLAIN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RED FOOTER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BLUE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Plain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Red Bar Footer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MHHE_Accessible_PPT_Template-v4</Template>
  <TotalTime>2968</TotalTime>
  <Words>872</Words>
  <Application>Microsoft Office PowerPoint</Application>
  <PresentationFormat>On-screen Show (4:3)</PresentationFormat>
  <Paragraphs>53</Paragraphs>
  <Slides>13</Slides>
  <Notes>0</Notes>
  <HiddenSlides>0</HiddenSlides>
  <MMClips>0</MMClips>
  <ScaleCrop>false</ScaleCrop>
  <HeadingPairs>
    <vt:vector size="4" baseType="variant">
      <vt:variant>
        <vt:lpstr>Theme</vt:lpstr>
      </vt:variant>
      <vt:variant>
        <vt:i4>9</vt:i4>
      </vt:variant>
      <vt:variant>
        <vt:lpstr>Slide Titles</vt:lpstr>
      </vt:variant>
      <vt:variant>
        <vt:i4>13</vt:i4>
      </vt:variant>
    </vt:vector>
  </HeadingPairs>
  <TitlesOfParts>
    <vt:vector size="22" baseType="lpstr">
      <vt:lpstr>FIRST, BREAK, LAST slides </vt:lpstr>
      <vt:lpstr>Alternate FIRST, BREAK, LAST slides</vt:lpstr>
      <vt:lpstr>Plain BODY/MAIN CONTENT</vt:lpstr>
      <vt:lpstr>Red bar footer BODY/MAIN CONTENT</vt:lpstr>
      <vt:lpstr>PLAIN Section Divider, Quotes, Callouts</vt:lpstr>
      <vt:lpstr>RED FOOTER Section Divider, Quotes, Callouts</vt:lpstr>
      <vt:lpstr>BLUE Section Divider, Quotes, Callouts</vt:lpstr>
      <vt:lpstr>Plain_APPENDIX</vt:lpstr>
      <vt:lpstr>Red Bar Footer_APPENDIX</vt:lpstr>
      <vt:lpstr>ELEMENTARY STATISTICS, BLUMAN</vt:lpstr>
      <vt:lpstr>Objectives for this PowerPoint</vt:lpstr>
      <vt:lpstr>Example</vt:lpstr>
      <vt:lpstr>Independent Events</vt:lpstr>
      <vt:lpstr>Examples</vt:lpstr>
      <vt:lpstr>Probability Tree (1)</vt:lpstr>
      <vt:lpstr>Probability Tree (2)</vt:lpstr>
      <vt:lpstr>Probability Tree (3)</vt:lpstr>
      <vt:lpstr>Assign Probabilities</vt:lpstr>
      <vt:lpstr>Assign Symbols</vt:lpstr>
      <vt:lpstr>More Examples (1)</vt:lpstr>
      <vt:lpstr>More Examples (2)</vt:lpstr>
      <vt:lpstr>Summary</vt:lpstr>
    </vt:vector>
  </TitlesOfParts>
  <Company>The McGraw-Hill Companies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With 1 of These Slides</dc:title>
  <dc:creator>Hahn, Sandra</dc:creator>
  <cp:lastModifiedBy>Prasanna kumar. Tripathy</cp:lastModifiedBy>
  <cp:revision>435</cp:revision>
  <dcterms:created xsi:type="dcterms:W3CDTF">2017-12-05T17:18:18Z</dcterms:created>
  <dcterms:modified xsi:type="dcterms:W3CDTF">2018-04-13T11:45:19Z</dcterms:modified>
</cp:coreProperties>
</file>