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8"/>
  </p:notesMasterIdLst>
  <p:handoutMasterIdLst>
    <p:handoutMasterId r:id="rId19"/>
  </p:handoutMasterIdLst>
  <p:sldIdLst>
    <p:sldId id="273" r:id="rId10"/>
    <p:sldId id="276" r:id="rId11"/>
    <p:sldId id="447" r:id="rId12"/>
    <p:sldId id="460" r:id="rId13"/>
    <p:sldId id="453" r:id="rId14"/>
    <p:sldId id="454" r:id="rId15"/>
    <p:sldId id="461"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Multiplication Rule 2 Dependent Events</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r>
              <a:rPr lang="en-US" dirty="0"/>
              <a:t>How to apply the </a:t>
            </a:r>
            <a:r>
              <a:rPr lang="en-US" b="1" dirty="0"/>
              <a:t>Multiplication Rule </a:t>
            </a:r>
            <a:r>
              <a:rPr lang="en-US" dirty="0"/>
              <a:t>for </a:t>
            </a:r>
            <a:r>
              <a:rPr lang="en-US" b="1" dirty="0"/>
              <a:t>Dependent Events</a:t>
            </a:r>
            <a:endParaRPr lang="en-US" b="1"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sz="1500" dirty="0" smtClean="0"/>
              <a:t> (1)</a:t>
            </a:r>
            <a:endParaRPr lang="en-US" sz="1500" dirty="0"/>
          </a:p>
        </p:txBody>
      </p:sp>
      <p:sp>
        <p:nvSpPr>
          <p:cNvPr id="3" name="Content Placeholder 2"/>
          <p:cNvSpPr>
            <a:spLocks noGrp="1"/>
          </p:cNvSpPr>
          <p:nvPr>
            <p:ph idx="1"/>
          </p:nvPr>
        </p:nvSpPr>
        <p:spPr>
          <a:xfrm>
            <a:off x="457200" y="1295400"/>
            <a:ext cx="8138160" cy="5257800"/>
          </a:xfrm>
        </p:spPr>
        <p:txBody>
          <a:bodyPr/>
          <a:lstStyle/>
          <a:p>
            <a:r>
              <a:rPr lang="en-US" sz="2600" dirty="0" err="1"/>
              <a:t>Statista</a:t>
            </a:r>
            <a:r>
              <a:rPr lang="en-US" sz="2600" dirty="0"/>
              <a:t> Motors builds 2 models of cars, the </a:t>
            </a:r>
            <a:r>
              <a:rPr lang="en-US" sz="2600" dirty="0" err="1"/>
              <a:t>Regressa</a:t>
            </a:r>
            <a:r>
              <a:rPr lang="en-US" sz="2600" dirty="0"/>
              <a:t> and the </a:t>
            </a:r>
            <a:r>
              <a:rPr lang="en-US" sz="2600" dirty="0" err="1"/>
              <a:t>Devion</a:t>
            </a:r>
            <a:r>
              <a:rPr lang="en-US" sz="2600" dirty="0"/>
              <a:t>. Seventy percent of the company’s customers purchase the </a:t>
            </a:r>
            <a:r>
              <a:rPr lang="en-US" sz="2600" dirty="0" err="1"/>
              <a:t>Regressa</a:t>
            </a:r>
            <a:r>
              <a:rPr lang="en-US" sz="2600" dirty="0"/>
              <a:t> and thirty percent purchase the </a:t>
            </a:r>
            <a:r>
              <a:rPr lang="en-US" sz="2600" dirty="0" err="1"/>
              <a:t>Devion</a:t>
            </a:r>
            <a:r>
              <a:rPr lang="en-US" sz="2600" dirty="0"/>
              <a:t>. In an effort to increase  revenue, the company has recently changed the floor mat policy so that floor mats are no longer standard equipment. Since the policy change the company has found that twenty percent of those who purchase a </a:t>
            </a:r>
            <a:r>
              <a:rPr lang="en-US" sz="2600" dirty="0" err="1"/>
              <a:t>Statista</a:t>
            </a:r>
            <a:r>
              <a:rPr lang="en-US" sz="2600" dirty="0"/>
              <a:t> also order floor mats. They have also found that sixty percent of those who purchase the </a:t>
            </a:r>
            <a:r>
              <a:rPr lang="en-US" sz="2600" dirty="0" err="1"/>
              <a:t>Devion</a:t>
            </a:r>
            <a:r>
              <a:rPr lang="en-US" sz="2600" dirty="0"/>
              <a:t> also order floor mats. The marketing manager would like to determine the probability that a randomly selected customer will purchase a </a:t>
            </a:r>
            <a:r>
              <a:rPr lang="en-US" sz="2600" dirty="0" err="1"/>
              <a:t>Devion</a:t>
            </a:r>
            <a:r>
              <a:rPr lang="en-US" sz="2600" dirty="0"/>
              <a:t> with floor mats</a:t>
            </a:r>
            <a:r>
              <a:rPr lang="en-US" sz="2600" dirty="0" smtClean="0"/>
              <a:t>.</a:t>
            </a:r>
            <a:endParaRPr lang="en-US" sz="2600" dirty="0"/>
          </a:p>
        </p:txBody>
      </p:sp>
    </p:spTree>
    <p:extLst>
      <p:ext uri="{BB962C8B-B14F-4D97-AF65-F5344CB8AC3E}">
        <p14:creationId xmlns:p14="http://schemas.microsoft.com/office/powerpoint/2010/main" val="359357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US" sz="1500" dirty="0" smtClean="0"/>
              <a:t> (2)</a:t>
            </a:r>
            <a:endParaRPr lang="en-US" sz="1500" dirty="0"/>
          </a:p>
        </p:txBody>
      </p:sp>
      <p:sp>
        <p:nvSpPr>
          <p:cNvPr id="3" name="Content Placeholder 2"/>
          <p:cNvSpPr>
            <a:spLocks noGrp="1"/>
          </p:cNvSpPr>
          <p:nvPr>
            <p:ph idx="1"/>
          </p:nvPr>
        </p:nvSpPr>
        <p:spPr>
          <a:xfrm>
            <a:off x="457200" y="1295400"/>
            <a:ext cx="8138160" cy="5257800"/>
          </a:xfrm>
        </p:spPr>
        <p:txBody>
          <a:bodyPr/>
          <a:lstStyle/>
          <a:p>
            <a:r>
              <a:rPr lang="en-US" dirty="0">
                <a:solidFill>
                  <a:srgbClr val="FFFFFF"/>
                </a:solidFill>
              </a:rPr>
              <a:t>According to the given information the probability that a randomly selected customer would purchase floor mats given a </a:t>
            </a:r>
            <a:r>
              <a:rPr lang="en-US" dirty="0" err="1">
                <a:solidFill>
                  <a:srgbClr val="FFFFFF"/>
                </a:solidFill>
              </a:rPr>
              <a:t>Regressa</a:t>
            </a:r>
            <a:r>
              <a:rPr lang="en-US" dirty="0">
                <a:solidFill>
                  <a:srgbClr val="FFFFFF"/>
                </a:solidFill>
              </a:rPr>
              <a:t> model was chosen is equal to .2.  </a:t>
            </a:r>
          </a:p>
          <a:p>
            <a:r>
              <a:rPr lang="en-US" dirty="0">
                <a:solidFill>
                  <a:srgbClr val="FFFFFF"/>
                </a:solidFill>
              </a:rPr>
              <a:t>P(Floor Mats l </a:t>
            </a:r>
            <a:r>
              <a:rPr lang="en-US" dirty="0" err="1">
                <a:solidFill>
                  <a:srgbClr val="FFFFFF"/>
                </a:solidFill>
              </a:rPr>
              <a:t>Regressa</a:t>
            </a:r>
            <a:r>
              <a:rPr lang="en-US" dirty="0">
                <a:solidFill>
                  <a:srgbClr val="FFFFFF"/>
                </a:solidFill>
              </a:rPr>
              <a:t>) = 0.2</a:t>
            </a:r>
          </a:p>
          <a:p>
            <a:r>
              <a:rPr lang="en-US" dirty="0">
                <a:solidFill>
                  <a:srgbClr val="FFFFFF"/>
                </a:solidFill>
              </a:rPr>
              <a:t>The probability that floor mats would be purchased given a </a:t>
            </a:r>
            <a:r>
              <a:rPr lang="en-US" dirty="0" err="1">
                <a:solidFill>
                  <a:srgbClr val="FFFFFF"/>
                </a:solidFill>
              </a:rPr>
              <a:t>Devion</a:t>
            </a:r>
            <a:r>
              <a:rPr lang="en-US" dirty="0">
                <a:solidFill>
                  <a:srgbClr val="FFFFFF"/>
                </a:solidFill>
              </a:rPr>
              <a:t> model is chosen is equal to 0.6.</a:t>
            </a:r>
          </a:p>
          <a:p>
            <a:r>
              <a:rPr lang="en-US" dirty="0">
                <a:solidFill>
                  <a:srgbClr val="FFFFFF"/>
                </a:solidFill>
              </a:rPr>
              <a:t>P(Floor Mats l </a:t>
            </a:r>
            <a:r>
              <a:rPr lang="en-US" dirty="0" err="1">
                <a:solidFill>
                  <a:srgbClr val="FFFFFF"/>
                </a:solidFill>
              </a:rPr>
              <a:t>Devion</a:t>
            </a:r>
            <a:r>
              <a:rPr lang="en-US" dirty="0">
                <a:solidFill>
                  <a:srgbClr val="FFFFFF"/>
                </a:solidFill>
              </a:rPr>
              <a:t>) = 0.6</a:t>
            </a:r>
          </a:p>
          <a:p>
            <a:r>
              <a:rPr lang="en-US" dirty="0">
                <a:solidFill>
                  <a:srgbClr val="FFFFFF"/>
                </a:solidFill>
              </a:rPr>
              <a:t>From this we can see that whether or not a customer purchases floor mats is dependent on which model is chosen. </a:t>
            </a:r>
            <a:endParaRPr lang="en-US" dirty="0">
              <a:solidFill>
                <a:srgbClr val="FFFFFF"/>
              </a:solidFill>
            </a:endParaRPr>
          </a:p>
        </p:txBody>
      </p:sp>
    </p:spTree>
    <p:extLst>
      <p:ext uri="{BB962C8B-B14F-4D97-AF65-F5344CB8AC3E}">
        <p14:creationId xmlns:p14="http://schemas.microsoft.com/office/powerpoint/2010/main" val="3634576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Rule</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a:spcAft>
                    <a:spcPts val="2400"/>
                  </a:spcAft>
                </a:pPr>
                <a:r>
                  <a:rPr lang="en-US" dirty="0">
                    <a:solidFill>
                      <a:srgbClr val="FFFFFF"/>
                    </a:solidFill>
                  </a:rPr>
                  <a:t>The multiplication rule for dependent events tells us that for dependent events A and B the probability that events A and B will occur is equal to the probability that event A will occur times the probability that event B will occur given A has occurred.</a:t>
                </a:r>
              </a:p>
              <a:p>
                <a:pPr/>
                <a14:m>
                  <m:oMathPara xmlns:m="http://schemas.openxmlformats.org/officeDocument/2006/math">
                    <m:oMathParaPr>
                      <m:jc m:val="left"/>
                    </m:oMathParaPr>
                    <m:oMath xmlns:m="http://schemas.openxmlformats.org/officeDocument/2006/math">
                      <m:r>
                        <m:rPr>
                          <m:sty m:val="p"/>
                        </m:rPr>
                        <a:rPr lang="en-US">
                          <a:solidFill>
                            <a:srgbClr val="FFFFFF"/>
                          </a:solidFill>
                          <a:latin typeface="Cambria Math" panose="02040503050406030204" pitchFamily="18" charset="0"/>
                        </a:rPr>
                        <m:t>P</m:t>
                      </m:r>
                      <m:d>
                        <m:dPr>
                          <m:ctrlPr>
                            <a:rPr lang="en-US" i="1">
                              <a:solidFill>
                                <a:srgbClr val="FFFFFF"/>
                              </a:solidFill>
                              <a:latin typeface="Cambria Math"/>
                            </a:rPr>
                          </m:ctrlPr>
                        </m:dPr>
                        <m:e>
                          <m:r>
                            <m:rPr>
                              <m:sty m:val="p"/>
                            </m:rPr>
                            <a:rPr lang="en-US">
                              <a:solidFill>
                                <a:srgbClr val="FFFFFF"/>
                              </a:solidFill>
                              <a:latin typeface="Cambria Math" panose="02040503050406030204" pitchFamily="18" charset="0"/>
                            </a:rPr>
                            <m:t>A</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and</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B</m:t>
                          </m:r>
                        </m:e>
                      </m:d>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P</m:t>
                      </m:r>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A</m:t>
                      </m:r>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ea typeface="Cambria Math" panose="02040503050406030204" pitchFamily="18" charset="0"/>
                        </a:rPr>
                        <m:t>P</m:t>
                      </m:r>
                      <m:r>
                        <a:rPr lang="en-US">
                          <a:solidFill>
                            <a:srgbClr val="FFFFFF"/>
                          </a:solidFill>
                          <a:latin typeface="Cambria Math" panose="02040503050406030204" pitchFamily="18" charset="0"/>
                          <a:ea typeface="Cambria Math" panose="02040503050406030204" pitchFamily="18" charset="0"/>
                        </a:rPr>
                        <m:t>(</m:t>
                      </m:r>
                      <m:r>
                        <m:rPr>
                          <m:sty m:val="p"/>
                        </m:rPr>
                        <a:rPr lang="en-US">
                          <a:solidFill>
                            <a:srgbClr val="FFFFFF"/>
                          </a:solidFill>
                          <a:latin typeface="Cambria Math" panose="02040503050406030204" pitchFamily="18" charset="0"/>
                          <a:ea typeface="Cambria Math" panose="02040503050406030204" pitchFamily="18" charset="0"/>
                        </a:rPr>
                        <m:t>B</m:t>
                      </m:r>
                      <m:r>
                        <a:rPr lang="en-US">
                          <a:solidFill>
                            <a:srgbClr val="FFFFFF"/>
                          </a:solidFill>
                          <a:latin typeface="Cambria Math" panose="02040503050406030204" pitchFamily="18" charset="0"/>
                          <a:ea typeface="Cambria Math" panose="02040503050406030204" pitchFamily="18" charset="0"/>
                        </a:rPr>
                        <m:t>|</m:t>
                      </m:r>
                      <m:r>
                        <m:rPr>
                          <m:sty m:val="p"/>
                        </m:rPr>
                        <a:rPr lang="en-US">
                          <a:solidFill>
                            <a:srgbClr val="FFFFFF"/>
                          </a:solidFill>
                          <a:latin typeface="Cambria Math" panose="02040503050406030204" pitchFamily="18" charset="0"/>
                          <a:ea typeface="Cambria Math" panose="02040503050406030204" pitchFamily="18" charset="0"/>
                        </a:rPr>
                        <m:t>A</m:t>
                      </m:r>
                      <m:r>
                        <a:rPr lang="en-US">
                          <a:solidFill>
                            <a:srgbClr val="FFFFFF"/>
                          </a:solidFill>
                          <a:latin typeface="Cambria Math" panose="02040503050406030204" pitchFamily="18" charset="0"/>
                          <a:ea typeface="Cambria Math" panose="02040503050406030204" pitchFamily="18" charset="0"/>
                        </a:rPr>
                        <m:t>)</m:t>
                      </m:r>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481" t="-1044" r="-2370"/>
                </a:stretch>
              </a:blipFill>
            </p:spPr>
            <p:txBody>
              <a:bodyPr/>
              <a:lstStyle/>
              <a:p>
                <a:r>
                  <a:rPr lang="en-US">
                    <a:noFill/>
                  </a:rPr>
                  <a:t> </a:t>
                </a:r>
              </a:p>
            </p:txBody>
          </p:sp>
        </mc:Fallback>
      </mc:AlternateContent>
    </p:spTree>
    <p:extLst>
      <p:ext uri="{BB962C8B-B14F-4D97-AF65-F5344CB8AC3E}">
        <p14:creationId xmlns:p14="http://schemas.microsoft.com/office/powerpoint/2010/main" val="2803647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Assign Symbols</a:t>
            </a:r>
            <a:endParaRPr lang="en-US" sz="1500" dirty="0"/>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In order to simplify the probability notation we can assign symbols to the events.</a:t>
            </a:r>
          </a:p>
          <a:p>
            <a:pPr marL="457200" indent="-457200">
              <a:spcAft>
                <a:spcPts val="1200"/>
              </a:spcAft>
            </a:pPr>
            <a:r>
              <a:rPr lang="en-US" dirty="0">
                <a:solidFill>
                  <a:srgbClr val="FFFFFF"/>
                </a:solidFill>
              </a:rPr>
              <a:t>R - Represent the event that a randomly selected </a:t>
            </a:r>
            <a:r>
              <a:rPr lang="en-US" dirty="0" smtClean="0">
                <a:solidFill>
                  <a:srgbClr val="FFFFFF"/>
                </a:solidFill>
              </a:rPr>
              <a:t>customer purchases </a:t>
            </a:r>
            <a:r>
              <a:rPr lang="en-US" dirty="0">
                <a:solidFill>
                  <a:srgbClr val="FFFFFF"/>
                </a:solidFill>
              </a:rPr>
              <a:t>a </a:t>
            </a:r>
            <a:r>
              <a:rPr lang="en-US" dirty="0" err="1">
                <a:solidFill>
                  <a:srgbClr val="FFFFFF"/>
                </a:solidFill>
              </a:rPr>
              <a:t>Regressa</a:t>
            </a:r>
            <a:endParaRPr lang="en-US" dirty="0">
              <a:solidFill>
                <a:srgbClr val="FFFFFF"/>
              </a:solidFill>
            </a:endParaRPr>
          </a:p>
          <a:p>
            <a:pPr>
              <a:spcAft>
                <a:spcPts val="1200"/>
              </a:spcAft>
            </a:pPr>
            <a:r>
              <a:rPr lang="en-US" dirty="0">
                <a:solidFill>
                  <a:srgbClr val="FFFFFF"/>
                </a:solidFill>
              </a:rPr>
              <a:t>F - Represent the event that floor mats are purchased</a:t>
            </a:r>
          </a:p>
          <a:p>
            <a:pPr>
              <a:spcAft>
                <a:spcPts val="1200"/>
              </a:spcAft>
            </a:pPr>
            <a:r>
              <a:rPr lang="en-US" dirty="0">
                <a:solidFill>
                  <a:srgbClr val="FFFFFF"/>
                </a:solidFill>
              </a:rPr>
              <a:t>NF - Represent the event no floor mats were purchased</a:t>
            </a:r>
            <a:endParaRPr lang="en-US" dirty="0">
              <a:solidFill>
                <a:srgbClr val="FFFFFF"/>
              </a:solidFill>
            </a:endParaRPr>
          </a:p>
        </p:txBody>
      </p:sp>
    </p:spTree>
    <p:extLst>
      <p:ext uri="{BB962C8B-B14F-4D97-AF65-F5344CB8AC3E}">
        <p14:creationId xmlns:p14="http://schemas.microsoft.com/office/powerpoint/2010/main" val="2155360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Find Probability</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We were asked to find the probability that a randomly selected customer will purchase a Devion with floor mats. We </a:t>
                </a:r>
                <a:r>
                  <a:rPr lang="en-US" dirty="0">
                    <a:solidFill>
                      <a:srgbClr val="FFFFFF"/>
                    </a:solidFill>
                  </a:rPr>
                  <a:t>will express that in probability notation as the probability that events D and F will both </a:t>
                </a:r>
                <a:r>
                  <a:rPr lang="en-US" dirty="0">
                    <a:solidFill>
                      <a:srgbClr val="FFFFFF"/>
                    </a:solidFill>
                  </a:rPr>
                  <a:t>occur.  </a:t>
                </a:r>
              </a:p>
              <a:p>
                <a:pPr>
                  <a:spcAft>
                    <a:spcPts val="1200"/>
                  </a:spcAft>
                </a:pPr>
                <a14:m>
                  <m:oMath xmlns:m="http://schemas.openxmlformats.org/officeDocument/2006/math">
                    <m:r>
                      <a:rPr lang="en-US" i="1">
                        <a:solidFill>
                          <a:srgbClr val="FFFFFF"/>
                        </a:solidFill>
                        <a:latin typeface="Cambria Math" panose="02040503050406030204" pitchFamily="18" charset="0"/>
                      </a:rPr>
                      <m:t>𝑃</m:t>
                    </m:r>
                  </m:oMath>
                </a14:m>
                <a:r>
                  <a:rPr lang="en-US" dirty="0">
                    <a:solidFill>
                      <a:srgbClr val="FFFFFF"/>
                    </a:solidFill>
                  </a:rPr>
                  <a:t>(D and F)</a:t>
                </a:r>
              </a:p>
              <a:p>
                <a:pPr>
                  <a:spcAft>
                    <a:spcPts val="2400"/>
                  </a:spcAft>
                </a:pPr>
                <a:r>
                  <a:rPr lang="en-US" dirty="0">
                    <a:solidFill>
                      <a:srgbClr val="FFFFFF"/>
                    </a:solidFill>
                  </a:rPr>
                  <a:t>According </a:t>
                </a:r>
                <a:r>
                  <a:rPr lang="en-US" dirty="0">
                    <a:solidFill>
                      <a:srgbClr val="FFFFFF"/>
                    </a:solidFill>
                  </a:rPr>
                  <a:t>to the formula this will be calculated as the probability that event D will occur times the probability that event F will occur given D has already occurred</a:t>
                </a:r>
                <a:r>
                  <a:rPr lang="en-US" dirty="0">
                    <a:solidFill>
                      <a:srgbClr val="FFFFFF"/>
                    </a:solidFill>
                  </a:rPr>
                  <a:t>.  </a:t>
                </a:r>
              </a:p>
              <a:p>
                <a:pPr>
                  <a:spcAft>
                    <a:spcPts val="1200"/>
                  </a:spcAft>
                </a:pPr>
                <a14:m>
                  <m:oMathPara xmlns:m="http://schemas.openxmlformats.org/officeDocument/2006/math">
                    <m:oMathParaPr>
                      <m:jc m:val="left"/>
                    </m:oMathParaPr>
                    <m:oMath xmlns:m="http://schemas.openxmlformats.org/officeDocument/2006/math">
                      <m:r>
                        <m:rPr>
                          <m:sty m:val="p"/>
                        </m:rPr>
                        <a:rPr lang="en-US">
                          <a:solidFill>
                            <a:srgbClr val="FFFFFF"/>
                          </a:solidFill>
                          <a:latin typeface="Cambria Math" panose="02040503050406030204" pitchFamily="18" charset="0"/>
                        </a:rPr>
                        <m:t>P</m:t>
                      </m:r>
                      <m:d>
                        <m:dPr>
                          <m:ctrlPr>
                            <a:rPr lang="en-US" i="1">
                              <a:solidFill>
                                <a:srgbClr val="FFFFFF"/>
                              </a:solidFill>
                              <a:latin typeface="Cambria Math"/>
                            </a:rPr>
                          </m:ctrlPr>
                        </m:dPr>
                        <m:e>
                          <m:r>
                            <m:rPr>
                              <m:sty m:val="p"/>
                            </m:rPr>
                            <a:rPr lang="en-US">
                              <a:solidFill>
                                <a:srgbClr val="FFFFFF"/>
                              </a:solidFill>
                              <a:latin typeface="Cambria Math" panose="02040503050406030204" pitchFamily="18" charset="0"/>
                            </a:rPr>
                            <m:t>D</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and</m:t>
                          </m:r>
                          <m:r>
                            <a:rPr lang="en-US">
                              <a:solidFill>
                                <a:srgbClr val="FFFFFF"/>
                              </a:solidFill>
                              <a:latin typeface="Cambria Math" panose="02040503050406030204" pitchFamily="18" charset="0"/>
                            </a:rPr>
                            <m:t> </m:t>
                          </m:r>
                          <m:r>
                            <m:rPr>
                              <m:sty m:val="p"/>
                            </m:rPr>
                            <a:rPr lang="en-US">
                              <a:solidFill>
                                <a:srgbClr val="FFFFFF"/>
                              </a:solidFill>
                              <a:latin typeface="Cambria Math" panose="02040503050406030204" pitchFamily="18" charset="0"/>
                            </a:rPr>
                            <m:t>F</m:t>
                          </m:r>
                        </m:e>
                      </m:d>
                      <m:r>
                        <a:rPr lang="en-US">
                          <a:solidFill>
                            <a:srgbClr val="FFFFFF"/>
                          </a:solidFill>
                          <a:latin typeface="Cambria Math" panose="02040503050406030204" pitchFamily="18" charset="0"/>
                        </a:rPr>
                        <m:t>=</m:t>
                      </m:r>
                      <m:r>
                        <m:rPr>
                          <m:sty m:val="p"/>
                        </m:rPr>
                        <a:rPr lang="en-US">
                          <a:solidFill>
                            <a:srgbClr val="FFFFFF"/>
                          </a:solidFill>
                          <a:latin typeface="Cambria Math" panose="02040503050406030204" pitchFamily="18" charset="0"/>
                        </a:rPr>
                        <m:t>P</m:t>
                      </m:r>
                      <m:d>
                        <m:dPr>
                          <m:ctrlPr>
                            <a:rPr lang="en-US" i="1">
                              <a:solidFill>
                                <a:srgbClr val="FFFFFF"/>
                              </a:solidFill>
                              <a:latin typeface="Cambria Math"/>
                            </a:rPr>
                          </m:ctrlPr>
                        </m:dPr>
                        <m:e>
                          <m:r>
                            <m:rPr>
                              <m:sty m:val="p"/>
                            </m:rPr>
                            <a:rPr lang="en-US">
                              <a:solidFill>
                                <a:srgbClr val="FFFFFF"/>
                              </a:solidFill>
                              <a:latin typeface="Cambria Math" panose="02040503050406030204" pitchFamily="18" charset="0"/>
                            </a:rPr>
                            <m:t>D</m:t>
                          </m:r>
                        </m:e>
                      </m:d>
                      <m:r>
                        <a:rPr lang="en-US">
                          <a:solidFill>
                            <a:srgbClr val="FFFFFF"/>
                          </a:solidFill>
                          <a:latin typeface="Cambria Math" panose="02040503050406030204" pitchFamily="18" charset="0"/>
                          <a:ea typeface="Cambria Math" panose="02040503050406030204" pitchFamily="18" charset="0"/>
                        </a:rPr>
                        <m:t>∙</m:t>
                      </m:r>
                      <m:r>
                        <m:rPr>
                          <m:sty m:val="p"/>
                        </m:rPr>
                        <a:rPr lang="en-US">
                          <a:solidFill>
                            <a:srgbClr val="FFFFFF"/>
                          </a:solidFill>
                          <a:latin typeface="Cambria Math" panose="02040503050406030204" pitchFamily="18" charset="0"/>
                          <a:ea typeface="Cambria Math" panose="02040503050406030204" pitchFamily="18" charset="0"/>
                        </a:rPr>
                        <m:t>P</m:t>
                      </m:r>
                      <m:d>
                        <m:dPr>
                          <m:ctrlPr>
                            <a:rPr lang="en-US" i="1">
                              <a:solidFill>
                                <a:srgbClr val="FFFFFF"/>
                              </a:solidFill>
                              <a:latin typeface="Cambria Math"/>
                              <a:ea typeface="Cambria Math" panose="02040503050406030204" pitchFamily="18" charset="0"/>
                            </a:rPr>
                          </m:ctrlPr>
                        </m:dPr>
                        <m:e>
                          <m:r>
                            <m:rPr>
                              <m:sty m:val="p"/>
                            </m:rPr>
                            <a:rPr lang="en-US">
                              <a:solidFill>
                                <a:srgbClr val="FFFFFF"/>
                              </a:solidFill>
                              <a:latin typeface="Cambria Math" panose="02040503050406030204" pitchFamily="18" charset="0"/>
                              <a:ea typeface="Cambria Math" panose="02040503050406030204" pitchFamily="18" charset="0"/>
                            </a:rPr>
                            <m:t>F</m:t>
                          </m:r>
                        </m:e>
                        <m:e>
                          <m:r>
                            <m:rPr>
                              <m:sty m:val="p"/>
                            </m:rPr>
                            <a:rPr lang="en-US">
                              <a:solidFill>
                                <a:srgbClr val="FFFFFF"/>
                              </a:solidFill>
                              <a:latin typeface="Cambria Math" panose="02040503050406030204" pitchFamily="18" charset="0"/>
                              <a:ea typeface="Cambria Math" panose="02040503050406030204" pitchFamily="18" charset="0"/>
                            </a:rPr>
                            <m:t>D</m:t>
                          </m:r>
                        </m:e>
                      </m:d>
                      <m:r>
                        <a:rPr lang="en-US">
                          <a:solidFill>
                            <a:srgbClr val="FFFFFF"/>
                          </a:solidFill>
                          <a:latin typeface="Cambria Math" panose="02040503050406030204" pitchFamily="18" charset="0"/>
                          <a:ea typeface="Cambria Math" panose="02040503050406030204" pitchFamily="18" charset="0"/>
                        </a:rPr>
                        <m:t>=0.3</m:t>
                      </m:r>
                      <m:r>
                        <a:rPr lang="en-US" i="1">
                          <a:solidFill>
                            <a:srgbClr val="FFFFFF"/>
                          </a:solidFill>
                          <a:latin typeface="Cambria Math" panose="02040503050406030204" pitchFamily="18" charset="0"/>
                          <a:ea typeface="Cambria Math" panose="02040503050406030204" pitchFamily="18" charset="0"/>
                        </a:rPr>
                        <m:t>∙0.6=.18</m:t>
                      </m:r>
                    </m:oMath>
                  </m:oMathPara>
                </a14:m>
                <a:endParaRPr lang="en-US" dirty="0">
                  <a:solidFill>
                    <a:srgbClr val="FFFF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1481" t="-1044" r="-2296"/>
                </a:stretch>
              </a:blipFill>
            </p:spPr>
            <p:txBody>
              <a:bodyPr/>
              <a:lstStyle/>
              <a:p>
                <a:r>
                  <a:rPr lang="en-US">
                    <a:noFill/>
                  </a:rPr>
                  <a:t> </a:t>
                </a:r>
              </a:p>
            </p:txBody>
          </p:sp>
        </mc:Fallback>
      </mc:AlternateContent>
    </p:spTree>
    <p:extLst>
      <p:ext uri="{BB962C8B-B14F-4D97-AF65-F5344CB8AC3E}">
        <p14:creationId xmlns:p14="http://schemas.microsoft.com/office/powerpoint/2010/main" val="215897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apply the multiplication rule for Dependent Events.</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2972</TotalTime>
  <Words>474</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9</vt:i4>
      </vt:variant>
      <vt:variant>
        <vt:lpstr>Slide Titles</vt:lpstr>
      </vt:variant>
      <vt:variant>
        <vt:i4>8</vt:i4>
      </vt:variant>
    </vt:vector>
  </HeadingPairs>
  <TitlesOfParts>
    <vt:vector size="17"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 (1)</vt:lpstr>
      <vt:lpstr>Example (2)</vt:lpstr>
      <vt:lpstr>Multiplication Rule</vt:lpstr>
      <vt:lpstr>Assign Symbols</vt:lpstr>
      <vt:lpstr>Find Probability</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440</cp:revision>
  <dcterms:created xsi:type="dcterms:W3CDTF">2017-12-05T17:18:18Z</dcterms:created>
  <dcterms:modified xsi:type="dcterms:W3CDTF">2018-04-13T11:50:05Z</dcterms:modified>
</cp:coreProperties>
</file>