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5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8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17"/>
  </p:notesMasterIdLst>
  <p:handoutMasterIdLst>
    <p:handoutMasterId r:id="rId18"/>
  </p:handoutMasterIdLst>
  <p:sldIdLst>
    <p:sldId id="273" r:id="rId10"/>
    <p:sldId id="276" r:id="rId11"/>
    <p:sldId id="447" r:id="rId12"/>
    <p:sldId id="460" r:id="rId13"/>
    <p:sldId id="453" r:id="rId14"/>
    <p:sldId id="454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8E9"/>
    <a:srgbClr val="D8CDD1"/>
    <a:srgbClr val="2B606A"/>
    <a:srgbClr val="085367"/>
    <a:srgbClr val="00518B"/>
    <a:srgbClr val="B60000"/>
    <a:srgbClr val="214E91"/>
    <a:srgbClr val="6A6A6A"/>
    <a:srgbClr val="E66618"/>
    <a:srgbClr val="30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86475" autoAdjust="0"/>
  </p:normalViewPr>
  <p:slideViewPr>
    <p:cSldViewPr>
      <p:cViewPr>
        <p:scale>
          <a:sx n="75" d="100"/>
          <a:sy n="75" d="100"/>
        </p:scale>
        <p:origin x="-786" y="-582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000" b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r>
              <a:rPr lang="en-US" dirty="0" smtClean="0"/>
              <a:t>title </a:t>
            </a:r>
            <a:r>
              <a:rPr lang="en-US" dirty="0"/>
              <a:t>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2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 smtClean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685800" y="2555875"/>
            <a:ext cx="7772400" cy="1470025"/>
          </a:xfrm>
          <a:prstGeom prst="rect">
            <a:avLst/>
          </a:prstGeom>
        </p:spPr>
        <p:txBody>
          <a:bodyPr anchor="b"/>
          <a:lstStyle>
            <a:lvl1pPr algn="r"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772400" cy="201168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288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969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B6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pPr algn="r"/>
            <a:r>
              <a:rPr lang="en-US" sz="2200" dirty="0" smtClean="0">
                <a:solidFill>
                  <a:srgbClr val="FFFFFF"/>
                </a:solidFill>
              </a:rPr>
              <a:t>ELEMENTARY STATISTICS, BLUMAN</a:t>
            </a:r>
            <a:endParaRPr lang="en-US" sz="22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Permutations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/>
              <a:t>© 2019 McGraw-Hill Education. All rights reserved. Authorized only for instructor use in the classroom.  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Objectives for this PowerPoint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38160" cy="5257800"/>
          </a:xfrm>
        </p:spPr>
        <p:txBody>
          <a:bodyPr/>
          <a:lstStyle/>
          <a:p>
            <a:r>
              <a:rPr lang="en-US" dirty="0"/>
              <a:t>How to identify and calculate a </a:t>
            </a:r>
            <a:r>
              <a:rPr lang="en-US" b="1" dirty="0"/>
              <a:t>permutation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Formula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</p:spPr>
            <p:txBody>
              <a:bodyPr/>
              <a:lstStyle/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:r>
                  <a:rPr lang="en-US" dirty="0"/>
                  <a:t>n! = n(n-1)(n-2) … 1</a:t>
                </a:r>
              </a:p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5!=5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∙4∙3∙2∙1=120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240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3!=3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∙2∙1=6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  <a:blipFill rotWithShape="1">
                <a:blip r:embed="rId2"/>
                <a:stretch>
                  <a:fillRect l="-1498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5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Formula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>
                    <a:cs typeface="STIX" charset="0"/>
                  </a:rPr>
                  <a:t>The arrangement of </a:t>
                </a:r>
                <a:r>
                  <a:rPr lang="en-US" i="1" dirty="0">
                    <a:cs typeface="STIX" charset="0"/>
                  </a:rPr>
                  <a:t>n</a:t>
                </a:r>
                <a:r>
                  <a:rPr lang="en-US" dirty="0">
                    <a:cs typeface="STIX" charset="0"/>
                  </a:rPr>
                  <a:t> objects in a specific order using </a:t>
                </a:r>
                <a:r>
                  <a:rPr lang="en-US" i="1" dirty="0">
                    <a:cs typeface="STIX" charset="0"/>
                  </a:rPr>
                  <a:t>r</a:t>
                </a:r>
                <a:r>
                  <a:rPr lang="en-US" dirty="0">
                    <a:cs typeface="STIX" charset="0"/>
                  </a:rPr>
                  <a:t> objects at a </a:t>
                </a:r>
                <a:r>
                  <a:rPr lang="en-US" dirty="0">
                    <a:cs typeface="STIX" charset="0"/>
                  </a:rPr>
                  <a:t>time</a:t>
                </a:r>
                <a:r>
                  <a:rPr lang="en-US" dirty="0" smtClean="0">
                    <a:cs typeface="STIX" charset="0"/>
                  </a:rPr>
                  <a:t>.</a:t>
                </a:r>
                <a:endParaRPr lang="en-US" dirty="0">
                  <a:cs typeface="STIX" charset="0"/>
                </a:endParaRPr>
              </a:p>
              <a:p>
                <a:pPr>
                  <a:spcAft>
                    <a:spcPts val="2400"/>
                  </a:spcAft>
                </a:pPr>
                <a:r>
                  <a:rPr lang="en-US" baseline="-25000" dirty="0" err="1">
                    <a:cs typeface="STIX" charset="0"/>
                  </a:rPr>
                  <a:t>n</a:t>
                </a:r>
                <a:r>
                  <a:rPr lang="en-US" dirty="0" err="1">
                    <a:cs typeface="STIX" charset="0"/>
                  </a:rPr>
                  <a:t>P</a:t>
                </a:r>
                <a:r>
                  <a:rPr lang="en-US" baseline="-25000" dirty="0" err="1">
                    <a:cs typeface="STIX" charset="0"/>
                  </a:rPr>
                  <a:t>r</a:t>
                </a:r>
                <a:r>
                  <a:rPr lang="en-US" dirty="0">
                    <a:cs typeface="STIX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TIX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i="1" dirty="0">
                  <a:cs typeface="STIX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i="1" dirty="0">
                    <a:cs typeface="STIX" charset="0"/>
                  </a:rPr>
                  <a:t>n</a:t>
                </a:r>
                <a:r>
                  <a:rPr lang="en-US" dirty="0">
                    <a:cs typeface="STIX" charset="0"/>
                  </a:rPr>
                  <a:t> </a:t>
                </a:r>
                <a:r>
                  <a:rPr lang="en-US" dirty="0">
                    <a:cs typeface="STIX" charset="0"/>
                  </a:rPr>
                  <a:t>is the number of items available to choose from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i="1" dirty="0">
                    <a:cs typeface="STIX" charset="0"/>
                  </a:rPr>
                  <a:t>r</a:t>
                </a:r>
                <a:r>
                  <a:rPr lang="en-US" dirty="0">
                    <a:cs typeface="STIX" charset="0"/>
                  </a:rPr>
                  <a:t> is the number of items to be chosen and </a:t>
                </a:r>
                <a:r>
                  <a:rPr lang="en-US" dirty="0" smtClean="0">
                    <a:cs typeface="STIX" charset="0"/>
                  </a:rPr>
                  <a:t>arranged</a:t>
                </a:r>
                <a:endParaRPr lang="en-US" i="1" dirty="0">
                  <a:cs typeface="STIX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138160" cy="5257800"/>
              </a:xfrm>
              <a:blipFill rotWithShape="1">
                <a:blip r:embed="rId2"/>
                <a:stretch>
                  <a:fillRect l="-1498" t="-1044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7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TIX" charset="0"/>
                  </a:rPr>
                  <a:t>How many ways can you </a:t>
                </a:r>
                <a:r>
                  <a:rPr lang="en-US" dirty="0">
                    <a:cs typeface="STIX" charset="0"/>
                  </a:rPr>
                  <a:t>a</a:t>
                </a:r>
                <a:r>
                  <a:rPr lang="en-US" dirty="0">
                    <a:cs typeface="STIX" charset="0"/>
                  </a:rPr>
                  <a:t>rrange </a:t>
                </a:r>
                <a:r>
                  <a:rPr lang="en-US" dirty="0">
                    <a:cs typeface="STIX" charset="0"/>
                  </a:rPr>
                  <a:t>9 players from a group of 15</a:t>
                </a:r>
                <a:r>
                  <a:rPr lang="en-US" dirty="0">
                    <a:cs typeface="STIX" charset="0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n = 15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 = 9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baseline="-25000" dirty="0"/>
                  <a:t>15</a:t>
                </a:r>
                <a:r>
                  <a:rPr lang="en-US" dirty="0"/>
                  <a:t>P</a:t>
                </a:r>
                <a:r>
                  <a:rPr lang="en-US" baseline="-25000" dirty="0"/>
                  <a:t>9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15−9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∙14∙13∙12∙11∙10∙9∙8∙7∙6!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FFFF"/>
                    </a:solidFill>
                  </a:rPr>
                  <a:t> </a:t>
                </a:r>
              </a:p>
              <a:p>
                <a:pPr>
                  <a:spcAft>
                    <a:spcPts val="3000"/>
                  </a:spcAft>
                </a:pPr>
                <a:r>
                  <a:rPr lang="en-US" dirty="0">
                    <a:solidFill>
                      <a:srgbClr val="FFFFFF"/>
                    </a:solidFill>
                  </a:rPr>
                  <a:t>Cancel the 6</a:t>
                </a:r>
                <a:r>
                  <a:rPr lang="en-US" dirty="0" smtClean="0">
                    <a:solidFill>
                      <a:srgbClr val="FFFFFF"/>
                    </a:solidFill>
                  </a:rPr>
                  <a:t>!</a:t>
                </a:r>
                <a:endParaRPr lang="en-US" dirty="0">
                  <a:solidFill>
                    <a:srgbClr val="FFFFFF"/>
                  </a:solidFill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∙14∙13∙12∙11∙10∙9∙8∙7=1,816,214,400</m:t>
                      </m:r>
                    </m:oMath>
                  </m:oMathPara>
                </a14:m>
                <a:endParaRPr lang="en-US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64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>
                  <a:spcAft>
                    <a:spcPts val="2400"/>
                  </a:spcAft>
                </a:pPr>
                <a:r>
                  <a:rPr lang="en-US" dirty="0"/>
                  <a:t>A school musical director can select 2 musical plays to present next year. </a:t>
                </a:r>
                <a:r>
                  <a:rPr lang="en-US" dirty="0" smtClean="0"/>
                  <a:t>One </a:t>
                </a:r>
                <a:r>
                  <a:rPr lang="en-US" dirty="0"/>
                  <a:t>will be presented in the fall, and one will be presente9d in the spring. </a:t>
                </a:r>
                <a:r>
                  <a:rPr lang="en-US" dirty="0" smtClean="0"/>
                  <a:t>If </a:t>
                </a:r>
                <a:r>
                  <a:rPr lang="en-US" dirty="0"/>
                  <a:t>she has 9 to pick from, how many different possibilities are there?</a:t>
                </a:r>
              </a:p>
              <a:p>
                <a:r>
                  <a:rPr lang="en-US" baseline="-25000" dirty="0"/>
                  <a:t>9</a:t>
                </a:r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9−2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∙8∙7!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∙8=72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1481" t="-1044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36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 this PowerPoint we learned </a:t>
            </a:r>
            <a:r>
              <a:rPr lang="en-US" dirty="0"/>
              <a:t>how to identify and calculate a </a:t>
            </a:r>
            <a:r>
              <a:rPr lang="en-US" b="1" dirty="0"/>
              <a:t>permutation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516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2977</TotalTime>
  <Words>272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ELEMENTARY STATISTICS, BLUMAN</vt:lpstr>
      <vt:lpstr>Objectives for this PowerPoint</vt:lpstr>
      <vt:lpstr>Factorial Formula</vt:lpstr>
      <vt:lpstr>Permutation Formula</vt:lpstr>
      <vt:lpstr>Example 1</vt:lpstr>
      <vt:lpstr>Example 2</vt:lpstr>
      <vt:lpstr>Summary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Prasanna kumar. Tripathy</cp:lastModifiedBy>
  <cp:revision>443</cp:revision>
  <dcterms:created xsi:type="dcterms:W3CDTF">2017-12-05T17:18:18Z</dcterms:created>
  <dcterms:modified xsi:type="dcterms:W3CDTF">2018-04-13T11:54:34Z</dcterms:modified>
</cp:coreProperties>
</file>