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7"/>
  </p:notesMasterIdLst>
  <p:handoutMasterIdLst>
    <p:handoutMasterId r:id="rId18"/>
  </p:handoutMasterIdLst>
  <p:sldIdLst>
    <p:sldId id="273" r:id="rId10"/>
    <p:sldId id="276" r:id="rId11"/>
    <p:sldId id="447" r:id="rId12"/>
    <p:sldId id="460" r:id="rId13"/>
    <p:sldId id="453" r:id="rId14"/>
    <p:sldId id="461" r:id="rId15"/>
    <p:sldId id="29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Fundamental Counting Rule</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t>How to use the</a:t>
            </a:r>
            <a:r>
              <a:rPr lang="en-US" b="1" dirty="0"/>
              <a:t> fundamental counting rule</a:t>
            </a:r>
            <a:endParaRPr 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TIX" charset="0"/>
              </a:rPr>
              <a:t>Fundamental Counting </a:t>
            </a:r>
            <a:r>
              <a:rPr lang="en-US" dirty="0" smtClean="0">
                <a:cs typeface="STIX" charset="0"/>
              </a:rPr>
              <a:t>Rule</a:t>
            </a:r>
            <a:endParaRPr lang="en-US" sz="1500" dirty="0"/>
          </a:p>
        </p:txBody>
      </p:sp>
      <p:sp>
        <p:nvSpPr>
          <p:cNvPr id="3" name="Content Placeholder 2"/>
          <p:cNvSpPr>
            <a:spLocks noGrp="1"/>
          </p:cNvSpPr>
          <p:nvPr>
            <p:ph idx="1"/>
          </p:nvPr>
        </p:nvSpPr>
        <p:spPr>
          <a:xfrm>
            <a:off x="457200" y="1295400"/>
            <a:ext cx="8138160" cy="5257800"/>
          </a:xfrm>
        </p:spPr>
        <p:txBody>
          <a:bodyPr/>
          <a:lstStyle/>
          <a:p>
            <a:r>
              <a:rPr lang="en-US" dirty="0">
                <a:cs typeface="STIX" charset="0"/>
              </a:rPr>
              <a:t>The number of ways that a sequence of events can be performed is equal to the product of the number of ways that each event can be performed</a:t>
            </a:r>
            <a:r>
              <a:rPr lang="en-US" dirty="0" smtClean="0">
                <a:cs typeface="STIX" charset="0"/>
              </a:rPr>
              <a:t>.</a:t>
            </a:r>
            <a:endParaRPr lang="en-US" dirty="0"/>
          </a:p>
        </p:txBody>
      </p:sp>
    </p:spTree>
    <p:extLst>
      <p:ext uri="{BB962C8B-B14F-4D97-AF65-F5344CB8AC3E}">
        <p14:creationId xmlns:p14="http://schemas.microsoft.com/office/powerpoint/2010/main" val="359357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US" sz="1500" dirty="0"/>
          </a:p>
        </p:txBody>
      </p:sp>
      <p:sp>
        <p:nvSpPr>
          <p:cNvPr id="3" name="Content Placeholder 2"/>
          <p:cNvSpPr>
            <a:spLocks noGrp="1"/>
          </p:cNvSpPr>
          <p:nvPr>
            <p:ph idx="1"/>
          </p:nvPr>
        </p:nvSpPr>
        <p:spPr>
          <a:xfrm>
            <a:off x="457200" y="1295400"/>
            <a:ext cx="8229600" cy="1371600"/>
          </a:xfrm>
        </p:spPr>
        <p:txBody>
          <a:bodyPr/>
          <a:lstStyle/>
          <a:p>
            <a:pPr defTabSz="914400">
              <a:spcBef>
                <a:spcPts val="0"/>
              </a:spcBef>
              <a:spcAft>
                <a:spcPts val="0"/>
              </a:spcAft>
            </a:pPr>
            <a:r>
              <a:rPr lang="en-US" dirty="0">
                <a:cs typeface="STIX" charset="0"/>
              </a:rPr>
              <a:t>4 work shirts, 3 pairs of work pants, and 2 pairs of work shoes. </a:t>
            </a:r>
            <a:r>
              <a:rPr lang="en-US" dirty="0" smtClean="0">
                <a:cs typeface="STIX" charset="0"/>
              </a:rPr>
              <a:t>How </a:t>
            </a:r>
            <a:r>
              <a:rPr lang="en-US" dirty="0">
                <a:cs typeface="STIX" charset="0"/>
              </a:rPr>
              <a:t>many different ways can this employee dress for work?</a:t>
            </a:r>
          </a:p>
        </p:txBody>
      </p:sp>
      <mc:AlternateContent xmlns:mc="http://schemas.openxmlformats.org/markup-compatibility/2006">
        <mc:Choice xmlns:a14="http://schemas.microsoft.com/office/drawing/2010/main" Requires="a14">
          <p:graphicFrame>
            <p:nvGraphicFramePr>
              <p:cNvPr id="7" name="Table 3"/>
              <p:cNvGraphicFramePr>
                <a:graphicFrameLocks noGrp="1"/>
              </p:cNvGraphicFramePr>
              <p:nvPr>
                <p:extLst>
                  <p:ext uri="{D42A27DB-BD31-4B8C-83A1-F6EECF244321}">
                    <p14:modId xmlns:p14="http://schemas.microsoft.com/office/powerpoint/2010/main" val="2231331862"/>
                  </p:ext>
                </p:extLst>
              </p:nvPr>
            </p:nvGraphicFramePr>
            <p:xfrm>
              <a:off x="457200" y="2915920"/>
              <a:ext cx="8229600" cy="1280160"/>
            </p:xfrm>
            <a:graphic>
              <a:graphicData uri="http://schemas.openxmlformats.org/drawingml/2006/table">
                <a:tbl>
                  <a:tblPr firstRow="1" bandRow="1">
                    <a:tableStyleId>{5C22544A-7EE6-4342-B048-85BDC9FD1C3A}</a:tableStyleId>
                  </a:tblPr>
                  <a:tblGrid>
                    <a:gridCol w="1920240"/>
                    <a:gridCol w="1280160"/>
                    <a:gridCol w="1920240"/>
                    <a:gridCol w="1280160"/>
                    <a:gridCol w="1828800"/>
                  </a:tblGrid>
                  <a:tr h="640080">
                    <a:tc>
                      <a:txBody>
                        <a:bodyPr/>
                        <a:lstStyle/>
                        <a:p>
                          <a:pPr algn="ctr"/>
                          <a:r>
                            <a:rPr lang="en-US" sz="2400" b="0" dirty="0" smtClean="0">
                              <a:solidFill>
                                <a:schemeClr val="bg1"/>
                              </a:solidFill>
                              <a:cs typeface="STIX" charset="0"/>
                            </a:rPr>
                            <a:t>Put on a shirt </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and</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 Put on pants </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and</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Put on shoes</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640080">
                    <a:tc>
                      <a:txBody>
                        <a:bodyPr/>
                        <a:lstStyle/>
                        <a:p>
                          <a:pPr algn="ctr"/>
                          <a:r>
                            <a:rPr lang="en-US" sz="2400" b="0" dirty="0" smtClean="0">
                              <a:solidFill>
                                <a:schemeClr val="bg1"/>
                              </a:solidFill>
                            </a:rPr>
                            <a:t>4</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a:ea typeface="Cambria Math"/>
                                  </a:rPr>
                                  <m:t>×</m:t>
                                </m:r>
                              </m:oMath>
                            </m:oMathPara>
                          </a14:m>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rPr>
                            <a:t>3</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a:ea typeface="Cambria Math"/>
                                  </a:rPr>
                                  <m:t>×</m:t>
                                </m:r>
                              </m:oMath>
                            </m:oMathPara>
                          </a14:m>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rPr>
                            <a:t>2</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mc:Choice>
        <mc:Fallback>
          <p:graphicFrame>
            <p:nvGraphicFramePr>
              <p:cNvPr id="7" name="Table 3"/>
              <p:cNvGraphicFramePr>
                <a:graphicFrameLocks noGrp="1"/>
              </p:cNvGraphicFramePr>
              <p:nvPr>
                <p:extLst>
                  <p:ext uri="{D42A27DB-BD31-4B8C-83A1-F6EECF244321}">
                    <p14:modId xmlns:p14="http://schemas.microsoft.com/office/powerpoint/2010/main" val="2231331862"/>
                  </p:ext>
                </p:extLst>
              </p:nvPr>
            </p:nvGraphicFramePr>
            <p:xfrm>
              <a:off x="457200" y="2915920"/>
              <a:ext cx="8229600" cy="1280160"/>
            </p:xfrm>
            <a:graphic>
              <a:graphicData uri="http://schemas.openxmlformats.org/drawingml/2006/table">
                <a:tbl>
                  <a:tblPr firstRow="1" bandRow="1">
                    <a:tableStyleId>{5C22544A-7EE6-4342-B048-85BDC9FD1C3A}</a:tableStyleId>
                  </a:tblPr>
                  <a:tblGrid>
                    <a:gridCol w="1920240"/>
                    <a:gridCol w="1280160"/>
                    <a:gridCol w="1920240"/>
                    <a:gridCol w="1280160"/>
                    <a:gridCol w="1828800"/>
                  </a:tblGrid>
                  <a:tr h="640080">
                    <a:tc>
                      <a:txBody>
                        <a:bodyPr/>
                        <a:lstStyle/>
                        <a:p>
                          <a:pPr algn="ctr"/>
                          <a:r>
                            <a:rPr lang="en-US" sz="2400" b="0" dirty="0" smtClean="0">
                              <a:solidFill>
                                <a:schemeClr val="bg1"/>
                              </a:solidFill>
                              <a:cs typeface="STIX" charset="0"/>
                            </a:rPr>
                            <a:t>Put on a shirt </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and</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 Put on pants </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and</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cs typeface="STIX" charset="0"/>
                            </a:rPr>
                            <a:t>Put on shoes</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640080">
                    <a:tc>
                      <a:txBody>
                        <a:bodyPr/>
                        <a:lstStyle/>
                        <a:p>
                          <a:pPr algn="ctr"/>
                          <a:r>
                            <a:rPr lang="en-US" sz="2400" b="0" dirty="0" smtClean="0">
                              <a:solidFill>
                                <a:schemeClr val="bg1"/>
                              </a:solidFill>
                            </a:rPr>
                            <a:t>4</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rotWithShape="1">
                          <a:blip r:embed="rId2"/>
                          <a:stretch>
                            <a:fillRect l="-150000" t="-107619" r="-392857" b="-952"/>
                          </a:stretch>
                        </a:blipFill>
                      </a:tcPr>
                    </a:tc>
                    <a:tc>
                      <a:txBody>
                        <a:bodyPr/>
                        <a:lstStyle/>
                        <a:p>
                          <a:pPr algn="ctr"/>
                          <a:r>
                            <a:rPr lang="en-US" sz="2400" b="0" dirty="0" smtClean="0">
                              <a:solidFill>
                                <a:schemeClr val="bg1"/>
                              </a:solidFill>
                            </a:rPr>
                            <a:t>3</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rotWithShape="1">
                          <a:blip r:embed="rId2"/>
                          <a:stretch>
                            <a:fillRect l="-400000" t="-107619" r="-142857" b="-952"/>
                          </a:stretch>
                        </a:blipFill>
                      </a:tcPr>
                    </a:tc>
                    <a:tc>
                      <a:txBody>
                        <a:bodyPr/>
                        <a:lstStyle/>
                        <a:p>
                          <a:pPr algn="ctr"/>
                          <a:r>
                            <a:rPr lang="en-US" sz="2400" b="0" dirty="0" smtClean="0">
                              <a:solidFill>
                                <a:schemeClr val="bg1"/>
                              </a:solidFill>
                            </a:rPr>
                            <a:t>2</a:t>
                          </a:r>
                          <a:endParaRPr lang="en-US" sz="2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mc:Fallback>
      </mc:AlternateContent>
      <p:sp>
        <p:nvSpPr>
          <p:cNvPr id="4" name="Content Placeholder 4"/>
          <p:cNvSpPr>
            <a:spLocks noGrp="1"/>
          </p:cNvSpPr>
          <p:nvPr>
            <p:ph idx="13"/>
          </p:nvPr>
        </p:nvSpPr>
        <p:spPr>
          <a:xfrm>
            <a:off x="457200" y="4358640"/>
            <a:ext cx="8229600" cy="2194560"/>
          </a:xfrm>
        </p:spPr>
        <p:txBody>
          <a:bodyPr/>
          <a:lstStyle/>
          <a:p>
            <a:r>
              <a:rPr lang="en-US" dirty="0">
                <a:cs typeface="STIX" charset="0"/>
              </a:rPr>
              <a:t>We replaced the word and with multiplication symbols.</a:t>
            </a:r>
          </a:p>
          <a:p>
            <a:r>
              <a:rPr lang="en-US" dirty="0">
                <a:cs typeface="STIX" charset="0"/>
              </a:rPr>
              <a:t>4 * 3 * 2 = 24</a:t>
            </a:r>
          </a:p>
          <a:p>
            <a:r>
              <a:rPr lang="en-US" dirty="0">
                <a:cs typeface="STIX" charset="0"/>
              </a:rPr>
              <a:t>There are 24 different ways this employee can dress for work</a:t>
            </a:r>
            <a:r>
              <a:rPr lang="en-US" dirty="0" smtClean="0">
                <a:cs typeface="STIX" charset="0"/>
              </a:rPr>
              <a:t>.</a:t>
            </a:r>
            <a:endParaRPr lang="en-US" dirty="0">
              <a:cs typeface="STIX" charset="0"/>
            </a:endParaRPr>
          </a:p>
        </p:txBody>
      </p:sp>
    </p:spTree>
    <p:extLst>
      <p:ext uri="{BB962C8B-B14F-4D97-AF65-F5344CB8AC3E}">
        <p14:creationId xmlns:p14="http://schemas.microsoft.com/office/powerpoint/2010/main" val="3634576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 2</a:t>
            </a:r>
            <a:r>
              <a:rPr lang="en-US" sz="1500" dirty="0">
                <a:solidFill>
                  <a:srgbClr val="FFFFFF"/>
                </a:solidFill>
              </a:rPr>
              <a:t> (</a:t>
            </a:r>
            <a:r>
              <a:rPr lang="en-US" sz="1500" dirty="0" smtClean="0">
                <a:solidFill>
                  <a:srgbClr val="FFFFFF"/>
                </a:solidFill>
              </a:rPr>
              <a:t>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r>
                  <a:rPr lang="en-US" sz="2600" dirty="0">
                    <a:solidFill>
                      <a:srgbClr val="FFFFFF"/>
                    </a:solidFill>
                    <a:cs typeface="STIX" charset="0"/>
                  </a:rPr>
                  <a:t>How many 9 player batting orders are possible for a baseball team with 15 players?</a:t>
                </a:r>
              </a:p>
              <a:p>
                <a:r>
                  <a:rPr lang="en-US" sz="2600" dirty="0">
                    <a:solidFill>
                      <a:srgbClr val="FFFFFF"/>
                    </a:solidFill>
                    <a:cs typeface="STIX" charset="0"/>
                  </a:rPr>
                  <a:t>Designing a batting order is the same as a sequence of 9 events. The manager must select a player to bat first, a player to bat second, and so on until the entire batting order is filled. </a:t>
                </a:r>
                <a:r>
                  <a:rPr lang="en-US" sz="2600" dirty="0" smtClean="0">
                    <a:solidFill>
                      <a:srgbClr val="FFFFFF"/>
                    </a:solidFill>
                    <a:cs typeface="STIX" charset="0"/>
                  </a:rPr>
                  <a:t>If </a:t>
                </a:r>
                <a:r>
                  <a:rPr lang="en-US" sz="2600" dirty="0">
                    <a:solidFill>
                      <a:srgbClr val="FFFFFF"/>
                    </a:solidFill>
                    <a:cs typeface="STIX" charset="0"/>
                  </a:rPr>
                  <a:t>there are 15 players on the team then there are 15 ways to fill the first batting position. </a:t>
                </a:r>
                <a:r>
                  <a:rPr lang="en-US" sz="2600" dirty="0" smtClean="0">
                    <a:solidFill>
                      <a:srgbClr val="FFFFFF"/>
                    </a:solidFill>
                    <a:cs typeface="STIX" charset="0"/>
                  </a:rPr>
                  <a:t>That </a:t>
                </a:r>
                <a:r>
                  <a:rPr lang="en-US" sz="2600" dirty="0">
                    <a:solidFill>
                      <a:srgbClr val="FFFFFF"/>
                    </a:solidFill>
                    <a:cs typeface="STIX" charset="0"/>
                  </a:rPr>
                  <a:t>would leave 14 players to choose from to bat second, 13 to bat third, and so on until all of the batting positions in the order have been filled</a:t>
                </a:r>
                <a:r>
                  <a:rPr lang="en-US" sz="2600" dirty="0" smtClean="0">
                    <a:solidFill>
                      <a:srgbClr val="FFFFFF"/>
                    </a:solidFill>
                    <a:cs typeface="STIX" charset="0"/>
                  </a:rPr>
                  <a:t>.</a:t>
                </a:r>
                <a:endParaRPr lang="en-US" sz="2600" dirty="0">
                  <a:solidFill>
                    <a:srgbClr val="FFFFFF"/>
                  </a:solidFill>
                  <a:cs typeface="STIX" charset="0"/>
                </a:endParaRPr>
              </a:p>
              <a:p>
                <a:r>
                  <a:rPr lang="en-US" sz="2600" dirty="0" smtClean="0">
                    <a:solidFill>
                      <a:srgbClr val="FFFFFF"/>
                    </a:solidFill>
                    <a:cs typeface="STIX" charset="0"/>
                  </a:rPr>
                  <a:t>15   </a:t>
                </a:r>
                <a14:m>
                  <m:oMath xmlns:m="http://schemas.openxmlformats.org/officeDocument/2006/math">
                    <m:r>
                      <a:rPr lang="en-US" sz="2600" i="1" dirty="0" smtClean="0">
                        <a:solidFill>
                          <a:srgbClr val="FFFFFF"/>
                        </a:solidFill>
                        <a:latin typeface="Cambria Math"/>
                        <a:ea typeface="Cambria Math"/>
                        <a:cs typeface="STIX" charset="0"/>
                      </a:rPr>
                      <m:t>×</m:t>
                    </m:r>
                  </m:oMath>
                </a14:m>
                <a:r>
                  <a:rPr lang="en-US" sz="2600" dirty="0">
                    <a:solidFill>
                      <a:srgbClr val="FFFFFF"/>
                    </a:solidFill>
                    <a:cs typeface="STIX" charset="0"/>
                  </a:rPr>
                  <a:t>  </a:t>
                </a:r>
                <a:r>
                  <a:rPr lang="en-US" sz="2600" dirty="0" smtClean="0">
                    <a:solidFill>
                      <a:srgbClr val="FFFFFF"/>
                    </a:solidFill>
                    <a:cs typeface="STIX" charset="0"/>
                  </a:rPr>
                  <a:t> 14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a:solidFill>
                      <a:srgbClr val="FFFFFF"/>
                    </a:solidFill>
                    <a:cs typeface="STIX" charset="0"/>
                  </a:rPr>
                  <a:t> </a:t>
                </a:r>
                <a:r>
                  <a:rPr lang="en-US" sz="2600" dirty="0" smtClean="0">
                    <a:solidFill>
                      <a:srgbClr val="FFFFFF"/>
                    </a:solidFill>
                    <a:cs typeface="STIX" charset="0"/>
                  </a:rPr>
                  <a:t>  13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a:solidFill>
                      <a:srgbClr val="FFFFFF"/>
                    </a:solidFill>
                    <a:cs typeface="STIX" charset="0"/>
                  </a:rPr>
                  <a:t> </a:t>
                </a:r>
                <a:r>
                  <a:rPr lang="en-US" sz="2600" dirty="0" smtClean="0">
                    <a:solidFill>
                      <a:srgbClr val="FFFFFF"/>
                    </a:solidFill>
                    <a:cs typeface="STIX" charset="0"/>
                  </a:rPr>
                  <a:t>  12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a:solidFill>
                      <a:srgbClr val="FFFFFF"/>
                    </a:solidFill>
                    <a:cs typeface="STIX" charset="0"/>
                  </a:rPr>
                  <a:t> </a:t>
                </a:r>
                <a:r>
                  <a:rPr lang="en-US" sz="2600" dirty="0" smtClean="0">
                    <a:solidFill>
                      <a:srgbClr val="FFFFFF"/>
                    </a:solidFill>
                    <a:cs typeface="STIX" charset="0"/>
                  </a:rPr>
                  <a:t>  11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smtClean="0">
                    <a:solidFill>
                      <a:srgbClr val="FFFFFF"/>
                    </a:solidFill>
                    <a:cs typeface="STIX" charset="0"/>
                  </a:rPr>
                  <a:t> </a:t>
                </a:r>
                <a:r>
                  <a:rPr lang="en-US" sz="2600" dirty="0">
                    <a:solidFill>
                      <a:srgbClr val="FFFFFF"/>
                    </a:solidFill>
                    <a:cs typeface="STIX" charset="0"/>
                  </a:rPr>
                  <a:t>  </a:t>
                </a:r>
                <a:r>
                  <a:rPr lang="en-US" sz="2600" dirty="0" smtClean="0">
                    <a:solidFill>
                      <a:srgbClr val="FFFFFF"/>
                    </a:solidFill>
                    <a:cs typeface="STIX" charset="0"/>
                  </a:rPr>
                  <a:t>10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smtClean="0">
                    <a:solidFill>
                      <a:srgbClr val="FFFFFF"/>
                    </a:solidFill>
                    <a:cs typeface="STIX" charset="0"/>
                  </a:rPr>
                  <a:t> </a:t>
                </a:r>
                <a:r>
                  <a:rPr lang="en-US" sz="2600" dirty="0">
                    <a:solidFill>
                      <a:srgbClr val="FFFFFF"/>
                    </a:solidFill>
                    <a:cs typeface="STIX" charset="0"/>
                  </a:rPr>
                  <a:t>  </a:t>
                </a:r>
                <a:r>
                  <a:rPr lang="en-US" sz="2600" dirty="0" smtClean="0">
                    <a:solidFill>
                      <a:srgbClr val="FFFFFF"/>
                    </a:solidFill>
                    <a:cs typeface="STIX" charset="0"/>
                  </a:rPr>
                  <a:t>9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smtClean="0">
                    <a:solidFill>
                      <a:srgbClr val="FFFFFF"/>
                    </a:solidFill>
                    <a:cs typeface="STIX" charset="0"/>
                  </a:rPr>
                  <a:t> </a:t>
                </a:r>
                <a:r>
                  <a:rPr lang="en-US" sz="2600" dirty="0">
                    <a:solidFill>
                      <a:srgbClr val="FFFFFF"/>
                    </a:solidFill>
                    <a:cs typeface="STIX" charset="0"/>
                  </a:rPr>
                  <a:t>  </a:t>
                </a:r>
                <a:r>
                  <a:rPr lang="en-US" sz="2600" dirty="0" smtClean="0">
                    <a:solidFill>
                      <a:srgbClr val="FFFFFF"/>
                    </a:solidFill>
                    <a:cs typeface="STIX" charset="0"/>
                  </a:rPr>
                  <a:t>8   </a:t>
                </a:r>
                <a14:m>
                  <m:oMath xmlns:m="http://schemas.openxmlformats.org/officeDocument/2006/math">
                    <m:r>
                      <a:rPr lang="en-US" sz="2600" i="1" dirty="0">
                        <a:solidFill>
                          <a:srgbClr val="FFFFFF"/>
                        </a:solidFill>
                        <a:latin typeface="Cambria Math"/>
                        <a:ea typeface="Cambria Math"/>
                        <a:cs typeface="STIX" charset="0"/>
                      </a:rPr>
                      <m:t>×</m:t>
                    </m:r>
                  </m:oMath>
                </a14:m>
                <a:r>
                  <a:rPr lang="en-US" sz="2600" dirty="0">
                    <a:solidFill>
                      <a:srgbClr val="FFFFFF"/>
                    </a:solidFill>
                    <a:cs typeface="STIX" charset="0"/>
                  </a:rPr>
                  <a:t>   </a:t>
                </a:r>
                <a:r>
                  <a:rPr lang="en-US" sz="2600" dirty="0" smtClean="0">
                    <a:solidFill>
                      <a:srgbClr val="FFFFFF"/>
                    </a:solidFill>
                    <a:cs typeface="STIX" charset="0"/>
                  </a:rPr>
                  <a:t>7</a:t>
                </a:r>
                <a:endParaRPr lang="en-US" sz="2600" dirty="0">
                  <a:solidFill>
                    <a:srgbClr val="FFFFFF"/>
                  </a:solidFill>
                  <a:cs typeface="STIX"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259" t="-928" r="-2148"/>
                </a:stretch>
              </a:blipFill>
            </p:spPr>
            <p:txBody>
              <a:bodyPr/>
              <a:lstStyle/>
              <a:p>
                <a:r>
                  <a:rPr lang="en-US">
                    <a:noFill/>
                  </a:rPr>
                  <a:t> </a:t>
                </a:r>
              </a:p>
            </p:txBody>
          </p:sp>
        </mc:Fallback>
      </mc:AlternateContent>
    </p:spTree>
    <p:extLst>
      <p:ext uri="{BB962C8B-B14F-4D97-AF65-F5344CB8AC3E}">
        <p14:creationId xmlns:p14="http://schemas.microsoft.com/office/powerpoint/2010/main" val="280364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 2</a:t>
            </a:r>
            <a:r>
              <a:rPr lang="en-US" sz="1500" dirty="0">
                <a:solidFill>
                  <a:srgbClr val="FFFFFF"/>
                </a:solidFill>
              </a:rPr>
              <a:t> </a:t>
            </a:r>
            <a:r>
              <a:rPr lang="en-US" sz="1500" dirty="0" smtClean="0">
                <a:solidFill>
                  <a:srgbClr val="FFFFFF"/>
                </a:solidFill>
              </a:rPr>
              <a:t>(2)</a:t>
            </a:r>
            <a:endParaRPr lang="en-US" sz="1500"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cs typeface="STIX" charset="0"/>
              </a:rPr>
              <a:t>Remember that the fundamental counting rule tells us to multiply the number of ways that each event can occur in order to find the number of ways that the sequence can be performed.</a:t>
            </a:r>
            <a:endParaRPr lang="en-US" dirty="0">
              <a:cs typeface="STIX" charset="0"/>
            </a:endParaRPr>
          </a:p>
          <a:p>
            <a:pPr>
              <a:spcAft>
                <a:spcPts val="1200"/>
              </a:spcAft>
            </a:pPr>
            <a:r>
              <a:rPr lang="en-US" dirty="0">
                <a:cs typeface="STIX" charset="0"/>
              </a:rPr>
              <a:t>There are 1,816,214,400 different ways to make a 9 player batting order for a team with 15 players</a:t>
            </a:r>
            <a:r>
              <a:rPr lang="en-US" dirty="0" smtClean="0">
                <a:cs typeface="STIX" charset="0"/>
              </a:rPr>
              <a:t>.</a:t>
            </a:r>
            <a:endParaRPr lang="en-US" dirty="0">
              <a:cs typeface="STIX" charset="0"/>
            </a:endParaRPr>
          </a:p>
        </p:txBody>
      </p:sp>
    </p:spTree>
    <p:extLst>
      <p:ext uri="{BB962C8B-B14F-4D97-AF65-F5344CB8AC3E}">
        <p14:creationId xmlns:p14="http://schemas.microsoft.com/office/powerpoint/2010/main" val="1676843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use the </a:t>
            </a:r>
            <a:r>
              <a:rPr lang="en-US" b="1" dirty="0">
                <a:solidFill>
                  <a:srgbClr val="FFFFFF"/>
                </a:solidFill>
              </a:rPr>
              <a:t>fundamental counting rule.</a:t>
            </a:r>
            <a:endParaRPr lang="en-US" b="1"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2990</TotalTime>
  <Words>348</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9</vt:i4>
      </vt:variant>
      <vt:variant>
        <vt:lpstr>Slide Titles</vt:lpstr>
      </vt:variant>
      <vt:variant>
        <vt:i4>7</vt:i4>
      </vt:variant>
    </vt:vector>
  </HeadingPairs>
  <TitlesOfParts>
    <vt:vector size="16"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Fundamental Counting Rule</vt:lpstr>
      <vt:lpstr>Example 1</vt:lpstr>
      <vt:lpstr>Example 2 (1)</vt:lpstr>
      <vt:lpstr>Example 2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446</cp:revision>
  <dcterms:created xsi:type="dcterms:W3CDTF">2017-12-05T17:18:18Z</dcterms:created>
  <dcterms:modified xsi:type="dcterms:W3CDTF">2018-04-13T12:07:26Z</dcterms:modified>
</cp:coreProperties>
</file>