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0"/>
  </p:notesMasterIdLst>
  <p:handoutMasterIdLst>
    <p:handoutMasterId r:id="rId21"/>
  </p:handoutMasterIdLst>
  <p:sldIdLst>
    <p:sldId id="273" r:id="rId10"/>
    <p:sldId id="276" r:id="rId11"/>
    <p:sldId id="461" r:id="rId12"/>
    <p:sldId id="447" r:id="rId13"/>
    <p:sldId id="463" r:id="rId14"/>
    <p:sldId id="464" r:id="rId15"/>
    <p:sldId id="465" r:id="rId16"/>
    <p:sldId id="466" r:id="rId17"/>
    <p:sldId id="467" r:id="rId18"/>
    <p:sldId id="4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Mean and Standard Deviation for a Probability Distribution</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defRPr/>
            </a:pPr>
            <a:r>
              <a:rPr lang="en-US" dirty="0">
                <a:solidFill>
                  <a:srgbClr val="FFFFFF"/>
                </a:solidFill>
              </a:rPr>
              <a:t>In this PowerPoint we learned </a:t>
            </a:r>
            <a:r>
              <a:rPr lang="en-US" dirty="0"/>
              <a:t>h</a:t>
            </a:r>
            <a:r>
              <a:rPr lang="en-US" altLang="en-US" dirty="0"/>
              <a:t>ow to calculate the mean for a </a:t>
            </a:r>
            <a:r>
              <a:rPr lang="en-US" altLang="en-US" b="1" dirty="0"/>
              <a:t>discrete probability distribution</a:t>
            </a:r>
          </a:p>
          <a:p>
            <a:pPr>
              <a:spcAft>
                <a:spcPts val="1200"/>
              </a:spcAft>
              <a:defRPr/>
            </a:pPr>
            <a:r>
              <a:rPr lang="en-US" altLang="en-US" dirty="0" smtClean="0"/>
              <a:t>How </a:t>
            </a:r>
            <a:r>
              <a:rPr lang="en-US" altLang="en-US" dirty="0"/>
              <a:t>to calculate the standard deviation for a </a:t>
            </a:r>
            <a:r>
              <a:rPr lang="en-US" altLang="en-US" b="1" dirty="0"/>
              <a:t>discrete probability distribution</a:t>
            </a:r>
            <a:endParaRPr lang="en-US" altLang="en-US" b="1" dirty="0"/>
          </a:p>
        </p:txBody>
      </p:sp>
    </p:spTree>
    <p:extLst>
      <p:ext uri="{BB962C8B-B14F-4D97-AF65-F5344CB8AC3E}">
        <p14:creationId xmlns:p14="http://schemas.microsoft.com/office/powerpoint/2010/main" val="475644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pPr>
              <a:spcAft>
                <a:spcPts val="1200"/>
              </a:spcAft>
              <a:defRPr/>
            </a:pPr>
            <a:r>
              <a:rPr lang="en-US" altLang="en-US" dirty="0"/>
              <a:t>How to calculate the mean for a </a:t>
            </a:r>
            <a:r>
              <a:rPr lang="en-US" altLang="en-US" b="1" dirty="0"/>
              <a:t>discrete probability distribution</a:t>
            </a:r>
          </a:p>
          <a:p>
            <a:pPr>
              <a:spcAft>
                <a:spcPts val="1200"/>
              </a:spcAft>
              <a:defRPr/>
            </a:pPr>
            <a:r>
              <a:rPr lang="en-US" altLang="en-US" dirty="0"/>
              <a:t>How to calculate the standard deviation for a </a:t>
            </a:r>
            <a:r>
              <a:rPr lang="en-US" altLang="en-US" b="1" dirty="0"/>
              <a:t>discrete probability distribution</a:t>
            </a:r>
            <a:endParaRPr lang="en-US" b="1"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Example - Average</a:t>
            </a:r>
            <a:endParaRPr lang="en-US" sz="1500" dirty="0"/>
          </a:p>
        </p:txBody>
      </p:sp>
      <p:sp>
        <p:nvSpPr>
          <p:cNvPr id="3" name="Content Placeholder 2"/>
          <p:cNvSpPr>
            <a:spLocks noGrp="1"/>
          </p:cNvSpPr>
          <p:nvPr>
            <p:ph idx="1"/>
          </p:nvPr>
        </p:nvSpPr>
        <p:spPr>
          <a:xfrm>
            <a:off x="457200" y="1295400"/>
            <a:ext cx="8229600" cy="640080"/>
          </a:xfrm>
        </p:spPr>
        <p:txBody>
          <a:bodyPr/>
          <a:lstStyle/>
          <a:p>
            <a:r>
              <a:rPr lang="en-US" dirty="0"/>
              <a:t>Let x = number of girls in a family with 3 children</a:t>
            </a:r>
          </a:p>
        </p:txBody>
      </p:sp>
      <p:graphicFrame>
        <p:nvGraphicFramePr>
          <p:cNvPr id="6" name="Table 3"/>
          <p:cNvGraphicFramePr>
            <a:graphicFrameLocks noGrp="1"/>
          </p:cNvGraphicFramePr>
          <p:nvPr>
            <p:extLst>
              <p:ext uri="{D42A27DB-BD31-4B8C-83A1-F6EECF244321}">
                <p14:modId xmlns:p14="http://schemas.microsoft.com/office/powerpoint/2010/main" val="3351507032"/>
              </p:ext>
            </p:extLst>
          </p:nvPr>
        </p:nvGraphicFramePr>
        <p:xfrm>
          <a:off x="609600" y="2209800"/>
          <a:ext cx="7315200" cy="1463040"/>
        </p:xfrm>
        <a:graphic>
          <a:graphicData uri="http://schemas.openxmlformats.org/drawingml/2006/table">
            <a:tbl>
              <a:tblPr firstRow="1" bandRow="1">
                <a:tableStyleId>{21E4AEA4-8DFA-4A89-87EB-49C32662AFE0}</a:tableStyleId>
              </a:tblPr>
              <a:tblGrid>
                <a:gridCol w="1463040"/>
                <a:gridCol w="1463040"/>
                <a:gridCol w="1463040"/>
                <a:gridCol w="1463040"/>
                <a:gridCol w="1463040"/>
              </a:tblGrid>
              <a:tr h="731520">
                <a:tc>
                  <a:txBody>
                    <a:bodyPr/>
                    <a:lstStyle/>
                    <a:p>
                      <a:pPr algn="ctr"/>
                      <a:r>
                        <a:rPr lang="en-US" sz="2800" dirty="0" smtClean="0"/>
                        <a:t>x</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0</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1</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2</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3</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31520">
                <a:tc>
                  <a:txBody>
                    <a:bodyPr/>
                    <a:lstStyle/>
                    <a:p>
                      <a:pPr algn="ctr"/>
                      <a:r>
                        <a:rPr lang="en-US" sz="2800" dirty="0" smtClean="0"/>
                        <a:t>P(x)</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1/8</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3/8</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3/8</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1/8</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 name="Content Placeholder 4"/>
          <p:cNvSpPr>
            <a:spLocks noGrp="1"/>
          </p:cNvSpPr>
          <p:nvPr>
            <p:ph idx="13"/>
          </p:nvPr>
        </p:nvSpPr>
        <p:spPr>
          <a:xfrm>
            <a:off x="457200" y="4038600"/>
            <a:ext cx="8229600" cy="2560320"/>
          </a:xfrm>
        </p:spPr>
        <p:txBody>
          <a:bodyPr/>
          <a:lstStyle/>
          <a:p>
            <a:pPr>
              <a:spcAft>
                <a:spcPts val="1200"/>
              </a:spcAft>
            </a:pPr>
            <a:r>
              <a:rPr lang="en-US" dirty="0"/>
              <a:t>What is the average number of girls in a family with 3 children?</a:t>
            </a:r>
          </a:p>
          <a:p>
            <a:pPr>
              <a:spcAft>
                <a:spcPts val="1200"/>
              </a:spcAft>
            </a:pPr>
            <a:r>
              <a:rPr lang="en-US" dirty="0"/>
              <a:t>It seems like this average would be 1.5, but it is not possible through experimentation to determine this average.</a:t>
            </a:r>
            <a:endParaRPr lang="en-US" dirty="0"/>
          </a:p>
        </p:txBody>
      </p:sp>
    </p:spTree>
    <p:extLst>
      <p:ext uri="{BB962C8B-B14F-4D97-AF65-F5344CB8AC3E}">
        <p14:creationId xmlns:p14="http://schemas.microsoft.com/office/powerpoint/2010/main" val="1676843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Formula</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321040" cy="5257800"/>
              </a:xfrm>
            </p:spPr>
            <p:txBody>
              <a:bodyPr/>
              <a:lstStyle/>
              <a:p>
                <a:pPr>
                  <a:spcAft>
                    <a:spcPts val="1200"/>
                  </a:spcAft>
                </a:pPr>
                <a:r>
                  <a:rPr lang="en-US" dirty="0">
                    <a:solidFill>
                      <a:srgbClr val="FFFFFF"/>
                    </a:solidFill>
                  </a:rPr>
                  <a:t>Such a determination would require infinitely many trials of the experiment. Therefore it is necessary that this average would be determined theoretically.  </a:t>
                </a:r>
              </a:p>
              <a:p>
                <a:pPr>
                  <a:spcAft>
                    <a:spcPts val="1200"/>
                  </a:spcAft>
                </a:pPr>
                <a:r>
                  <a:rPr lang="en-US" dirty="0">
                    <a:solidFill>
                      <a:srgbClr val="FFFFFF"/>
                    </a:solidFill>
                  </a:rPr>
                  <a:t>The formula for calculating the theoretical mean for a discrete probability distribution shows that we must sum the products of the values of the random variable and the respective probabilities</a:t>
                </a:r>
                <a:r>
                  <a:rPr lang="en-US" dirty="0">
                    <a:solidFill>
                      <a:srgbClr val="FFFFFF"/>
                    </a:solidFill>
                  </a:rPr>
                  <a:t>.</a:t>
                </a:r>
              </a:p>
              <a:p>
                <a:pPr>
                  <a:spcAft>
                    <a:spcPts val="1200"/>
                  </a:spcAft>
                </a:pPr>
                <a14:m>
                  <m:oMathPara xmlns:m="http://schemas.openxmlformats.org/officeDocument/2006/math">
                    <m:oMathParaPr>
                      <m:jc m:val="left"/>
                    </m:oMathParaPr>
                    <m:oMath xmlns:m="http://schemas.openxmlformats.org/officeDocument/2006/math">
                      <m:r>
                        <m:rPr>
                          <m:sty m:val="p"/>
                        </m:rPr>
                        <a:rPr lang="en-US">
                          <a:solidFill>
                            <a:srgbClr val="FFFFFF"/>
                          </a:solidFill>
                          <a:latin typeface="Cambria Math" panose="02040503050406030204" pitchFamily="18" charset="0"/>
                          <a:ea typeface="Cambria Math" panose="02040503050406030204" pitchFamily="18" charset="0"/>
                        </a:rPr>
                        <m:t>μ</m:t>
                      </m:r>
                      <m:r>
                        <a:rPr lang="en-US">
                          <a:solidFill>
                            <a:srgbClr val="FFFFFF"/>
                          </a:solidFill>
                          <a:latin typeface="Cambria Math" panose="02040503050406030204" pitchFamily="18" charset="0"/>
                          <a:ea typeface="Cambria Math" panose="02040503050406030204" pitchFamily="18" charset="0"/>
                        </a:rPr>
                        <m:t>=</m:t>
                      </m:r>
                      <m:nary>
                        <m:naryPr>
                          <m:chr m:val="∑"/>
                          <m:subHide m:val="on"/>
                          <m:supHide m:val="on"/>
                          <m:ctrlPr>
                            <a:rPr lang="en-US" i="1">
                              <a:solidFill>
                                <a:srgbClr val="FFFFFF"/>
                              </a:solidFill>
                              <a:latin typeface="Cambria Math"/>
                              <a:ea typeface="Cambria Math" panose="02040503050406030204" pitchFamily="18" charset="0"/>
                            </a:rPr>
                          </m:ctrlPr>
                        </m:naryPr>
                        <m:sub/>
                        <m:sup/>
                        <m:e>
                          <m:r>
                            <m:rPr>
                              <m:sty m:val="p"/>
                            </m:rPr>
                            <a:rPr lang="en-US">
                              <a:solidFill>
                                <a:srgbClr val="FFFFFF"/>
                              </a:solidFill>
                              <a:latin typeface="Cambria Math" panose="02040503050406030204" pitchFamily="18" charset="0"/>
                              <a:ea typeface="Cambria Math" panose="02040503050406030204" pitchFamily="18" charset="0"/>
                            </a:rPr>
                            <m:t>x</m:t>
                          </m:r>
                          <m:r>
                            <a:rPr lang="en-US">
                              <a:solidFill>
                                <a:srgbClr val="FFFFFF"/>
                              </a:solidFill>
                              <a:latin typeface="Cambria Math" panose="02040503050406030204" pitchFamily="18" charset="0"/>
                              <a:ea typeface="Cambria Math" panose="02040503050406030204" pitchFamily="18" charset="0"/>
                            </a:rPr>
                            <m:t>∙</m:t>
                          </m:r>
                          <m:r>
                            <m:rPr>
                              <m:sty m:val="p"/>
                            </m:rPr>
                            <a:rPr lang="en-US">
                              <a:solidFill>
                                <a:srgbClr val="FFFFFF"/>
                              </a:solidFill>
                              <a:latin typeface="Cambria Math" panose="02040503050406030204" pitchFamily="18" charset="0"/>
                              <a:ea typeface="Cambria Math" panose="02040503050406030204" pitchFamily="18" charset="0"/>
                            </a:rPr>
                            <m:t>P</m:t>
                          </m:r>
                          <m:r>
                            <a:rPr lang="en-US">
                              <a:solidFill>
                                <a:srgbClr val="FFFFFF"/>
                              </a:solidFill>
                              <a:latin typeface="Cambria Math" panose="02040503050406030204" pitchFamily="18" charset="0"/>
                              <a:ea typeface="Cambria Math" panose="02040503050406030204" pitchFamily="18" charset="0"/>
                            </a:rPr>
                            <m:t>(</m:t>
                          </m:r>
                          <m:r>
                            <m:rPr>
                              <m:sty m:val="p"/>
                            </m:rPr>
                            <a:rPr lang="en-US">
                              <a:solidFill>
                                <a:srgbClr val="FFFFFF"/>
                              </a:solidFill>
                              <a:latin typeface="Cambria Math" panose="02040503050406030204" pitchFamily="18" charset="0"/>
                              <a:ea typeface="Cambria Math" panose="02040503050406030204" pitchFamily="18" charset="0"/>
                            </a:rPr>
                            <m:t>x</m:t>
                          </m:r>
                          <m:r>
                            <a:rPr lang="en-US">
                              <a:solidFill>
                                <a:srgbClr val="FFFFFF"/>
                              </a:solidFill>
                              <a:latin typeface="Cambria Math" panose="02040503050406030204" pitchFamily="18" charset="0"/>
                              <a:ea typeface="Cambria Math" panose="02040503050406030204" pitchFamily="18" charset="0"/>
                            </a:rPr>
                            <m:t>)</m:t>
                          </m:r>
                        </m:e>
                      </m:nary>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rotWithShape="1">
                <a:blip r:embed="rId2"/>
                <a:stretch>
                  <a:fillRect l="-1465" t="-1044"/>
                </a:stretch>
              </a:blipFill>
            </p:spPr>
            <p:txBody>
              <a:bodyPr/>
              <a:lstStyle/>
              <a:p>
                <a:r>
                  <a:rPr lang="en-US">
                    <a:noFill/>
                  </a:rPr>
                  <a:t> </a:t>
                </a:r>
              </a:p>
            </p:txBody>
          </p:sp>
        </mc:Fallback>
      </mc:AlternateContent>
    </p:spTree>
    <p:extLst>
      <p:ext uri="{BB962C8B-B14F-4D97-AF65-F5344CB8AC3E}">
        <p14:creationId xmlns:p14="http://schemas.microsoft.com/office/powerpoint/2010/main" val="3593573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of Mean</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321040" cy="5257800"/>
              </a:xfrm>
            </p:spPr>
            <p:txBody>
              <a:bodyPr/>
              <a:lstStyle/>
              <a:p>
                <a:pPr>
                  <a:spcAft>
                    <a:spcPts val="4200"/>
                  </a:spcAft>
                </a:pPr>
                <a:r>
                  <a:rPr lang="en-US" dirty="0">
                    <a:solidFill>
                      <a:srgbClr val="FFFFFF"/>
                    </a:solidFill>
                  </a:rPr>
                  <a:t>We will multiply each value of the random variable by its associated probability and add them all together</a:t>
                </a:r>
                <a:r>
                  <a:rPr lang="en-US" dirty="0" smtClean="0">
                    <a:solidFill>
                      <a:srgbClr val="FFFFFF"/>
                    </a:solidFill>
                  </a:rPr>
                  <a:t>.</a:t>
                </a:r>
                <a:endParaRPr lang="en-US" dirty="0">
                  <a:solidFill>
                    <a:srgbClr val="FFFFFF"/>
                  </a:solidFill>
                </a:endParaRP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ea typeface="Cambria Math" panose="02040503050406030204" pitchFamily="18" charset="0"/>
                        </a:rPr>
                        <m:t>μ</m:t>
                      </m:r>
                      <m:r>
                        <a:rPr lang="en-US">
                          <a:latin typeface="Cambria Math" panose="02040503050406030204" pitchFamily="18" charset="0"/>
                          <a:ea typeface="Cambria Math" panose="02040503050406030204" pitchFamily="18" charset="0"/>
                        </a:rPr>
                        <m:t>=</m:t>
                      </m:r>
                      <m:nary>
                        <m:naryPr>
                          <m:chr m:val="∑"/>
                          <m:subHide m:val="on"/>
                          <m:supHide m:val="on"/>
                          <m:ctrlPr>
                            <a:rPr lang="en-US" i="1">
                              <a:latin typeface="Cambria Math"/>
                              <a:ea typeface="Cambria Math" panose="02040503050406030204" pitchFamily="18" charset="0"/>
                            </a:rPr>
                          </m:ctrlPr>
                        </m:naryPr>
                        <m:sub/>
                        <m:sup/>
                        <m:e>
                          <m:r>
                            <m:rPr>
                              <m:sty m:val="p"/>
                            </m:rPr>
                            <a:rPr lang="en-US">
                              <a:latin typeface="Cambria Math" panose="02040503050406030204" pitchFamily="18" charset="0"/>
                              <a:ea typeface="Cambria Math" panose="02040503050406030204" pitchFamily="18" charset="0"/>
                            </a:rPr>
                            <m:t>x</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m:t>
                          </m:r>
                          <m:d>
                            <m:dPr>
                              <m:ctrlPr>
                                <a:rPr lang="en-US" i="1">
                                  <a:latin typeface="Cambria Math"/>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x</m:t>
                              </m:r>
                            </m:e>
                          </m:d>
                          <m:r>
                            <a:rPr lang="en-US">
                              <a:latin typeface="Cambria Math" panose="02040503050406030204" pitchFamily="18" charset="0"/>
                              <a:ea typeface="Cambria Math" panose="02040503050406030204" pitchFamily="18" charset="0"/>
                            </a:rPr>
                            <m:t>=0∙</m:t>
                          </m:r>
                          <m:f>
                            <m:fPr>
                              <m:ctrlPr>
                                <a:rPr lang="en-US" i="1">
                                  <a:latin typeface="Cambria Math"/>
                                  <a:ea typeface="Cambria Math" panose="02040503050406030204" pitchFamily="18" charset="0"/>
                                </a:rPr>
                              </m:ctrlPr>
                            </m:fPr>
                            <m:num>
                              <m:r>
                                <a:rPr lang="en-US">
                                  <a:latin typeface="Cambria Math" panose="02040503050406030204" pitchFamily="18" charset="0"/>
                                  <a:ea typeface="Cambria Math" panose="02040503050406030204" pitchFamily="18" charset="0"/>
                                </a:rPr>
                                <m:t>1</m:t>
                              </m:r>
                            </m:num>
                            <m:den>
                              <m:r>
                                <a:rPr lang="en-US">
                                  <a:latin typeface="Cambria Math" panose="02040503050406030204" pitchFamily="18" charset="0"/>
                                  <a:ea typeface="Cambria Math" panose="02040503050406030204" pitchFamily="18" charset="0"/>
                                </a:rPr>
                                <m:t>8</m:t>
                              </m:r>
                            </m:den>
                          </m:f>
                          <m:r>
                            <a:rPr lang="en-US">
                              <a:latin typeface="Cambria Math" panose="02040503050406030204" pitchFamily="18" charset="0"/>
                              <a:ea typeface="Cambria Math" panose="02040503050406030204" pitchFamily="18" charset="0"/>
                            </a:rPr>
                            <m:t>+1∙</m:t>
                          </m:r>
                          <m:f>
                            <m:fPr>
                              <m:ctrlPr>
                                <a:rPr lang="en-US" i="1">
                                  <a:latin typeface="Cambria Math"/>
                                  <a:ea typeface="Cambria Math" panose="02040503050406030204" pitchFamily="18" charset="0"/>
                                </a:rPr>
                              </m:ctrlPr>
                            </m:fPr>
                            <m:num>
                              <m:r>
                                <a:rPr lang="en-US">
                                  <a:latin typeface="Cambria Math" panose="02040503050406030204" pitchFamily="18" charset="0"/>
                                  <a:ea typeface="Cambria Math" panose="02040503050406030204" pitchFamily="18" charset="0"/>
                                </a:rPr>
                                <m:t>3</m:t>
                              </m:r>
                            </m:num>
                            <m:den>
                              <m:r>
                                <a:rPr lang="en-US">
                                  <a:latin typeface="Cambria Math" panose="02040503050406030204" pitchFamily="18" charset="0"/>
                                  <a:ea typeface="Cambria Math" panose="02040503050406030204" pitchFamily="18" charset="0"/>
                                </a:rPr>
                                <m:t>8</m:t>
                              </m:r>
                            </m:den>
                          </m:f>
                          <m:r>
                            <a:rPr lang="en-US">
                              <a:latin typeface="Cambria Math" panose="02040503050406030204" pitchFamily="18" charset="0"/>
                              <a:ea typeface="Cambria Math" panose="02040503050406030204" pitchFamily="18" charset="0"/>
                            </a:rPr>
                            <m:t>+2∙</m:t>
                          </m:r>
                          <m:f>
                            <m:fPr>
                              <m:ctrlPr>
                                <a:rPr lang="en-US" i="1">
                                  <a:latin typeface="Cambria Math"/>
                                  <a:ea typeface="Cambria Math" panose="02040503050406030204" pitchFamily="18" charset="0"/>
                                </a:rPr>
                              </m:ctrlPr>
                            </m:fPr>
                            <m:num>
                              <m:r>
                                <a:rPr lang="en-US">
                                  <a:latin typeface="Cambria Math" panose="02040503050406030204" pitchFamily="18" charset="0"/>
                                  <a:ea typeface="Cambria Math" panose="02040503050406030204" pitchFamily="18" charset="0"/>
                                </a:rPr>
                                <m:t>3</m:t>
                              </m:r>
                            </m:num>
                            <m:den>
                              <m:r>
                                <a:rPr lang="en-US">
                                  <a:latin typeface="Cambria Math" panose="02040503050406030204" pitchFamily="18" charset="0"/>
                                  <a:ea typeface="Cambria Math" panose="02040503050406030204" pitchFamily="18" charset="0"/>
                                </a:rPr>
                                <m:t>8</m:t>
                              </m:r>
                            </m:den>
                          </m:f>
                          <m:r>
                            <a:rPr lang="en-US">
                              <a:latin typeface="Cambria Math" panose="02040503050406030204" pitchFamily="18" charset="0"/>
                              <a:ea typeface="Cambria Math" panose="02040503050406030204" pitchFamily="18" charset="0"/>
                            </a:rPr>
                            <m:t>+3∙</m:t>
                          </m:r>
                          <m:f>
                            <m:fPr>
                              <m:ctrlPr>
                                <a:rPr lang="en-US" i="1">
                                  <a:latin typeface="Cambria Math"/>
                                  <a:ea typeface="Cambria Math" panose="02040503050406030204" pitchFamily="18" charset="0"/>
                                </a:rPr>
                              </m:ctrlPr>
                            </m:fPr>
                            <m:num>
                              <m:r>
                                <a:rPr lang="en-US">
                                  <a:latin typeface="Cambria Math" panose="02040503050406030204" pitchFamily="18" charset="0"/>
                                  <a:ea typeface="Cambria Math" panose="02040503050406030204" pitchFamily="18" charset="0"/>
                                </a:rPr>
                                <m:t>1</m:t>
                              </m:r>
                            </m:num>
                            <m:den>
                              <m:r>
                                <a:rPr lang="en-US">
                                  <a:latin typeface="Cambria Math" panose="02040503050406030204" pitchFamily="18" charset="0"/>
                                  <a:ea typeface="Cambria Math" panose="02040503050406030204" pitchFamily="18" charset="0"/>
                                </a:rPr>
                                <m:t>8</m:t>
                              </m:r>
                            </m:den>
                          </m:f>
                          <m:r>
                            <a:rPr lang="en-US">
                              <a:latin typeface="Cambria Math" panose="02040503050406030204" pitchFamily="18" charset="0"/>
                              <a:ea typeface="Cambria Math" panose="02040503050406030204" pitchFamily="18" charset="0"/>
                            </a:rPr>
                            <m:t>=1.5</m:t>
                          </m:r>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rotWithShape="1">
                <a:blip r:embed="rId2"/>
                <a:stretch>
                  <a:fillRect l="-1465" t="-1044"/>
                </a:stretch>
              </a:blipFill>
            </p:spPr>
            <p:txBody>
              <a:bodyPr/>
              <a:lstStyle/>
              <a:p>
                <a:r>
                  <a:rPr lang="en-US">
                    <a:noFill/>
                  </a:rPr>
                  <a:t> </a:t>
                </a:r>
              </a:p>
            </p:txBody>
          </p:sp>
        </mc:Fallback>
      </mc:AlternateContent>
    </p:spTree>
    <p:extLst>
      <p:ext uri="{BB962C8B-B14F-4D97-AF65-F5344CB8AC3E}">
        <p14:creationId xmlns:p14="http://schemas.microsoft.com/office/powerpoint/2010/main" val="4003400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Expected Value</a:t>
            </a:r>
            <a:endParaRPr lang="en-US" sz="1500" dirty="0"/>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dirty="0"/>
              <a:t>The mean of a probability distribution is also the expected value of the discrete random variable. The expected value is expressed as E(x).</a:t>
            </a:r>
          </a:p>
          <a:p>
            <a:pPr>
              <a:spcAft>
                <a:spcPts val="1200"/>
              </a:spcAft>
            </a:pPr>
            <a:r>
              <a:rPr lang="en-US" dirty="0"/>
              <a:t>We can also interpret this result by saying that if infinitely many families with three children were observed, we would expect an average of 1.5 girls per family</a:t>
            </a:r>
            <a:r>
              <a:rPr lang="en-US" dirty="0" smtClean="0"/>
              <a:t>.</a:t>
            </a:r>
            <a:endParaRPr lang="en-US" dirty="0"/>
          </a:p>
        </p:txBody>
      </p:sp>
    </p:spTree>
    <p:extLst>
      <p:ext uri="{BB962C8B-B14F-4D97-AF65-F5344CB8AC3E}">
        <p14:creationId xmlns:p14="http://schemas.microsoft.com/office/powerpoint/2010/main" val="3105016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Variance</a:t>
            </a:r>
            <a:endParaRPr lang="en-US" sz="1500" dirty="0"/>
          </a:p>
        </p:txBody>
      </p:sp>
      <p:sp>
        <p:nvSpPr>
          <p:cNvPr id="3" name="Content Placeholder 2"/>
          <p:cNvSpPr>
            <a:spLocks noGrp="1"/>
          </p:cNvSpPr>
          <p:nvPr>
            <p:ph idx="1"/>
          </p:nvPr>
        </p:nvSpPr>
        <p:spPr>
          <a:xfrm>
            <a:off x="457200" y="1295400"/>
            <a:ext cx="8229600" cy="640080"/>
          </a:xfrm>
        </p:spPr>
        <p:txBody>
          <a:bodyPr/>
          <a:lstStyle/>
          <a:p>
            <a:r>
              <a:rPr lang="en-US" dirty="0"/>
              <a:t>Let x = number of girls in a family with 3 children</a:t>
            </a:r>
          </a:p>
        </p:txBody>
      </p:sp>
      <p:graphicFrame>
        <p:nvGraphicFramePr>
          <p:cNvPr id="6" name="Table 3"/>
          <p:cNvGraphicFramePr>
            <a:graphicFrameLocks noGrp="1"/>
          </p:cNvGraphicFramePr>
          <p:nvPr>
            <p:extLst>
              <p:ext uri="{D42A27DB-BD31-4B8C-83A1-F6EECF244321}">
                <p14:modId xmlns:p14="http://schemas.microsoft.com/office/powerpoint/2010/main" val="994500741"/>
              </p:ext>
            </p:extLst>
          </p:nvPr>
        </p:nvGraphicFramePr>
        <p:xfrm>
          <a:off x="609600" y="2057400"/>
          <a:ext cx="7315200" cy="1463040"/>
        </p:xfrm>
        <a:graphic>
          <a:graphicData uri="http://schemas.openxmlformats.org/drawingml/2006/table">
            <a:tbl>
              <a:tblPr firstRow="1" bandRow="1">
                <a:tableStyleId>{21E4AEA4-8DFA-4A89-87EB-49C32662AFE0}</a:tableStyleId>
              </a:tblPr>
              <a:tblGrid>
                <a:gridCol w="1463040"/>
                <a:gridCol w="1463040"/>
                <a:gridCol w="1463040"/>
                <a:gridCol w="1463040"/>
                <a:gridCol w="1463040"/>
              </a:tblGrid>
              <a:tr h="731520">
                <a:tc>
                  <a:txBody>
                    <a:bodyPr/>
                    <a:lstStyle/>
                    <a:p>
                      <a:pPr algn="ctr"/>
                      <a:r>
                        <a:rPr lang="en-US" sz="2800" dirty="0" smtClean="0"/>
                        <a:t>x</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0</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1</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2</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3</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731520">
                <a:tc>
                  <a:txBody>
                    <a:bodyPr/>
                    <a:lstStyle/>
                    <a:p>
                      <a:pPr algn="ctr"/>
                      <a:r>
                        <a:rPr lang="en-US" sz="2800" dirty="0" smtClean="0"/>
                        <a:t>P(x)</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1/8</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3/8</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3/8</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800" dirty="0" smtClean="0"/>
                        <a:t>1/8</a:t>
                      </a:r>
                      <a:endParaRPr lang="en-US" sz="2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 name="Content Placeholder 4"/>
          <p:cNvSpPr>
            <a:spLocks noGrp="1"/>
          </p:cNvSpPr>
          <p:nvPr>
            <p:ph idx="13"/>
          </p:nvPr>
        </p:nvSpPr>
        <p:spPr>
          <a:xfrm>
            <a:off x="457200" y="3733800"/>
            <a:ext cx="8229600" cy="2834640"/>
          </a:xfrm>
        </p:spPr>
        <p:txBody>
          <a:bodyPr/>
          <a:lstStyle/>
          <a:p>
            <a:r>
              <a:rPr lang="en-US" dirty="0"/>
              <a:t>What is the variance for the number of girls in a family with 3 children?</a:t>
            </a:r>
          </a:p>
          <a:p>
            <a:r>
              <a:rPr lang="en-US" dirty="0"/>
              <a:t>The formula for the variance is similar to the formula for the mean, except that the values of the random variable are squared and then  the square of the mean is subtracted from the entire sum.</a:t>
            </a:r>
            <a:endParaRPr lang="en-US" dirty="0"/>
          </a:p>
        </p:txBody>
      </p:sp>
    </p:spTree>
    <p:extLst>
      <p:ext uri="{BB962C8B-B14F-4D97-AF65-F5344CB8AC3E}">
        <p14:creationId xmlns:p14="http://schemas.microsoft.com/office/powerpoint/2010/main" val="4226841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of Variance</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321040" cy="5257800"/>
              </a:xfrm>
            </p:spPr>
            <p:txBody>
              <a:bodyPr/>
              <a:lstStyle/>
              <a:p>
                <a:pPr>
                  <a:spcBef>
                    <a:spcPts val="3000"/>
                  </a:spcBef>
                  <a:spcAft>
                    <a:spcPts val="3000"/>
                  </a:spcAft>
                </a:pPr>
                <a14:m>
                  <m:oMathPara xmlns:m="http://schemas.openxmlformats.org/officeDocument/2006/math">
                    <m:oMathParaPr>
                      <m:jc m:val="left"/>
                    </m:oMathParaPr>
                    <m:oMath xmlns:m="http://schemas.openxmlformats.org/officeDocument/2006/math">
                      <m:sSup>
                        <m:sSupPr>
                          <m:ctrlPr>
                            <a:rPr lang="en-US" i="1" smtClean="0">
                              <a:latin typeface="Cambria Math"/>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σ</m:t>
                          </m:r>
                        </m:e>
                        <m:sup>
                          <m:r>
                            <a:rPr lang="en-US">
                              <a:latin typeface="Cambria Math" panose="02040503050406030204" pitchFamily="18" charset="0"/>
                              <a:ea typeface="Cambria Math" panose="02040503050406030204" pitchFamily="18" charset="0"/>
                            </a:rPr>
                            <m:t>2</m:t>
                          </m:r>
                        </m:sup>
                      </m:sSup>
                      <m:r>
                        <a:rPr lang="en-US">
                          <a:latin typeface="Cambria Math" panose="02040503050406030204" pitchFamily="18" charset="0"/>
                          <a:ea typeface="Cambria Math" panose="02040503050406030204" pitchFamily="18" charset="0"/>
                        </a:rPr>
                        <m:t>=</m:t>
                      </m:r>
                      <m:nary>
                        <m:naryPr>
                          <m:chr m:val="∑"/>
                          <m:subHide m:val="on"/>
                          <m:supHide m:val="on"/>
                          <m:ctrlPr>
                            <a:rPr lang="en-US" i="1">
                              <a:latin typeface="Cambria Math"/>
                              <a:ea typeface="Cambria Math" panose="02040503050406030204" pitchFamily="18" charset="0"/>
                            </a:rPr>
                          </m:ctrlPr>
                        </m:naryPr>
                        <m:sub/>
                        <m:sup/>
                        <m:e>
                          <m:sSup>
                            <m:sSupPr>
                              <m:ctrlPr>
                                <a:rPr lang="en-US" i="1">
                                  <a:latin typeface="Cambria Math"/>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x</m:t>
                              </m:r>
                            </m:e>
                            <m:sup>
                              <m:r>
                                <a:rPr lang="en-US">
                                  <a:latin typeface="Cambria Math" panose="02040503050406030204" pitchFamily="18" charset="0"/>
                                  <a:ea typeface="Cambria Math" panose="02040503050406030204" pitchFamily="18" charset="0"/>
                                </a:rPr>
                                <m:t>2</m:t>
                              </m:r>
                            </m:sup>
                          </m:sSup>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P</m:t>
                          </m:r>
                          <m:d>
                            <m:dPr>
                              <m:ctrlPr>
                                <a:rPr lang="en-US" i="1">
                                  <a:latin typeface="Cambria Math"/>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x</m:t>
                              </m:r>
                            </m:e>
                          </m:d>
                          <m:r>
                            <a:rPr lang="en-US">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μ</m:t>
                              </m:r>
                            </m:e>
                            <m:sup>
                              <m:r>
                                <a:rPr lang="en-US" i="1">
                                  <a:latin typeface="Cambria Math" panose="02040503050406030204" pitchFamily="18" charset="0"/>
                                  <a:ea typeface="Cambria Math" panose="02040503050406030204" pitchFamily="18" charset="0"/>
                                </a:rPr>
                                <m:t>2</m:t>
                              </m:r>
                            </m:sup>
                          </m:sSup>
                        </m:e>
                      </m:nary>
                    </m:oMath>
                  </m:oMathPara>
                </a14:m>
                <a:endParaRPr lang="en-US" dirty="0"/>
              </a:p>
              <a:p>
                <a:pPr>
                  <a:spcBef>
                    <a:spcPts val="3000"/>
                  </a:spcBef>
                  <a:spcAft>
                    <a:spcPts val="3000"/>
                  </a:spcAft>
                </a:pPr>
                <a14:m>
                  <m:oMathPara xmlns:m="http://schemas.openxmlformats.org/officeDocument/2006/math">
                    <m:oMathParaPr>
                      <m:jc m:val="left"/>
                    </m:oMathParaPr>
                    <m:oMath xmlns:m="http://schemas.openxmlformats.org/officeDocument/2006/math">
                      <m:r>
                        <a:rPr lang="en-US">
                          <a:latin typeface="Cambria Math" panose="02040503050406030204" pitchFamily="18" charset="0"/>
                          <a:ea typeface="Cambria Math" panose="02040503050406030204" pitchFamily="18" charset="0"/>
                        </a:rPr>
                        <m:t>   </m:t>
                      </m:r>
                      <m:r>
                        <a:rPr lang="en-US" b="0" i="0" smtClean="0">
                          <a:latin typeface="Cambria Math"/>
                          <a:ea typeface="Cambria Math" panose="02040503050406030204" pitchFamily="18" charset="0"/>
                        </a:rPr>
                        <m:t> </m:t>
                      </m:r>
                      <m:r>
                        <a:rPr lang="en-US">
                          <a:latin typeface="Cambria Math" panose="02040503050406030204" pitchFamily="18" charset="0"/>
                          <a:ea typeface="Cambria Math" panose="02040503050406030204" pitchFamily="18" charset="0"/>
                        </a:rPr>
                        <m:t>  </m:t>
                      </m:r>
                      <m:r>
                        <a:rPr lang="en-US">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a:latin typeface="Cambria Math" panose="02040503050406030204" pitchFamily="18" charset="0"/>
                              <a:ea typeface="Cambria Math" panose="02040503050406030204" pitchFamily="18" charset="0"/>
                            </a:rPr>
                            <m:t>0</m:t>
                          </m:r>
                        </m:e>
                        <m:sup>
                          <m:r>
                            <a:rPr lang="en-US">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8</m:t>
                          </m:r>
                        </m:den>
                      </m:f>
                      <m:r>
                        <a:rPr lang="en-US" i="1">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8</m:t>
                          </m:r>
                        </m:den>
                      </m:f>
                      <m:r>
                        <a:rPr lang="en-US" i="1">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8</m:t>
                          </m:r>
                        </m:den>
                      </m:f>
                      <m:r>
                        <a:rPr lang="en-US" i="1">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3</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8</m:t>
                          </m:r>
                        </m:den>
                      </m:f>
                      <m:r>
                        <a:rPr lang="en-US" i="1">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1.5</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=0.75</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71834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Standard Deviation</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321040" cy="5257800"/>
              </a:xfrm>
            </p:spPr>
            <p:txBody>
              <a:bodyPr/>
              <a:lstStyle/>
              <a:p>
                <a:pPr>
                  <a:spcAft>
                    <a:spcPts val="3000"/>
                  </a:spcAft>
                </a:pPr>
                <a:r>
                  <a:rPr lang="en-US" dirty="0"/>
                  <a:t>The standard deviation of a probability distribution is found by taking the square root of the variance</a:t>
                </a:r>
                <a:r>
                  <a:rPr lang="en-US" dirty="0" smtClean="0"/>
                  <a:t>.</a:t>
                </a:r>
                <a:endParaRPr lang="en-US" dirty="0"/>
              </a:p>
              <a:p>
                <a:pPr>
                  <a:spcAft>
                    <a:spcPts val="12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ad>
                        <m:radPr>
                          <m:degHide m:val="on"/>
                          <m:ctrlPr>
                            <a:rPr lang="en-US" i="1">
                              <a:latin typeface="Cambria Math"/>
                              <a:ea typeface="Cambria Math" panose="02040503050406030204" pitchFamily="18" charset="0"/>
                            </a:rPr>
                          </m:ctrlPr>
                        </m:radPr>
                        <m:deg/>
                        <m:e>
                          <m:sSup>
                            <m:sSupPr>
                              <m:ctrlPr>
                                <a:rPr lang="en-US" i="1">
                                  <a:latin typeface="Cambria Math"/>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r>
                        <a:rPr lang="en-US" i="1">
                          <a:latin typeface="Cambria Math" panose="02040503050406030204" pitchFamily="18" charset="0"/>
                          <a:ea typeface="Cambria Math" panose="02040503050406030204" pitchFamily="18" charset="0"/>
                        </a:rPr>
                        <m:t>=</m:t>
                      </m:r>
                      <m:rad>
                        <m:radPr>
                          <m:degHide m:val="on"/>
                          <m:ctrlPr>
                            <a:rPr lang="en-US" i="1">
                              <a:latin typeface="Cambria Math"/>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0.75</m:t>
                          </m:r>
                        </m:e>
                      </m:rad>
                      <m:r>
                        <a:rPr lang="en-US" i="1">
                          <a:latin typeface="Cambria Math" panose="02040503050406030204" pitchFamily="18" charset="0"/>
                          <a:ea typeface="Cambria Math" panose="02040503050406030204" pitchFamily="18" charset="0"/>
                        </a:rPr>
                        <m:t>=0.9</m:t>
                      </m:r>
                    </m:oMath>
                  </m:oMathPara>
                </a14:m>
                <a:endParaRPr lang="en-US" dirty="0"/>
              </a:p>
              <a:p>
                <a:pPr>
                  <a:spcAft>
                    <a:spcPts val="1200"/>
                  </a:spcAft>
                </a:pPr>
                <a:r>
                  <a:rPr lang="en-US" dirty="0"/>
                  <a:t>The rounding rule for the mean and a standard deviation for a discrete probability distribution is to round to one more decimal place than is found in the values of the random variable. </a:t>
                </a:r>
                <a:r>
                  <a:rPr lang="en-US" dirty="0"/>
                  <a:t>Our random variable values are whole numbers. </a:t>
                </a:r>
                <a:r>
                  <a:rPr lang="en-US" dirty="0" smtClean="0"/>
                  <a:t>We </a:t>
                </a:r>
                <a:r>
                  <a:rPr lang="en-US" dirty="0"/>
                  <a:t>should round our mean and standard deviation to the tenths place.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rotWithShape="1">
                <a:blip r:embed="rId2"/>
                <a:stretch>
                  <a:fillRect l="-1465" t="-1044"/>
                </a:stretch>
              </a:blipFill>
            </p:spPr>
            <p:txBody>
              <a:bodyPr/>
              <a:lstStyle/>
              <a:p>
                <a:r>
                  <a:rPr lang="en-US">
                    <a:noFill/>
                  </a:rPr>
                  <a:t> </a:t>
                </a:r>
              </a:p>
            </p:txBody>
          </p:sp>
        </mc:Fallback>
      </mc:AlternateContent>
    </p:spTree>
    <p:extLst>
      <p:ext uri="{BB962C8B-B14F-4D97-AF65-F5344CB8AC3E}">
        <p14:creationId xmlns:p14="http://schemas.microsoft.com/office/powerpoint/2010/main" val="2633862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3035</TotalTime>
  <Words>556</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9</vt:i4>
      </vt:variant>
      <vt:variant>
        <vt:lpstr>Slide Titles</vt:lpstr>
      </vt:variant>
      <vt:variant>
        <vt:i4>10</vt:i4>
      </vt:variant>
    </vt:vector>
  </HeadingPairs>
  <TitlesOfParts>
    <vt:vector size="19"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 - Average</vt:lpstr>
      <vt:lpstr>Formula</vt:lpstr>
      <vt:lpstr>Calculation of Mean</vt:lpstr>
      <vt:lpstr>Expected Value</vt:lpstr>
      <vt:lpstr>Variance</vt:lpstr>
      <vt:lpstr>Calculation of Variance</vt:lpstr>
      <vt:lpstr>Standard Deviation</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452</cp:revision>
  <dcterms:created xsi:type="dcterms:W3CDTF">2017-12-05T17:18:18Z</dcterms:created>
  <dcterms:modified xsi:type="dcterms:W3CDTF">2018-04-14T04:25:03Z</dcterms:modified>
</cp:coreProperties>
</file>