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3"/>
  </p:notesMasterIdLst>
  <p:handoutMasterIdLst>
    <p:handoutMasterId r:id="rId24"/>
  </p:handoutMasterIdLst>
  <p:sldIdLst>
    <p:sldId id="273" r:id="rId10"/>
    <p:sldId id="276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61" r:id="rId21"/>
    <p:sldId id="4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TI Graphing Calculator – Mean and Standard Deviation for a Discrete Random Variable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(8)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TI Graphing Calculator then gives us the mean as 1.45 and the standard deviation as </a:t>
            </a:r>
            <a:r>
              <a:rPr lang="fi-FI" dirty="0"/>
              <a:t>1.56444878.</a:t>
            </a:r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5479" y="1465872"/>
            <a:ext cx="3931920" cy="35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(9)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400" dirty="0"/>
              <a:t>If you are using a calculator that does not utilize the Stats Wizard then you need to make sure that the syntax is correct</a:t>
            </a:r>
            <a:r>
              <a:rPr lang="en-US" sz="2400" dirty="0" smtClean="0"/>
              <a:t>.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When the screen presents the 1 variable stat function you  press 2</a:t>
            </a:r>
            <a:r>
              <a:rPr lang="en-US" sz="2400" baseline="30000" dirty="0"/>
              <a:t>nd</a:t>
            </a:r>
            <a:r>
              <a:rPr lang="en-US" sz="2400" dirty="0"/>
              <a:t> 1 (List 1</a:t>
            </a:r>
            <a:r>
              <a:rPr lang="en-US" sz="2400" dirty="0" smtClean="0"/>
              <a:t>)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 smtClean="0"/>
              <a:t>comma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2 (List 2</a:t>
            </a:r>
            <a:r>
              <a:rPr lang="en-US" sz="2400" dirty="0" smtClean="0"/>
              <a:t>)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Press </a:t>
            </a:r>
            <a:r>
              <a:rPr lang="en-US" sz="2400" dirty="0" smtClean="0"/>
              <a:t>enter</a:t>
            </a:r>
            <a:endParaRPr lang="en-US" sz="2400" dirty="0"/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5479" y="1480656"/>
            <a:ext cx="3931920" cy="348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Rule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4008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Remember the rounding rule for the mean and the rounding rule for the standard deviation are to round to one more decimal place than occurs in the raw data.</a:t>
            </a:r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1131"/>
              </p:ext>
            </p:extLst>
          </p:nvPr>
        </p:nvGraphicFramePr>
        <p:xfrm>
          <a:off x="609597" y="2971800"/>
          <a:ext cx="7543802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67003"/>
                <a:gridCol w="914400"/>
                <a:gridCol w="762000"/>
                <a:gridCol w="990600"/>
                <a:gridCol w="762000"/>
                <a:gridCol w="762000"/>
                <a:gridCol w="6857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Vehicles</a:t>
                      </a:r>
                      <a:r>
                        <a:rPr lang="en-US" sz="2000" baseline="0" dirty="0" smtClean="0"/>
                        <a:t> X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Probability P(X)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038600"/>
            <a:ext cx="8229600" cy="256032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Our raw data are the numbers of vehicles. Which are whole numbers. </a:t>
            </a:r>
            <a:r>
              <a:rPr lang="en-US" dirty="0" smtClean="0"/>
              <a:t>We </a:t>
            </a:r>
            <a:r>
              <a:rPr lang="en-US" dirty="0"/>
              <a:t>should round to one more decimal place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will report the mean as 1.5 and the standard deviation as 1.6.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out to find the mean and standard deviation for a discrete random variable using the TI Graphing Calculator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Find the mean and standard deviation for a discrete random variable using the TI Graphing Calculator.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A county vehicle inspection bureau recorded the following probabilities for the number of vehicles inspected per day with brakes that do not meet he minimum safety standard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The table contains the number of vehicles with unsafe breaks from  0 to 5 and their respected probabilities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0532"/>
              </p:ext>
            </p:extLst>
          </p:nvPr>
        </p:nvGraphicFramePr>
        <p:xfrm>
          <a:off x="609597" y="4592320"/>
          <a:ext cx="7543802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67003"/>
                <a:gridCol w="914400"/>
                <a:gridCol w="762000"/>
                <a:gridCol w="990600"/>
                <a:gridCol w="762000"/>
                <a:gridCol w="762000"/>
                <a:gridCol w="6857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Vehicles</a:t>
                      </a:r>
                      <a:r>
                        <a:rPr lang="en-US" sz="2000" baseline="0" dirty="0" smtClean="0"/>
                        <a:t> X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Probability P(X)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23622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</a:t>
            </a:r>
            <a:r>
              <a:rPr lang="en-US" dirty="0" smtClean="0"/>
              <a:t>stat</a:t>
            </a:r>
            <a:endParaRPr lang="en-US" dirty="0"/>
          </a:p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1</a:t>
            </a:r>
            <a:endParaRPr lang="en-US" dirty="0"/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446309"/>
            <a:ext cx="3931920" cy="35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Type the values of the random variable into List 1 and the respective probabilities into List 2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It is important that the corresponding values of the random variable and the probabilities are adjacent to each other in this list.</a:t>
            </a:r>
            <a:endParaRPr lang="en-US" dirty="0"/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880" y="1448031"/>
            <a:ext cx="3931920" cy="352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9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(4)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</a:t>
            </a:r>
            <a:r>
              <a:rPr lang="en-US" dirty="0" smtClean="0"/>
              <a:t>stat</a:t>
            </a:r>
            <a:endParaRPr lang="en-US" dirty="0"/>
          </a:p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Cursor over to </a:t>
            </a:r>
            <a:r>
              <a:rPr lang="en-US" dirty="0" smtClean="0"/>
              <a:t>CALC</a:t>
            </a:r>
            <a:endParaRPr lang="en-US" dirty="0"/>
          </a:p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1 for 1 Variable Statistics</a:t>
            </a:r>
            <a:endParaRPr lang="en-US" dirty="0"/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880" y="1451737"/>
            <a:ext cx="3931920" cy="34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(5)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entered the values of the random variable into List 1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2</a:t>
            </a:r>
            <a:r>
              <a:rPr lang="en-US" baseline="30000" dirty="0"/>
              <a:t>nd</a:t>
            </a:r>
            <a:r>
              <a:rPr lang="en-US" dirty="0"/>
              <a:t> 1 to specify List 1</a:t>
            </a:r>
            <a:endParaRPr lang="en-US" dirty="0"/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1728" y="1451737"/>
            <a:ext cx="3931920" cy="353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5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(6)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Cursor </a:t>
            </a:r>
            <a:r>
              <a:rPr lang="en-US" dirty="0" smtClean="0"/>
              <a:t>down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The Frequency List is the list that contains the corresponding probabilities. </a:t>
            </a:r>
          </a:p>
          <a:p>
            <a:pPr lvl="0" defTabSz="914400">
              <a:spcAft>
                <a:spcPts val="1200"/>
              </a:spcAft>
            </a:pPr>
            <a:r>
              <a:rPr lang="en-US" dirty="0"/>
              <a:t>We entered those probabilities into List 2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2</a:t>
            </a:r>
            <a:r>
              <a:rPr lang="en-US" baseline="30000" dirty="0"/>
              <a:t>nd</a:t>
            </a:r>
            <a:r>
              <a:rPr lang="en-US" dirty="0"/>
              <a:t> 2</a:t>
            </a:r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5479" y="1451737"/>
            <a:ext cx="3931920" cy="35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(7)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Cursor </a:t>
            </a:r>
            <a:r>
              <a:rPr lang="en-US" dirty="0" smtClean="0"/>
              <a:t>down</a:t>
            </a:r>
            <a:endParaRPr lang="en-US" dirty="0"/>
          </a:p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Highlight </a:t>
            </a:r>
            <a:r>
              <a:rPr lang="en-US" dirty="0" smtClean="0"/>
              <a:t>Calculate</a:t>
            </a:r>
            <a:endParaRPr lang="en-US" dirty="0"/>
          </a:p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enter</a:t>
            </a:r>
            <a:endParaRPr lang="en-US" dirty="0"/>
          </a:p>
        </p:txBody>
      </p:sp>
      <p:pic>
        <p:nvPicPr>
          <p:cNvPr id="1026" name="Picture 3" descr="Face of TI Graphing Calci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5479" y="1458317"/>
            <a:ext cx="3931920" cy="35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3107</TotalTime>
  <Words>447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 (1)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(9)</vt:lpstr>
      <vt:lpstr>Rounding Rule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463</cp:revision>
  <dcterms:created xsi:type="dcterms:W3CDTF">2017-12-05T17:18:18Z</dcterms:created>
  <dcterms:modified xsi:type="dcterms:W3CDTF">2018-04-14T05:36:56Z</dcterms:modified>
</cp:coreProperties>
</file>