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1"/>
  </p:notesMasterIdLst>
  <p:handoutMasterIdLst>
    <p:handoutMasterId r:id="rId22"/>
  </p:handoutMasterIdLst>
  <p:sldIdLst>
    <p:sldId id="273" r:id="rId10"/>
    <p:sldId id="2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Binomial Distribution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The probability that exactly 3 out of 8 randomly selected US  workers in 2015 would be employed in the wholesale and retail trade industry would be 0.1844.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</a:t>
            </a:r>
            <a:r>
              <a:rPr lang="en-US" dirty="0"/>
              <a:t>how to recognize a binomial experiment and how to calculate a binomial probability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How to recognize a </a:t>
            </a:r>
            <a:r>
              <a:rPr lang="en-US" b="1" dirty="0"/>
              <a:t>binomial experiment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How to calculate a </a:t>
            </a:r>
            <a:r>
              <a:rPr lang="en-US" b="1" dirty="0"/>
              <a:t>binomial probability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STIX" pitchFamily="50" charset="0"/>
                <a:cs typeface="STIX" pitchFamily="50" charset="0"/>
              </a:rPr>
              <a:t>A </a:t>
            </a:r>
            <a:r>
              <a:rPr lang="en-US" b="1" dirty="0">
                <a:ea typeface="STIX" pitchFamily="50" charset="0"/>
                <a:cs typeface="STIX" pitchFamily="50" charset="0"/>
              </a:rPr>
              <a:t>binomial experiment </a:t>
            </a:r>
            <a:r>
              <a:rPr lang="en-US" dirty="0">
                <a:ea typeface="STIX" pitchFamily="50" charset="0"/>
                <a:cs typeface="STIX" pitchFamily="50" charset="0"/>
              </a:rPr>
              <a:t>is a probability experiment that satisfies the following four requirements</a:t>
            </a:r>
            <a:r>
              <a:rPr lang="en-US" dirty="0" smtClean="0">
                <a:ea typeface="STIX" pitchFamily="50" charset="0"/>
                <a:cs typeface="STIX" pitchFamily="50" charset="0"/>
              </a:rPr>
              <a:t>:</a:t>
            </a:r>
            <a:endParaRPr lang="en-US" dirty="0">
              <a:ea typeface="STIX" pitchFamily="50" charset="0"/>
              <a:cs typeface="STIX" pitchFamily="50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There must be a fixed number of trials.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Each trial can have only two outcomes or outcomes that can be reduced to two outcomes. These outcomes can be considered as either success or failure.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The outcomes of each trial must be independent of one another.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ea typeface="STIX" pitchFamily="50" charset="0"/>
                <a:cs typeface="STIX" pitchFamily="50" charset="0"/>
              </a:rPr>
              <a:t>The probability of a success must remain consistent from trial to trial</a:t>
            </a:r>
            <a:r>
              <a:rPr lang="en-US" sz="2400" dirty="0" smtClean="0">
                <a:ea typeface="STIX" pitchFamily="50" charset="0"/>
                <a:cs typeface="STIX" pitchFamily="50" charset="0"/>
              </a:rPr>
              <a:t>.</a:t>
            </a:r>
            <a:endParaRPr lang="en-US" sz="2400" dirty="0">
              <a:ea typeface="STIX" pitchFamily="50" charset="0"/>
              <a:cs typeface="STI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 = number of trials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p = numerical probability of a success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q = numerical probability of a </a:t>
                </a:r>
                <a:r>
                  <a:rPr lang="en-US" dirty="0"/>
                  <a:t>failure (complement of p)</a:t>
                </a: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x = the number of </a:t>
                </a:r>
                <a:r>
                  <a:rPr lang="en-US" dirty="0"/>
                  <a:t>successes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dirty="0"/>
                  <a:t>The probability of exactly x successes in n trials is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  <m:r>
                        <a:rPr lang="en-US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According to the Bureau of Labor Statistics, 23% of the US workforce in 2015 was employed in the wholesale and retail trade industry. </a:t>
            </a:r>
            <a:r>
              <a:rPr lang="en-US" dirty="0" smtClean="0"/>
              <a:t>If </a:t>
            </a:r>
            <a:r>
              <a:rPr lang="en-US" dirty="0"/>
              <a:t>8 US workers are randomly selected, what it the probability that exactly 3 are employed in the wholesale and retail trade industry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Criteria</a:t>
            </a:r>
            <a:r>
              <a:rPr lang="en-US" sz="1500" dirty="0">
                <a:solidFill>
                  <a:srgbClr val="FFFFFF"/>
                </a:solidFill>
              </a:rPr>
              <a:t> (</a:t>
            </a:r>
            <a:r>
              <a:rPr lang="en-US" sz="1500" dirty="0" smtClean="0">
                <a:solidFill>
                  <a:srgbClr val="FFFFFF"/>
                </a:solidFill>
              </a:rPr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949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FFFF"/>
                </a:solidFill>
              </a:rPr>
              <a:t>Check and make sure that all of the criteria for the binomial experiment are satisfied.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There must be a fixed number of trials.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FFFF"/>
                </a:solidFill>
              </a:rPr>
              <a:t>Eight workers will be randomly selected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FFFFFF"/>
                </a:solidFill>
              </a:rPr>
              <a:t>n= 8</a:t>
            </a: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en-US" sz="2400" dirty="0"/>
              <a:t>Each trial can have only two outcomes or outcomes that can be reduced to two outcomes. These outcomes can be considered as either success or failure.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There are only 2 possible outcomes. Either the selected worker is employed in the wholesale and retail trade industry or not.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success = selected worker is employed in wholesale and retail trade </a:t>
            </a:r>
            <a:r>
              <a:rPr lang="en-US" sz="2400" dirty="0" smtClean="0"/>
              <a:t>industry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4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Criteria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9496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The </a:t>
            </a:r>
            <a:r>
              <a:rPr lang="en-US" sz="2400" dirty="0"/>
              <a:t>outcomes of each trial must be independent of </a:t>
            </a:r>
            <a:r>
              <a:rPr lang="en-US" sz="2400" dirty="0" smtClean="0"/>
              <a:t>one another</a:t>
            </a:r>
            <a:r>
              <a:rPr lang="en-US" sz="2400" dirty="0"/>
              <a:t>.</a:t>
            </a:r>
          </a:p>
          <a:p>
            <a:r>
              <a:rPr lang="en-US" sz="2400" dirty="0"/>
              <a:t>The employment industry of one randomly selected employee is not influenced by the industry of employment of another. So the outcomes of each trial would be independent of one another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>
              <a:spcBef>
                <a:spcPts val="2400"/>
              </a:spcBef>
              <a:buAutoNum type="arabicPeriod" startAt="4"/>
            </a:pPr>
            <a:r>
              <a:rPr lang="en-US" sz="2400" dirty="0"/>
              <a:t>The probability of a success must remain consistent from trial to trial.</a:t>
            </a:r>
          </a:p>
          <a:p>
            <a:r>
              <a:rPr lang="en-US" sz="2400" dirty="0"/>
              <a:t>The Bureau of Labor Statistics reports that 23% of the US workforce </a:t>
            </a:r>
            <a:r>
              <a:rPr lang="is-IS" sz="2400" dirty="0"/>
              <a:t>in 2015 </a:t>
            </a:r>
            <a:r>
              <a:rPr lang="en-US" sz="2400" dirty="0"/>
              <a:t>was employed in the wholesale and retail industry.</a:t>
            </a:r>
            <a:endParaRPr lang="is-IS" sz="2400" dirty="0"/>
          </a:p>
          <a:p>
            <a:r>
              <a:rPr lang="en-US" sz="2400" dirty="0"/>
              <a:t>p = 0.23	q = 1 – 0.23 = </a:t>
            </a:r>
            <a:r>
              <a:rPr lang="en-US" sz="2400" dirty="0" smtClean="0"/>
              <a:t>0.77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2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Criteria are Satisfied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We have determined that the criteria for a binomial experiment are satisfied, we can use the formula for calculating a binomial probability to find this probability.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Binomial Calculation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21040" cy="521208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According to the Bureau of Labor Statistics, 23% of the US workforce in 2015 was employed in the wholesale and retail trade industry. </a:t>
                </a:r>
                <a:r>
                  <a:rPr lang="en-US" dirty="0" smtClean="0"/>
                  <a:t>If </a:t>
                </a:r>
                <a:r>
                  <a:rPr lang="en-US" dirty="0"/>
                  <a:t>8 US workers are randomly selected, what it the probability that exactly 3 are employed in the wholesale and retail trade industry?</a:t>
                </a:r>
              </a:p>
              <a:p>
                <a:pPr>
                  <a:spcAft>
                    <a:spcPts val="3600"/>
                  </a:spcAft>
                </a:pPr>
                <a:r>
                  <a:rPr lang="en-US" dirty="0"/>
                  <a:t>x = 3		n = 8		p = 0.23		q = 1 - 0.23 = </a:t>
                </a:r>
                <a:r>
                  <a:rPr lang="en-US" dirty="0" smtClean="0"/>
                  <a:t>0.77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8−3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∙3!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0.23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0.77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8−3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=0.1844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21040" cy="5212080"/>
              </a:xfrm>
              <a:blipFill rotWithShape="1">
                <a:blip r:embed="rId2"/>
                <a:stretch>
                  <a:fillRect l="-1465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3127</TotalTime>
  <Words>563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Definition</vt:lpstr>
      <vt:lpstr>Variables</vt:lpstr>
      <vt:lpstr>Example</vt:lpstr>
      <vt:lpstr>Criteria (1)</vt:lpstr>
      <vt:lpstr>Criteria (2)</vt:lpstr>
      <vt:lpstr>Criteria are Satisfied</vt:lpstr>
      <vt:lpstr>Binomial Calculation</vt:lpstr>
      <vt:lpstr>Conclusion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471</cp:revision>
  <dcterms:created xsi:type="dcterms:W3CDTF">2017-12-05T17:18:18Z</dcterms:created>
  <dcterms:modified xsi:type="dcterms:W3CDTF">2018-04-14T05:57:03Z</dcterms:modified>
</cp:coreProperties>
</file>