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21"/>
  </p:notesMasterIdLst>
  <p:handoutMasterIdLst>
    <p:handoutMasterId r:id="rId22"/>
  </p:handoutMasterIdLst>
  <p:sldIdLst>
    <p:sldId id="273" r:id="rId10"/>
    <p:sldId id="276" r:id="rId11"/>
    <p:sldId id="477" r:id="rId12"/>
    <p:sldId id="478" r:id="rId13"/>
    <p:sldId id="479" r:id="rId14"/>
    <p:sldId id="480" r:id="rId15"/>
    <p:sldId id="485" r:id="rId16"/>
    <p:sldId id="486" r:id="rId17"/>
    <p:sldId id="487" r:id="rId18"/>
    <p:sldId id="488" r:id="rId19"/>
    <p:sldId id="46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8E9"/>
    <a:srgbClr val="D8CDD1"/>
    <a:srgbClr val="2B606A"/>
    <a:srgbClr val="085367"/>
    <a:srgbClr val="00518B"/>
    <a:srgbClr val="B60000"/>
    <a:srgbClr val="214E91"/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86475" autoAdjust="0"/>
  </p:normalViewPr>
  <p:slideViewPr>
    <p:cSldViewPr>
      <p:cViewPr>
        <p:scale>
          <a:sx n="75" d="100"/>
          <a:sy n="75" d="100"/>
        </p:scale>
        <p:origin x="-786" y="-58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2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685800" y="2555875"/>
            <a:ext cx="7772400" cy="1470025"/>
          </a:xfrm>
          <a:prstGeom prst="rect">
            <a:avLst/>
          </a:prstGeom>
        </p:spPr>
        <p:txBody>
          <a:bodyPr anchor="b"/>
          <a:lstStyle>
            <a:lvl1pPr algn="r"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2011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969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r"/>
            <a:r>
              <a:rPr lang="en-US" sz="2200" dirty="0" smtClean="0">
                <a:solidFill>
                  <a:srgbClr val="FFFFFF"/>
                </a:solidFill>
              </a:rPr>
              <a:t>ELEMENTARY STATISTICS, BLUMAN</a:t>
            </a:r>
            <a:endParaRPr lang="en-US" sz="22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FF"/>
                </a:solidFill>
              </a:rPr>
              <a:t>TI </a:t>
            </a:r>
            <a:r>
              <a:rPr lang="en-US" b="1" dirty="0">
                <a:solidFill>
                  <a:srgbClr val="FFFFFF"/>
                </a:solidFill>
              </a:rPr>
              <a:t>Calculator – Binomial Distribution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© 2019 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TI Calculator</a:t>
            </a:r>
            <a:r>
              <a:rPr lang="en-US" sz="1500" dirty="0" smtClean="0">
                <a:solidFill>
                  <a:srgbClr val="FFFFFF"/>
                </a:solidFill>
              </a:rPr>
              <a:t> (5)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21208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The probability for exactly 4 </a:t>
            </a:r>
            <a:r>
              <a:rPr lang="en-US" dirty="0">
                <a:cs typeface="STIX" charset="0"/>
              </a:rPr>
              <a:t>would own at least 1 dog is</a:t>
            </a:r>
            <a:r>
              <a:rPr lang="en-US" dirty="0">
                <a:solidFill>
                  <a:srgbClr val="FFFFFF"/>
                </a:solidFill>
              </a:rPr>
              <a:t> 0.2444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0" name="Picture 3" descr="Face of TI Graphi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4400" y="1557513"/>
            <a:ext cx="4114800" cy="348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76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 this PowerPoint we learned </a:t>
            </a:r>
            <a:r>
              <a:rPr lang="en-US" dirty="0"/>
              <a:t>how to calculate binomial probabilities using the TI Graphing Calculator.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564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Objectives for this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38160" cy="5257800"/>
          </a:xfrm>
        </p:spPr>
        <p:txBody>
          <a:bodyPr/>
          <a:lstStyle/>
          <a:p>
            <a:r>
              <a:rPr lang="en-US" dirty="0"/>
              <a:t>How to calculate binomial probabilities using the TI Graphing Calculator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38160" cy="5257800"/>
          </a:xfrm>
        </p:spPr>
        <p:txBody>
          <a:bodyPr/>
          <a:lstStyle/>
          <a:p>
            <a:r>
              <a:rPr lang="en-US" dirty="0">
                <a:cs typeface="STIX" charset="0"/>
              </a:rPr>
              <a:t>According to the 2012 Pet Ownership and Demographics Sourcebook, 36.5% of US households own at least 1 dog. </a:t>
            </a:r>
            <a:r>
              <a:rPr lang="en-US" dirty="0" smtClean="0">
                <a:cs typeface="STIX" charset="0"/>
              </a:rPr>
              <a:t>If </a:t>
            </a:r>
            <a:r>
              <a:rPr lang="en-US" dirty="0">
                <a:cs typeface="STIX" charset="0"/>
              </a:rPr>
              <a:t>10 US households are randomly selected, what is the probability that exactly 4 would own at least 1 dog</a:t>
            </a:r>
            <a:r>
              <a:rPr lang="en-US" dirty="0" smtClean="0">
                <a:cs typeface="STIX" charset="0"/>
              </a:rPr>
              <a:t>?</a:t>
            </a:r>
            <a:endParaRPr lang="en-US" dirty="0">
              <a:cs typeface="STIX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93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Check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marL="457200" indent="-457200">
              <a:spcAft>
                <a:spcPts val="1200"/>
              </a:spcAft>
              <a:buFont typeface="Calibri" charset="0"/>
              <a:buAutoNum type="arabicPeriod"/>
            </a:pPr>
            <a:r>
              <a:rPr lang="en-US" dirty="0">
                <a:cs typeface="STIX" charset="0"/>
              </a:rPr>
              <a:t>There are n = 10 trials.</a:t>
            </a:r>
          </a:p>
          <a:p>
            <a:pPr marL="457200" indent="-457200">
              <a:spcAft>
                <a:spcPts val="1200"/>
              </a:spcAft>
              <a:buFont typeface="Calibri" charset="0"/>
              <a:buAutoNum type="arabicPeriod"/>
            </a:pPr>
            <a:r>
              <a:rPr lang="en-US" dirty="0">
                <a:cs typeface="STIX" charset="0"/>
              </a:rPr>
              <a:t> There are only 2 possible outcomes; either a household owns a dog or does not.</a:t>
            </a:r>
          </a:p>
          <a:p>
            <a:pPr marL="457200" indent="-457200">
              <a:spcAft>
                <a:spcPts val="1200"/>
              </a:spcAft>
              <a:buFont typeface="Calibri" charset="0"/>
              <a:buAutoNum type="arabicPeriod"/>
            </a:pPr>
            <a:r>
              <a:rPr lang="en-US" dirty="0">
                <a:cs typeface="STIX" charset="0"/>
              </a:rPr>
              <a:t>Whether a randomly selected household owns a dog has no effect on the probability that another household owns a pet.</a:t>
            </a:r>
          </a:p>
          <a:p>
            <a:pPr marL="457200" indent="-457200">
              <a:spcAft>
                <a:spcPts val="1200"/>
              </a:spcAft>
              <a:buFont typeface="Calibri" charset="0"/>
              <a:buAutoNum type="arabicPeriod"/>
            </a:pPr>
            <a:r>
              <a:rPr lang="en-US" dirty="0">
                <a:cs typeface="STIX" charset="0"/>
              </a:rPr>
              <a:t> The probability of a success remains a constant 0.365 from trial to trial</a:t>
            </a:r>
            <a:r>
              <a:rPr lang="en-US" dirty="0" smtClean="0">
                <a:cs typeface="STIX" charset="0"/>
              </a:rPr>
              <a:t>.</a:t>
            </a:r>
            <a:endParaRPr lang="en-US" dirty="0">
              <a:cs typeface="STIX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71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12480" cy="5257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>
                <a:cs typeface="STIX" charset="0"/>
              </a:rPr>
              <a:t>According to the 2012 Pet Ownership and Demographics Sourcebook, 36.5% of US households own at least 1 dog.  If 10 US households are randomly selected, what is the probability that exactly 4 would own at least 1 dog?</a:t>
            </a:r>
          </a:p>
          <a:p>
            <a:pPr>
              <a:spcAft>
                <a:spcPts val="1200"/>
              </a:spcAft>
            </a:pPr>
            <a:r>
              <a:rPr lang="en-US" dirty="0">
                <a:cs typeface="STIX" charset="0"/>
              </a:rPr>
              <a:t>P(x = 4)</a:t>
            </a:r>
          </a:p>
          <a:p>
            <a:pPr>
              <a:spcAft>
                <a:spcPts val="1200"/>
              </a:spcAft>
            </a:pPr>
            <a:r>
              <a:rPr lang="en-US" dirty="0">
                <a:cs typeface="STIX" charset="0"/>
              </a:rPr>
              <a:t>Use the </a:t>
            </a:r>
            <a:r>
              <a:rPr lang="en-US" dirty="0" err="1">
                <a:cs typeface="STIX" charset="0"/>
              </a:rPr>
              <a:t>binompdf</a:t>
            </a:r>
            <a:r>
              <a:rPr lang="en-US" dirty="0">
                <a:cs typeface="STIX" charset="0"/>
              </a:rPr>
              <a:t> function to find a binomial probability associated with one value of the random variable</a:t>
            </a:r>
            <a:r>
              <a:rPr lang="en-US" dirty="0" smtClean="0">
                <a:cs typeface="STIX" charset="0"/>
              </a:rPr>
              <a:t>.</a:t>
            </a:r>
            <a:endParaRPr lang="en-US" dirty="0">
              <a:cs typeface="STIX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5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TI Calculator</a:t>
            </a:r>
            <a:r>
              <a:rPr lang="en-US" sz="1500" dirty="0" smtClean="0">
                <a:solidFill>
                  <a:srgbClr val="FFFFFF"/>
                </a:solidFill>
              </a:rPr>
              <a:t> </a:t>
            </a:r>
            <a:r>
              <a:rPr lang="en-US" sz="1500" dirty="0">
                <a:solidFill>
                  <a:srgbClr val="FFFFFF"/>
                </a:solidFill>
              </a:rPr>
              <a:t>(</a:t>
            </a:r>
            <a:r>
              <a:rPr lang="en-US" sz="1500" dirty="0" smtClean="0">
                <a:solidFill>
                  <a:srgbClr val="FFFFFF"/>
                </a:solidFill>
              </a:rPr>
              <a:t>1)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21208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Click 2nd </a:t>
            </a:r>
            <a:r>
              <a:rPr lang="en-US" dirty="0" err="1">
                <a:solidFill>
                  <a:srgbClr val="FFFFFF"/>
                </a:solidFill>
              </a:rPr>
              <a:t>vars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0" name="Picture 3" descr="Face of TI Graphi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53537"/>
            <a:ext cx="4114800" cy="355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41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TI Calculator</a:t>
            </a:r>
            <a:r>
              <a:rPr lang="en-US" sz="1500" dirty="0" smtClean="0">
                <a:solidFill>
                  <a:srgbClr val="FFFFFF"/>
                </a:solidFill>
              </a:rPr>
              <a:t> (2)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21208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Cursor down until we get to the </a:t>
            </a:r>
            <a:r>
              <a:rPr lang="en-US" dirty="0" err="1">
                <a:solidFill>
                  <a:srgbClr val="FFFFFF"/>
                </a:solidFill>
              </a:rPr>
              <a:t>binompdf</a:t>
            </a:r>
            <a:r>
              <a:rPr lang="en-US" dirty="0">
                <a:solidFill>
                  <a:srgbClr val="FFFFFF"/>
                </a:solidFill>
              </a:rPr>
              <a:t> function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Click enter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0" name="Picture 3" descr="Face of TI Graphi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1700" y="1550017"/>
            <a:ext cx="4114800" cy="341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42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TI Calculator</a:t>
            </a:r>
            <a:r>
              <a:rPr lang="en-US" sz="1500" dirty="0" smtClean="0">
                <a:solidFill>
                  <a:srgbClr val="FFFFFF"/>
                </a:solidFill>
              </a:rPr>
              <a:t> (3)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21208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The number of trials is 10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The probability of a success is .365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Enter 4 for the x value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Click enter and then paste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0" name="Picture 3" descr="Face of TI Graphi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4400" y="1524615"/>
            <a:ext cx="4114800" cy="365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22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TI Calculator</a:t>
            </a:r>
            <a:r>
              <a:rPr lang="en-US" sz="1500" dirty="0" smtClean="0">
                <a:solidFill>
                  <a:srgbClr val="FFFFFF"/>
                </a:solidFill>
              </a:rPr>
              <a:t> (4)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21208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If you are using a TI graphing calculator that does not present a menu or entering the required values then you will need to place the values in order.  </a:t>
            </a:r>
          </a:p>
          <a:p>
            <a:r>
              <a:rPr lang="en-US" dirty="0">
                <a:solidFill>
                  <a:srgbClr val="FFFFFF"/>
                </a:solidFill>
              </a:rPr>
              <a:t>That order will be n, p, x with commas in between each value.</a:t>
            </a:r>
          </a:p>
          <a:p>
            <a:r>
              <a:rPr lang="en-US" dirty="0">
                <a:solidFill>
                  <a:srgbClr val="FFFFFF"/>
                </a:solidFill>
              </a:rPr>
              <a:t>Press enter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0" name="Picture 3" descr="Face of TI Graphi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4400" y="1553302"/>
            <a:ext cx="4114800" cy="354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71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3144</TotalTime>
  <Words>357</Words>
  <Application>Microsoft Office PowerPoint</Application>
  <PresentationFormat>On-screen Show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ELEMENTARY STATISTICS, BLUMAN</vt:lpstr>
      <vt:lpstr>Objectives for this PowerPoint</vt:lpstr>
      <vt:lpstr>Problem</vt:lpstr>
      <vt:lpstr>Check Criteria</vt:lpstr>
      <vt:lpstr>Example 1</vt:lpstr>
      <vt:lpstr>TI Calculator (1)</vt:lpstr>
      <vt:lpstr>TI Calculator (2)</vt:lpstr>
      <vt:lpstr>TI Calculator (3)</vt:lpstr>
      <vt:lpstr>TI Calculator (4)</vt:lpstr>
      <vt:lpstr>TI Calculator (5)</vt:lpstr>
      <vt:lpstr>Summary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Prasanna kumar. Tripathy</cp:lastModifiedBy>
  <cp:revision>476</cp:revision>
  <dcterms:created xsi:type="dcterms:W3CDTF">2017-12-05T17:18:18Z</dcterms:created>
  <dcterms:modified xsi:type="dcterms:W3CDTF">2018-04-14T06:13:15Z</dcterms:modified>
</cp:coreProperties>
</file>