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1"/>
  </p:notesMasterIdLst>
  <p:handoutMasterIdLst>
    <p:handoutMasterId r:id="rId22"/>
  </p:handoutMasterIdLst>
  <p:sldIdLst>
    <p:sldId id="273" r:id="rId10"/>
    <p:sldId id="276" r:id="rId11"/>
    <p:sldId id="477" r:id="rId12"/>
    <p:sldId id="478" r:id="rId13"/>
    <p:sldId id="479" r:id="rId14"/>
    <p:sldId id="480" r:id="rId15"/>
    <p:sldId id="485" r:id="rId16"/>
    <p:sldId id="486" r:id="rId17"/>
    <p:sldId id="487" r:id="rId18"/>
    <p:sldId id="488" r:id="rId19"/>
    <p:sldId id="4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TI Calculator – Binomial Distribution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TI Calculator</a:t>
            </a:r>
            <a:r>
              <a:rPr lang="en-US" sz="1500" dirty="0" smtClean="0">
                <a:solidFill>
                  <a:srgbClr val="FFFFFF"/>
                </a:solidFill>
              </a:rPr>
              <a:t> (5)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1208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We will find that this probability is .7177.</a:t>
            </a:r>
          </a:p>
        </p:txBody>
      </p:sp>
      <p:pic>
        <p:nvPicPr>
          <p:cNvPr id="2050" name="Picture 3" descr="Face of the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00" y="1549313"/>
            <a:ext cx="4114800" cy="350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76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PowerPoint, we learned how to calculate binomial probabilities using the TI graphing calculator.</a:t>
            </a:r>
          </a:p>
        </p:txBody>
      </p:sp>
    </p:spTree>
    <p:extLst>
      <p:ext uri="{BB962C8B-B14F-4D97-AF65-F5344CB8AC3E}">
        <p14:creationId xmlns:p14="http://schemas.microsoft.com/office/powerpoint/2010/main" val="47564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r>
              <a:rPr lang="en-US" dirty="0"/>
              <a:t>How to calculate binomial probabilities using the TI Graphing </a:t>
            </a:r>
            <a:r>
              <a:rPr lang="en-US" dirty="0" smtClean="0"/>
              <a:t>Calculator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r>
              <a:rPr lang="en-US" dirty="0">
                <a:cs typeface="STIX" charset="0"/>
              </a:rPr>
              <a:t>According to the 2012 Pet Ownership and Demographics Sourcebook, 36.5% of US households own at least 1 dog. If 10 US households are randomly selected, what is the probability that at most 4 would own at least 1 dog?</a:t>
            </a:r>
            <a:endParaRPr lang="en-US" dirty="0">
              <a:solidFill>
                <a:srgbClr val="FFFFFF"/>
              </a:solidFill>
              <a:cs typeface="STIX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9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Check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Font typeface="Calibri" charset="0"/>
              <a:buAutoNum type="arabicPeriod"/>
            </a:pPr>
            <a:r>
              <a:rPr lang="en-US" dirty="0">
                <a:cs typeface="STIX" charset="0"/>
              </a:rPr>
              <a:t>There are n = 10 trials.</a:t>
            </a:r>
          </a:p>
          <a:p>
            <a:pPr marL="457200" indent="-457200">
              <a:spcAft>
                <a:spcPts val="1200"/>
              </a:spcAft>
              <a:buFont typeface="Calibri" charset="0"/>
              <a:buAutoNum type="arabicPeriod"/>
            </a:pPr>
            <a:r>
              <a:rPr lang="en-US" dirty="0">
                <a:cs typeface="STIX" charset="0"/>
              </a:rPr>
              <a:t> There are only 2 possible outcomes; either a household owns a dog or does not.</a:t>
            </a:r>
          </a:p>
          <a:p>
            <a:pPr marL="457200" indent="-457200">
              <a:spcAft>
                <a:spcPts val="1200"/>
              </a:spcAft>
              <a:buFont typeface="Calibri" charset="0"/>
              <a:buAutoNum type="arabicPeriod"/>
            </a:pPr>
            <a:r>
              <a:rPr lang="en-US" dirty="0">
                <a:cs typeface="STIX" charset="0"/>
              </a:rPr>
              <a:t>Whether a randomly selected household owns a dog has no effect on the probability that another household owns a pet.</a:t>
            </a:r>
          </a:p>
          <a:p>
            <a:pPr marL="457200" indent="-457200">
              <a:spcAft>
                <a:spcPts val="1200"/>
              </a:spcAft>
              <a:buFont typeface="Calibri" charset="0"/>
              <a:buAutoNum type="arabicPeriod"/>
            </a:pPr>
            <a:r>
              <a:rPr lang="en-US" dirty="0">
                <a:cs typeface="STIX" charset="0"/>
              </a:rPr>
              <a:t> The probability of a success remains a constant 0.365 from trial to trial</a:t>
            </a:r>
            <a:r>
              <a:rPr lang="en-US" dirty="0" smtClean="0">
                <a:cs typeface="STIX" charset="0"/>
              </a:rPr>
              <a:t>.</a:t>
            </a:r>
            <a:endParaRPr lang="en-US" dirty="0">
              <a:cs typeface="STIX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7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5257800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>
                <a:cs typeface="STIX" charset="0"/>
              </a:rPr>
              <a:t>According to the 2012 Pet Ownership and Demographics Sourcebook, 36.5% of US households own at least 1 dog. If 10 US households are randomly selected, what is the probability that at most 4 would own at least 1 dog?</a:t>
            </a:r>
            <a:endParaRPr lang="en-US" dirty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  <a:cs typeface="STIX" charset="0"/>
              </a:rPr>
              <a:t>P(x ≤ 4) = P(x = 0) + P(x = 1) + P(x = 2) + P(x = 3) + P(x = 4)</a:t>
            </a:r>
          </a:p>
          <a:p>
            <a:pPr>
              <a:spcBef>
                <a:spcPts val="2400"/>
              </a:spcBef>
              <a:spcAft>
                <a:spcPts val="1200"/>
              </a:spcAft>
            </a:pPr>
            <a:r>
              <a:rPr lang="en-US" dirty="0">
                <a:cs typeface="STIX" charset="0"/>
              </a:rPr>
              <a:t>Use the </a:t>
            </a:r>
            <a:r>
              <a:rPr lang="en-US" dirty="0" err="1">
                <a:cs typeface="STIX" charset="0"/>
              </a:rPr>
              <a:t>binomcdf</a:t>
            </a:r>
            <a:r>
              <a:rPr lang="en-US" dirty="0">
                <a:cs typeface="STIX" charset="0"/>
              </a:rPr>
              <a:t> function to find a binomial probability associated with several values of the random variable, namely the values from zero up to a given value</a:t>
            </a:r>
            <a:r>
              <a:rPr lang="en-US" dirty="0" smtClean="0">
                <a:cs typeface="STIX" charset="0"/>
              </a:rPr>
              <a:t>.</a:t>
            </a:r>
            <a:endParaRPr lang="en-US" dirty="0">
              <a:cs typeface="STIX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TI Calculator</a:t>
            </a:r>
            <a:r>
              <a:rPr lang="en-US" sz="1500" dirty="0" smtClean="0">
                <a:solidFill>
                  <a:srgbClr val="FFFFFF"/>
                </a:solidFill>
              </a:rPr>
              <a:t> </a:t>
            </a:r>
            <a:r>
              <a:rPr lang="en-US" sz="1500" dirty="0">
                <a:solidFill>
                  <a:srgbClr val="FFFFFF"/>
                </a:solidFill>
              </a:rPr>
              <a:t>(</a:t>
            </a:r>
            <a:r>
              <a:rPr lang="en-US" sz="1500" dirty="0" smtClean="0">
                <a:solidFill>
                  <a:srgbClr val="FFFFFF"/>
                </a:solidFill>
              </a:rPr>
              <a:t>1)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1208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Press 2</a:t>
            </a:r>
            <a:r>
              <a:rPr lang="en-US" baseline="30000" dirty="0">
                <a:solidFill>
                  <a:srgbClr val="FFFFFF"/>
                </a:solidFill>
              </a:rPr>
              <a:t>nd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vars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3" descr="Face of the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00" y="1567955"/>
            <a:ext cx="4114800" cy="352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1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TI Calculator</a:t>
            </a:r>
            <a:r>
              <a:rPr lang="en-US" sz="1500" dirty="0" smtClean="0">
                <a:solidFill>
                  <a:srgbClr val="FFFFFF"/>
                </a:solidFill>
              </a:rPr>
              <a:t> (2)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1208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Cursor down until we find the </a:t>
            </a:r>
            <a:r>
              <a:rPr lang="en-US" dirty="0" err="1">
                <a:solidFill>
                  <a:srgbClr val="FFFFFF"/>
                </a:solidFill>
              </a:rPr>
              <a:t>binomcdf</a:t>
            </a:r>
            <a:r>
              <a:rPr lang="en-US" dirty="0">
                <a:solidFill>
                  <a:srgbClr val="FFFFFF"/>
                </a:solidFill>
              </a:rPr>
              <a:t> function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FFFFFF"/>
                </a:solidFill>
              </a:rPr>
              <a:t>Press </a:t>
            </a:r>
            <a:r>
              <a:rPr lang="en-US" dirty="0">
                <a:solidFill>
                  <a:srgbClr val="FFFFFF"/>
                </a:solidFill>
              </a:rPr>
              <a:t>enter</a:t>
            </a:r>
          </a:p>
        </p:txBody>
      </p:sp>
      <p:pic>
        <p:nvPicPr>
          <p:cNvPr id="2050" name="Picture 3" descr="Face of the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700" y="1562645"/>
            <a:ext cx="4114800" cy="346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4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TI Calculator</a:t>
            </a:r>
            <a:r>
              <a:rPr lang="en-US" sz="1500" dirty="0" smtClean="0">
                <a:solidFill>
                  <a:srgbClr val="FFFFFF"/>
                </a:solidFill>
              </a:rPr>
              <a:t> (3)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1208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The number of trials is 10.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The probability of a success is .365.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Find the probability that x would be at least 4.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Cursor down to highlight paste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Press enter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3" descr="Face of the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00" y="1549400"/>
            <a:ext cx="4114800" cy="327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22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TI Calculator</a:t>
            </a:r>
            <a:r>
              <a:rPr lang="en-US" sz="1500" dirty="0" smtClean="0">
                <a:solidFill>
                  <a:srgbClr val="FFFFFF"/>
                </a:solidFill>
              </a:rPr>
              <a:t> (4)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1208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If you are using a TI graphing calculator that does not present a menu for entering the required values, then you will need to place the values in order. </a:t>
            </a:r>
          </a:p>
          <a:p>
            <a:r>
              <a:rPr lang="en-US" dirty="0">
                <a:solidFill>
                  <a:srgbClr val="FFFFFF"/>
                </a:solidFill>
              </a:rPr>
              <a:t>That order will be n, p, x with commas in between each value.</a:t>
            </a:r>
          </a:p>
          <a:p>
            <a:r>
              <a:rPr lang="en-US" dirty="0">
                <a:solidFill>
                  <a:srgbClr val="FFFFFF"/>
                </a:solidFill>
              </a:rPr>
              <a:t>Press enter</a:t>
            </a:r>
          </a:p>
        </p:txBody>
      </p:sp>
      <p:pic>
        <p:nvPicPr>
          <p:cNvPr id="2050" name="Picture 3" descr="Face of the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00" y="1605330"/>
            <a:ext cx="4114800" cy="344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71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3182</TotalTime>
  <Words>402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Problem</vt:lpstr>
      <vt:lpstr>Check Criteria</vt:lpstr>
      <vt:lpstr>Example</vt:lpstr>
      <vt:lpstr>TI Calculator (1)</vt:lpstr>
      <vt:lpstr>TI Calculator (2)</vt:lpstr>
      <vt:lpstr>TI Calculator (3)</vt:lpstr>
      <vt:lpstr>TI Calculator (4)</vt:lpstr>
      <vt:lpstr>TI Calculator (5)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481</cp:revision>
  <dcterms:created xsi:type="dcterms:W3CDTF">2017-12-05T17:18:18Z</dcterms:created>
  <dcterms:modified xsi:type="dcterms:W3CDTF">2018-04-14T06:51:51Z</dcterms:modified>
</cp:coreProperties>
</file>