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88" r:id="rId6"/>
    <p:sldId id="289" r:id="rId7"/>
    <p:sldId id="290" r:id="rId8"/>
    <p:sldId id="291" r:id="rId9"/>
    <p:sldId id="262" r:id="rId10"/>
    <p:sldId id="278" r:id="rId11"/>
    <p:sldId id="282" r:id="rId12"/>
    <p:sldId id="281" r:id="rId13"/>
    <p:sldId id="279" r:id="rId14"/>
    <p:sldId id="292" r:id="rId15"/>
    <p:sldId id="283" r:id="rId16"/>
    <p:sldId id="272" r:id="rId17"/>
    <p:sldId id="277" r:id="rId18"/>
    <p:sldId id="284"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0F9E-22FA-46D6-829F-1AC84401A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FCBC54-B91C-4AA9-A611-9218AAC33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CECE5-3B35-4BCC-B2D1-40F9D5F193D2}"/>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5" name="Footer Placeholder 4">
            <a:extLst>
              <a:ext uri="{FF2B5EF4-FFF2-40B4-BE49-F238E27FC236}">
                <a16:creationId xmlns:a16="http://schemas.microsoft.com/office/drawing/2014/main" id="{C8A1272D-E931-45C0-A141-131FF34C8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FD47D-A99A-4FB4-AAB4-D0C88A6EB64C}"/>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69861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D50A-F5AB-4E23-A9C0-0F8C7C379D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EA33C6-AD53-4DDF-9D34-EE568E3D8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D1187-661A-481D-B916-57A3EA10245F}"/>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5" name="Footer Placeholder 4">
            <a:extLst>
              <a:ext uri="{FF2B5EF4-FFF2-40B4-BE49-F238E27FC236}">
                <a16:creationId xmlns:a16="http://schemas.microsoft.com/office/drawing/2014/main" id="{59E476E6-3086-48D2-AA54-0E3EC4F9B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C044D-DB58-4863-AC43-3150D8AB84A4}"/>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13782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083A9-10E2-44D7-8B59-3F17F36F6E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5EBFB1-95B9-40E4-A1FB-D25C5490B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C3554-2C30-4EBC-8AB7-BC71160E3E8A}"/>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5" name="Footer Placeholder 4">
            <a:extLst>
              <a:ext uri="{FF2B5EF4-FFF2-40B4-BE49-F238E27FC236}">
                <a16:creationId xmlns:a16="http://schemas.microsoft.com/office/drawing/2014/main" id="{8FC7DB01-CC1B-498E-A27E-9BF4B6C6D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3711E-EA05-431F-A012-06CD0176D890}"/>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9396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E7F1-1E28-4A45-A9F0-CE868388D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2B5C9-DA4F-4831-ABAD-A1FBBBB22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913D2-5A90-4D14-B397-6CD4C0266272}"/>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5" name="Footer Placeholder 4">
            <a:extLst>
              <a:ext uri="{FF2B5EF4-FFF2-40B4-BE49-F238E27FC236}">
                <a16:creationId xmlns:a16="http://schemas.microsoft.com/office/drawing/2014/main" id="{CFA66D36-7EBA-4DB8-8D8C-957E8DE33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8B2FA-FD58-4651-80BD-F89B300E697B}"/>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6685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18F8-8535-4E37-9D16-39E43BE08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F1B418-CE3D-4618-80DE-266D41DAE8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DE6B3-3CE7-4CAC-B201-AC73CDE08F5A}"/>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5" name="Footer Placeholder 4">
            <a:extLst>
              <a:ext uri="{FF2B5EF4-FFF2-40B4-BE49-F238E27FC236}">
                <a16:creationId xmlns:a16="http://schemas.microsoft.com/office/drawing/2014/main" id="{E87960F0-76FF-4523-8B1E-9E40E92E9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029D1-5B19-486A-B9D1-464E9F7B238E}"/>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61317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DD56-F805-433F-BFC8-D111767AE8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18CFBE-B553-4032-A8D7-08A83977CC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E2F444-E7B8-471E-8B27-9E5AC0F47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178C52-872D-4B29-B398-0103687BCEE5}"/>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6" name="Footer Placeholder 5">
            <a:extLst>
              <a:ext uri="{FF2B5EF4-FFF2-40B4-BE49-F238E27FC236}">
                <a16:creationId xmlns:a16="http://schemas.microsoft.com/office/drawing/2014/main" id="{1E02A1DD-FB53-4A1A-80DF-940D70D9E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6C8B8-E405-4A7A-BC1E-9ECF94BBB0E0}"/>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6857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0F2B-D04A-4AB0-A289-967A775A4F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3F4AA7-3C74-496F-82AE-37631E7AB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CE485-1329-48A2-92BE-960F006BE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E69957-6E77-4F52-851B-E12232F3FD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772525-4AC8-4104-8980-ABB7D572DB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E4EE7-B44E-46F9-9CE4-A7745C34D929}"/>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8" name="Footer Placeholder 7">
            <a:extLst>
              <a:ext uri="{FF2B5EF4-FFF2-40B4-BE49-F238E27FC236}">
                <a16:creationId xmlns:a16="http://schemas.microsoft.com/office/drawing/2014/main" id="{AAD27596-8446-4F82-8FC1-6B637A7A89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B06B2C-96DE-442D-A29C-432A0466419D}"/>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416022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7A44-A557-47E7-9F00-F405F6B46B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6E3840-AC59-42C1-ABA2-58D36FF4810E}"/>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4" name="Footer Placeholder 3">
            <a:extLst>
              <a:ext uri="{FF2B5EF4-FFF2-40B4-BE49-F238E27FC236}">
                <a16:creationId xmlns:a16="http://schemas.microsoft.com/office/drawing/2014/main" id="{1CC0111D-391E-4086-AB57-DBDCC89AD9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3B830C-1C8B-4F43-BB7A-F076EE8968AA}"/>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428452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51292-F9B3-4566-BF61-4B5540AB25D3}"/>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3" name="Footer Placeholder 2">
            <a:extLst>
              <a:ext uri="{FF2B5EF4-FFF2-40B4-BE49-F238E27FC236}">
                <a16:creationId xmlns:a16="http://schemas.microsoft.com/office/drawing/2014/main" id="{D5505F5F-1D3A-43E5-84E4-8E71A45DBD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358DF-3D1A-4A90-8AD8-99E1D3DAB78A}"/>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53977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B624-C229-4733-AB4A-D7E2A0099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1F40D9-FD1D-40A7-8DF8-80F9E6935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1A406-666D-42FB-AFC1-5C6480B69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9379A-C77E-4E0D-B113-88EC918E068F}"/>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6" name="Footer Placeholder 5">
            <a:extLst>
              <a:ext uri="{FF2B5EF4-FFF2-40B4-BE49-F238E27FC236}">
                <a16:creationId xmlns:a16="http://schemas.microsoft.com/office/drawing/2014/main" id="{EB829546-08ED-4CE7-B680-E2F42A5B1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5A1B-2D6A-40B1-B137-C2196636635F}"/>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21169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0C60-E7A8-4350-8C9C-3C76FD2DF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02869D-DF30-448A-BC78-1DEECD048C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205B2-2743-469C-B6E2-08145F944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67797-E3F7-4FD8-81A4-5FF783E70C7C}"/>
              </a:ext>
            </a:extLst>
          </p:cNvPr>
          <p:cNvSpPr>
            <a:spLocks noGrp="1"/>
          </p:cNvSpPr>
          <p:nvPr>
            <p:ph type="dt" sz="half" idx="10"/>
          </p:nvPr>
        </p:nvSpPr>
        <p:spPr/>
        <p:txBody>
          <a:bodyPr/>
          <a:lstStyle/>
          <a:p>
            <a:fld id="{EE9594E5-EA3B-4D4B-8D4C-C6006E19E4AA}" type="datetimeFigureOut">
              <a:rPr lang="en-US" smtClean="0"/>
              <a:t>07-Dec-20</a:t>
            </a:fld>
            <a:endParaRPr lang="en-US"/>
          </a:p>
        </p:txBody>
      </p:sp>
      <p:sp>
        <p:nvSpPr>
          <p:cNvPr id="6" name="Footer Placeholder 5">
            <a:extLst>
              <a:ext uri="{FF2B5EF4-FFF2-40B4-BE49-F238E27FC236}">
                <a16:creationId xmlns:a16="http://schemas.microsoft.com/office/drawing/2014/main" id="{FBFB3BBA-1EA8-4831-A915-327BE14D1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F754C-26B6-4A4B-922B-57862EBD1699}"/>
              </a:ext>
            </a:extLst>
          </p:cNvPr>
          <p:cNvSpPr>
            <a:spLocks noGrp="1"/>
          </p:cNvSpPr>
          <p:nvPr>
            <p:ph type="sldNum" sz="quarter" idx="12"/>
          </p:nvPr>
        </p:nvSpPr>
        <p:spPr/>
        <p:txBody>
          <a:bodyPr/>
          <a:lstStyle/>
          <a:p>
            <a:fld id="{B437928A-A240-4D3B-A3E9-8A2B3F2BEDDC}" type="slidenum">
              <a:rPr lang="en-US" smtClean="0"/>
              <a:t>‹#›</a:t>
            </a:fld>
            <a:endParaRPr lang="en-US"/>
          </a:p>
        </p:txBody>
      </p:sp>
    </p:spTree>
    <p:extLst>
      <p:ext uri="{BB962C8B-B14F-4D97-AF65-F5344CB8AC3E}">
        <p14:creationId xmlns:p14="http://schemas.microsoft.com/office/powerpoint/2010/main" val="115539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BCF24-DAE2-425D-9575-75C09F41A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E492C4-9678-4306-B7E8-94C3F9924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97CAB-0CDB-42AD-966E-97EBAD67B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594E5-EA3B-4D4B-8D4C-C6006E19E4AA}" type="datetimeFigureOut">
              <a:rPr lang="en-US" smtClean="0"/>
              <a:t>07-Dec-20</a:t>
            </a:fld>
            <a:endParaRPr lang="en-US"/>
          </a:p>
        </p:txBody>
      </p:sp>
      <p:sp>
        <p:nvSpPr>
          <p:cNvPr id="5" name="Footer Placeholder 4">
            <a:extLst>
              <a:ext uri="{FF2B5EF4-FFF2-40B4-BE49-F238E27FC236}">
                <a16:creationId xmlns:a16="http://schemas.microsoft.com/office/drawing/2014/main" id="{5F272F1C-76EF-4DBD-8EAA-7E36D987E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A5DD68-3671-4F1E-B47C-30E914B09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7928A-A240-4D3B-A3E9-8A2B3F2BEDDC}" type="slidenum">
              <a:rPr lang="en-US" smtClean="0"/>
              <a:t>‹#›</a:t>
            </a:fld>
            <a:endParaRPr lang="en-US"/>
          </a:p>
        </p:txBody>
      </p:sp>
    </p:spTree>
    <p:extLst>
      <p:ext uri="{BB962C8B-B14F-4D97-AF65-F5344CB8AC3E}">
        <p14:creationId xmlns:p14="http://schemas.microsoft.com/office/powerpoint/2010/main" val="21322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a16="http://schemas.microsoft.com/office/drawing/2014/main" id="{E2E98E33-ACA4-4701-A48D-D61CACAF3C8A}"/>
              </a:ext>
            </a:extLst>
          </p:cNvPr>
          <p:cNvPicPr>
            <a:picLocks noChangeAspect="1"/>
          </p:cNvPicPr>
          <p:nvPr/>
        </p:nvPicPr>
        <p:blipFill rotWithShape="1">
          <a:blip r:embed="rId2"/>
          <a:srcRect t="7821" r="-1" b="13064"/>
          <a:stretch/>
        </p:blipFill>
        <p:spPr>
          <a:xfrm>
            <a:off x="6165908" y="1571665"/>
            <a:ext cx="4704082" cy="3714669"/>
          </a:xfrm>
          <a:prstGeom prst="round2DiagRect">
            <a:avLst>
              <a:gd name="adj1" fmla="val 16667"/>
              <a:gd name="adj2" fmla="val 0"/>
            </a:avLst>
          </a:prstGeom>
          <a:noFill/>
          <a:ln w="88900" cap="sq">
            <a:gradFill flip="none" rotWithShape="1">
              <a:gsLst>
                <a:gs pos="100000">
                  <a:srgbClr val="7030A0"/>
                </a:gs>
                <a:gs pos="0">
                  <a:srgbClr val="C00000"/>
                </a:gs>
              </a:gsLst>
              <a:lin ang="2700000" scaled="1"/>
              <a:tileRect/>
            </a:gradFill>
            <a:miter lim="800000"/>
          </a:ln>
          <a:effectLst>
            <a:outerShdw blurRad="254000" algn="tl" rotWithShape="0">
              <a:srgbClr val="000000">
                <a:alpha val="43000"/>
              </a:srgbClr>
            </a:outerShdw>
          </a:effectLst>
        </p:spPr>
      </p:pic>
      <p:sp>
        <p:nvSpPr>
          <p:cNvPr id="3" name="Subtitle 2"/>
          <p:cNvSpPr>
            <a:spLocks noGrp="1"/>
          </p:cNvSpPr>
          <p:nvPr>
            <p:ph type="subTitle" idx="1"/>
          </p:nvPr>
        </p:nvSpPr>
        <p:spPr>
          <a:xfrm>
            <a:off x="1444633" y="3837944"/>
            <a:ext cx="3483824" cy="2115680"/>
          </a:xfrm>
        </p:spPr>
        <p:txBody>
          <a:bodyPr vert="horz" lIns="91440" tIns="45720" rIns="91440" bIns="45720" rtlCol="0" anchor="t">
            <a:noAutofit/>
          </a:bodyPr>
          <a:lstStyle/>
          <a:p>
            <a:pPr algn="ctr">
              <a:lnSpc>
                <a:spcPct val="100000"/>
              </a:lnSpc>
            </a:pPr>
            <a:r>
              <a:rPr lang="en-US" sz="2400" b="1" dirty="0">
                <a:solidFill>
                  <a:schemeClr val="bg2">
                    <a:lumMod val="10000"/>
                  </a:schemeClr>
                </a:solidFill>
                <a:ea typeface="+mn-lt"/>
                <a:cs typeface="+mn-lt"/>
              </a:rPr>
              <a:t>By</a:t>
            </a:r>
          </a:p>
          <a:p>
            <a:pPr algn="ctr">
              <a:lnSpc>
                <a:spcPct val="100000"/>
              </a:lnSpc>
            </a:pPr>
            <a:r>
              <a:rPr lang="en-US" sz="2400" b="1" dirty="0">
                <a:gradFill flip="none" rotWithShape="1">
                  <a:gsLst>
                    <a:gs pos="0">
                      <a:srgbClr val="002060"/>
                    </a:gs>
                    <a:gs pos="100000">
                      <a:srgbClr val="7030A0"/>
                    </a:gs>
                  </a:gsLst>
                  <a:path path="circle">
                    <a:fillToRect l="100000" t="100000"/>
                  </a:path>
                  <a:tileRect r="-100000" b="-100000"/>
                </a:gradFill>
                <a:ea typeface="+mn-lt"/>
                <a:cs typeface="+mn-lt"/>
              </a:rPr>
              <a:t>Dhiren </a:t>
            </a:r>
            <a:r>
              <a:rPr lang="en-US" sz="2400" b="1" dirty="0" err="1">
                <a:gradFill flip="none" rotWithShape="1">
                  <a:gsLst>
                    <a:gs pos="0">
                      <a:srgbClr val="002060"/>
                    </a:gs>
                    <a:gs pos="100000">
                      <a:srgbClr val="7030A0"/>
                    </a:gs>
                  </a:gsLst>
                  <a:path path="circle">
                    <a:fillToRect l="100000" t="100000"/>
                  </a:path>
                  <a:tileRect r="-100000" b="-100000"/>
                </a:gradFill>
                <a:ea typeface="+mn-lt"/>
                <a:cs typeface="+mn-lt"/>
              </a:rPr>
              <a:t>Pagrani</a:t>
            </a:r>
            <a:endParaRPr lang="en-US" sz="2400" b="1" dirty="0">
              <a:gradFill flip="none" rotWithShape="1">
                <a:gsLst>
                  <a:gs pos="0">
                    <a:srgbClr val="002060"/>
                  </a:gs>
                  <a:gs pos="100000">
                    <a:srgbClr val="7030A0"/>
                  </a:gs>
                </a:gsLst>
                <a:path path="circle">
                  <a:fillToRect l="100000" t="100000"/>
                </a:path>
                <a:tileRect r="-100000" b="-100000"/>
              </a:gradFill>
              <a:ea typeface="+mn-lt"/>
              <a:cs typeface="+mn-lt"/>
            </a:endParaRPr>
          </a:p>
          <a:p>
            <a:pPr algn="ctr">
              <a:lnSpc>
                <a:spcPct val="100000"/>
              </a:lnSpc>
            </a:pPr>
            <a:r>
              <a:rPr lang="en-US" sz="2400" b="1" dirty="0">
                <a:gradFill flip="none" rotWithShape="1">
                  <a:gsLst>
                    <a:gs pos="0">
                      <a:srgbClr val="002060"/>
                    </a:gs>
                    <a:gs pos="100000">
                      <a:srgbClr val="7030A0"/>
                    </a:gs>
                  </a:gsLst>
                  <a:path path="circle">
                    <a:fillToRect l="100000" t="100000"/>
                  </a:path>
                  <a:tileRect r="-100000" b="-100000"/>
                </a:gradFill>
                <a:ea typeface="+mn-lt"/>
                <a:cs typeface="+mn-lt"/>
              </a:rPr>
              <a:t>Sunil Raj Thota</a:t>
            </a:r>
          </a:p>
          <a:p>
            <a:pPr algn="ctr">
              <a:lnSpc>
                <a:spcPct val="100000"/>
              </a:lnSpc>
            </a:pPr>
            <a:r>
              <a:rPr lang="en-US" b="1" dirty="0">
                <a:gradFill flip="none" rotWithShape="1">
                  <a:gsLst>
                    <a:gs pos="0">
                      <a:srgbClr val="002060"/>
                    </a:gs>
                    <a:gs pos="100000">
                      <a:srgbClr val="7030A0"/>
                    </a:gs>
                  </a:gsLst>
                  <a:path path="circle">
                    <a:fillToRect l="100000" t="100000"/>
                  </a:path>
                  <a:tileRect r="-100000" b="-100000"/>
                </a:gradFill>
                <a:ea typeface="+mn-lt"/>
                <a:cs typeface="+mn-lt"/>
              </a:rPr>
              <a:t>Shivani Sharma</a:t>
            </a:r>
            <a:endParaRPr lang="en-US" sz="2400" dirty="0">
              <a:gradFill flip="none" rotWithShape="1">
                <a:gsLst>
                  <a:gs pos="0">
                    <a:srgbClr val="002060"/>
                  </a:gs>
                  <a:gs pos="100000">
                    <a:srgbClr val="7030A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359B178F-00FA-42F6-8B1F-8532B5E3A516}"/>
              </a:ext>
            </a:extLst>
          </p:cNvPr>
          <p:cNvSpPr txBox="1"/>
          <p:nvPr/>
        </p:nvSpPr>
        <p:spPr>
          <a:xfrm>
            <a:off x="1444633" y="2356138"/>
            <a:ext cx="348382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tx1">
                    <a:lumMod val="85000"/>
                    <a:lumOff val="15000"/>
                  </a:schemeClr>
                </a:solidFill>
              </a:rPr>
              <a:t>EAI 6000</a:t>
            </a:r>
            <a:r>
              <a:rPr lang="en-US" sz="3200" dirty="0">
                <a:solidFill>
                  <a:schemeClr val="tx1">
                    <a:lumMod val="85000"/>
                    <a:lumOff val="15000"/>
                  </a:schemeClr>
                </a:solidFill>
              </a:rPr>
              <a:t>​</a:t>
            </a:r>
            <a:br>
              <a:rPr lang="en-US" sz="3200" dirty="0">
                <a:solidFill>
                  <a:schemeClr val="tx1">
                    <a:lumMod val="85000"/>
                    <a:lumOff val="15000"/>
                  </a:schemeClr>
                </a:solidFill>
              </a:rPr>
            </a:br>
            <a:r>
              <a:rPr lang="en-US" sz="3200" dirty="0">
                <a:solidFill>
                  <a:schemeClr val="tx1">
                    <a:lumMod val="85000"/>
                    <a:lumOff val="15000"/>
                  </a:schemeClr>
                </a:solidFill>
              </a:rPr>
              <a:t>Final Project Report</a:t>
            </a:r>
          </a:p>
        </p:txBody>
      </p:sp>
      <p:sp>
        <p:nvSpPr>
          <p:cNvPr id="10" name="Subtitle 2">
            <a:extLst>
              <a:ext uri="{FF2B5EF4-FFF2-40B4-BE49-F238E27FC236}">
                <a16:creationId xmlns:a16="http://schemas.microsoft.com/office/drawing/2014/main" id="{72C247AB-06F5-4145-84D8-D630DB5E756D}"/>
              </a:ext>
            </a:extLst>
          </p:cNvPr>
          <p:cNvSpPr txBox="1">
            <a:spLocks/>
          </p:cNvSpPr>
          <p:nvPr/>
        </p:nvSpPr>
        <p:spPr>
          <a:xfrm>
            <a:off x="1322010" y="1120553"/>
            <a:ext cx="3836636" cy="48988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dirty="0">
                <a:gradFill flip="none" rotWithShape="1">
                  <a:gsLst>
                    <a:gs pos="0">
                      <a:srgbClr val="002060"/>
                    </a:gs>
                    <a:gs pos="100000">
                      <a:srgbClr val="7030A0"/>
                    </a:gs>
                  </a:gsLst>
                  <a:path path="circle">
                    <a:fillToRect l="100000" t="100000"/>
                  </a:path>
                  <a:tileRect r="-100000" b="-100000"/>
                </a:gradFill>
                <a:ea typeface="+mn-lt"/>
                <a:cs typeface="+mn-lt"/>
              </a:rPr>
              <a:t>Prof. Kasun Samarasinghe</a:t>
            </a:r>
            <a:endParaRPr lang="en-US" dirty="0">
              <a:gradFill flip="none" rotWithShape="1">
                <a:gsLst>
                  <a:gs pos="0">
                    <a:srgbClr val="002060"/>
                  </a:gs>
                  <a:gs pos="100000">
                    <a:srgbClr val="7030A0"/>
                  </a:gs>
                </a:gsLst>
                <a:path path="circle">
                  <a:fillToRect l="100000" t="100000"/>
                </a:path>
                <a:tileRect r="-100000" b="-100000"/>
              </a:gradFill>
            </a:endParaRPr>
          </a:p>
        </p:txBody>
      </p:sp>
      <p:cxnSp>
        <p:nvCxnSpPr>
          <p:cNvPr id="6" name="Straight Connector 5">
            <a:extLst>
              <a:ext uri="{FF2B5EF4-FFF2-40B4-BE49-F238E27FC236}">
                <a16:creationId xmlns:a16="http://schemas.microsoft.com/office/drawing/2014/main" id="{1EE209B3-6DBF-48D5-A17F-E506C86F951D}"/>
              </a:ext>
            </a:extLst>
          </p:cNvPr>
          <p:cNvCxnSpPr>
            <a:cxnSpLocks/>
          </p:cNvCxnSpPr>
          <p:nvPr/>
        </p:nvCxnSpPr>
        <p:spPr>
          <a:xfrm>
            <a:off x="1444633" y="3545004"/>
            <a:ext cx="3591391" cy="0"/>
          </a:xfrm>
          <a:prstGeom prst="line">
            <a:avLst/>
          </a:prstGeom>
          <a:ln w="38100">
            <a:gradFill flip="none" rotWithShape="1">
              <a:gsLst>
                <a:gs pos="0">
                  <a:srgbClr val="C00000"/>
                </a:gs>
                <a:gs pos="100000">
                  <a:srgbClr val="7030A0"/>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6604"/>
    </mc:Choice>
    <mc:Fallback xmlns="">
      <p:transition spd="slow" advTm="66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03B-364C-49EC-B4CB-99F03848762C}"/>
              </a:ext>
            </a:extLst>
          </p:cNvPr>
          <p:cNvSpPr>
            <a:spLocks noGrp="1"/>
          </p:cNvSpPr>
          <p:nvPr>
            <p:ph type="title"/>
          </p:nvPr>
        </p:nvSpPr>
        <p:spPr>
          <a:xfrm>
            <a:off x="3219527" y="279777"/>
            <a:ext cx="5752945" cy="377216"/>
          </a:xfrm>
        </p:spPr>
        <p:txBody>
          <a:bodyPr>
            <a:normAutofit fontScale="90000"/>
          </a:bodyPr>
          <a:lstStyle/>
          <a:p>
            <a:pPr algn="ctr"/>
            <a:r>
              <a:rPr lang="en-US" sz="4000" dirty="0"/>
              <a:t>LOGISTIC REGRESSION </a:t>
            </a:r>
            <a:r>
              <a:rPr lang="en-US" sz="4000" dirty="0">
                <a:solidFill>
                  <a:srgbClr val="C00000"/>
                </a:solidFill>
              </a:rPr>
              <a:t>MODEL</a:t>
            </a:r>
            <a:endParaRPr lang="en-US" sz="3600" dirty="0">
              <a:solidFill>
                <a:srgbClr val="C00000"/>
              </a:solidFill>
            </a:endParaRPr>
          </a:p>
        </p:txBody>
      </p:sp>
      <p:sp>
        <p:nvSpPr>
          <p:cNvPr id="5" name="TextBox 4">
            <a:extLst>
              <a:ext uri="{FF2B5EF4-FFF2-40B4-BE49-F238E27FC236}">
                <a16:creationId xmlns:a16="http://schemas.microsoft.com/office/drawing/2014/main" id="{9E51AE1A-BAFC-4C2E-926E-965FA97B2272}"/>
              </a:ext>
            </a:extLst>
          </p:cNvPr>
          <p:cNvSpPr txBox="1"/>
          <p:nvPr/>
        </p:nvSpPr>
        <p:spPr>
          <a:xfrm>
            <a:off x="559558" y="900057"/>
            <a:ext cx="10903248"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Logistic is an appropriate regression analysis to perform when the dependent variable is dichotomous or binary</a:t>
            </a:r>
          </a:p>
          <a:p>
            <a:pPr marL="285750" indent="-285750" algn="just">
              <a:buFont typeface="Arial" panose="020B0604020202020204" pitchFamily="34" charset="0"/>
              <a:buChar char="•"/>
            </a:pPr>
            <a:r>
              <a:rPr lang="en-US" dirty="0"/>
              <a:t>It is used to to make classifications into various categories like 1/ 0, Yes/ No, True/ False or Failure/ Success, etc.</a:t>
            </a:r>
          </a:p>
          <a:p>
            <a:pPr marL="285750" indent="-285750" algn="just">
              <a:buFont typeface="Arial" panose="020B0604020202020204" pitchFamily="34" charset="0"/>
              <a:buChar char="•"/>
            </a:pPr>
            <a:r>
              <a:rPr lang="en-US" dirty="0"/>
              <a:t>It predicts the probability of occurrence of an incident by fitting data to a logit function</a:t>
            </a:r>
          </a:p>
        </p:txBody>
      </p:sp>
      <p:pic>
        <p:nvPicPr>
          <p:cNvPr id="10" name="Picture 9">
            <a:extLst>
              <a:ext uri="{FF2B5EF4-FFF2-40B4-BE49-F238E27FC236}">
                <a16:creationId xmlns:a16="http://schemas.microsoft.com/office/drawing/2014/main" id="{C161D524-B4D4-4C22-8D86-9033BFD1DFB4}"/>
              </a:ext>
            </a:extLst>
          </p:cNvPr>
          <p:cNvPicPr/>
          <p:nvPr/>
        </p:nvPicPr>
        <p:blipFill rotWithShape="1">
          <a:blip r:embed="rId2"/>
          <a:srcRect l="3623" t="2905" r="23817"/>
          <a:stretch/>
        </p:blipFill>
        <p:spPr>
          <a:xfrm>
            <a:off x="656104" y="2224092"/>
            <a:ext cx="6094986" cy="3870329"/>
          </a:xfrm>
          <a:prstGeom prst="rect">
            <a:avLst/>
          </a:prstGeom>
        </p:spPr>
      </p:pic>
      <p:pic>
        <p:nvPicPr>
          <p:cNvPr id="12" name="Picture 11">
            <a:extLst>
              <a:ext uri="{FF2B5EF4-FFF2-40B4-BE49-F238E27FC236}">
                <a16:creationId xmlns:a16="http://schemas.microsoft.com/office/drawing/2014/main" id="{9EF68C46-5FE5-42ED-B2A2-60950BA97BAC}"/>
              </a:ext>
            </a:extLst>
          </p:cNvPr>
          <p:cNvPicPr/>
          <p:nvPr/>
        </p:nvPicPr>
        <p:blipFill rotWithShape="1">
          <a:blip r:embed="rId3"/>
          <a:srcRect l="3643" t="3091" r="12892" b="3725"/>
          <a:stretch/>
        </p:blipFill>
        <p:spPr>
          <a:xfrm>
            <a:off x="6751090" y="2241152"/>
            <a:ext cx="4904097" cy="3870329"/>
          </a:xfrm>
          <a:prstGeom prst="rect">
            <a:avLst/>
          </a:prstGeom>
        </p:spPr>
      </p:pic>
      <p:cxnSp>
        <p:nvCxnSpPr>
          <p:cNvPr id="13" name="Straight Arrow Connector 12">
            <a:extLst>
              <a:ext uri="{FF2B5EF4-FFF2-40B4-BE49-F238E27FC236}">
                <a16:creationId xmlns:a16="http://schemas.microsoft.com/office/drawing/2014/main" id="{1258A138-0761-4CD0-9E01-E7EA2ADBA96E}"/>
              </a:ext>
            </a:extLst>
          </p:cNvPr>
          <p:cNvCxnSpPr>
            <a:cxnSpLocks/>
          </p:cNvCxnSpPr>
          <p:nvPr/>
        </p:nvCxnSpPr>
        <p:spPr>
          <a:xfrm>
            <a:off x="3316406" y="770641"/>
            <a:ext cx="5656066"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5466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03B-364C-49EC-B4CB-99F03848762C}"/>
              </a:ext>
            </a:extLst>
          </p:cNvPr>
          <p:cNvSpPr>
            <a:spLocks noGrp="1"/>
          </p:cNvSpPr>
          <p:nvPr>
            <p:ph type="title"/>
          </p:nvPr>
        </p:nvSpPr>
        <p:spPr>
          <a:xfrm>
            <a:off x="3219527" y="279777"/>
            <a:ext cx="5752945" cy="377216"/>
          </a:xfrm>
        </p:spPr>
        <p:txBody>
          <a:bodyPr>
            <a:normAutofit fontScale="90000"/>
          </a:bodyPr>
          <a:lstStyle/>
          <a:p>
            <a:pPr algn="ctr"/>
            <a:r>
              <a:rPr lang="en-US" sz="4000" dirty="0"/>
              <a:t>DECISION TREE </a:t>
            </a:r>
            <a:r>
              <a:rPr lang="en-US" sz="4000" dirty="0">
                <a:solidFill>
                  <a:srgbClr val="C00000"/>
                </a:solidFill>
              </a:rPr>
              <a:t>MODEL</a:t>
            </a:r>
            <a:endParaRPr lang="en-US" sz="3600" dirty="0">
              <a:solidFill>
                <a:srgbClr val="C00000"/>
              </a:solidFill>
            </a:endParaRPr>
          </a:p>
        </p:txBody>
      </p:sp>
      <p:sp>
        <p:nvSpPr>
          <p:cNvPr id="5" name="TextBox 4">
            <a:extLst>
              <a:ext uri="{FF2B5EF4-FFF2-40B4-BE49-F238E27FC236}">
                <a16:creationId xmlns:a16="http://schemas.microsoft.com/office/drawing/2014/main" id="{9E51AE1A-BAFC-4C2E-926E-965FA97B2272}"/>
              </a:ext>
            </a:extLst>
          </p:cNvPr>
          <p:cNvSpPr txBox="1"/>
          <p:nvPr/>
        </p:nvSpPr>
        <p:spPr>
          <a:xfrm>
            <a:off x="559558" y="956648"/>
            <a:ext cx="5415845"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classifies a way to split a data set based on various conditions</a:t>
            </a:r>
          </a:p>
          <a:p>
            <a:pPr marL="285750" indent="-285750" algn="just">
              <a:buFont typeface="Arial" panose="020B0604020202020204" pitchFamily="34" charset="0"/>
              <a:buChar char="•"/>
            </a:pPr>
            <a:r>
              <a:rPr lang="en-US" dirty="0"/>
              <a:t>One of the most widely used model in supervised learning</a:t>
            </a:r>
          </a:p>
          <a:p>
            <a:pPr marL="285750" indent="-285750" algn="just">
              <a:buFont typeface="Arial" panose="020B0604020202020204" pitchFamily="34" charset="0"/>
              <a:buChar char="•"/>
            </a:pPr>
            <a:r>
              <a:rPr lang="en-US" dirty="0"/>
              <a:t>Used for both classification and regression tasks</a:t>
            </a:r>
          </a:p>
          <a:p>
            <a:pPr marL="285750" indent="-285750" algn="just">
              <a:buFont typeface="Arial" panose="020B0604020202020204" pitchFamily="34" charset="0"/>
              <a:buChar char="•"/>
            </a:pPr>
            <a:r>
              <a:rPr lang="en-US" dirty="0"/>
              <a:t>Predicts the value of a target by learning simple decision rules</a:t>
            </a:r>
          </a:p>
          <a:p>
            <a:pPr marL="285750" indent="-285750" algn="just">
              <a:buFont typeface="Arial" panose="020B0604020202020204" pitchFamily="34" charset="0"/>
              <a:buChar char="•"/>
            </a:pPr>
            <a:r>
              <a:rPr lang="en-US" dirty="0"/>
              <a:t>Rules are in form of if-then-else statements</a:t>
            </a:r>
          </a:p>
          <a:p>
            <a:pPr marL="285750" indent="-285750" algn="just">
              <a:buFont typeface="Arial" panose="020B0604020202020204" pitchFamily="34" charset="0"/>
              <a:buChar char="•"/>
            </a:pPr>
            <a:r>
              <a:rPr lang="en-US" dirty="0"/>
              <a:t>Deeper the tree, the more complex the rules and fitter the model</a:t>
            </a:r>
          </a:p>
        </p:txBody>
      </p:sp>
      <p:pic>
        <p:nvPicPr>
          <p:cNvPr id="6" name="Picture 5">
            <a:extLst>
              <a:ext uri="{FF2B5EF4-FFF2-40B4-BE49-F238E27FC236}">
                <a16:creationId xmlns:a16="http://schemas.microsoft.com/office/drawing/2014/main" id="{C6B155D4-A5B9-4096-BDD4-A411263517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8963" y="884289"/>
            <a:ext cx="10866346" cy="2544693"/>
          </a:xfrm>
          <a:prstGeom prst="rect">
            <a:avLst/>
          </a:prstGeom>
          <a:noFill/>
          <a:ln>
            <a:noFill/>
          </a:ln>
        </p:spPr>
      </p:pic>
      <p:pic>
        <p:nvPicPr>
          <p:cNvPr id="7" name="Picture 6">
            <a:extLst>
              <a:ext uri="{FF2B5EF4-FFF2-40B4-BE49-F238E27FC236}">
                <a16:creationId xmlns:a16="http://schemas.microsoft.com/office/drawing/2014/main" id="{5372C8DB-A4B3-459F-AC8E-109C8CDF61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5999" y="4196069"/>
            <a:ext cx="5415844" cy="2371319"/>
          </a:xfrm>
          <a:prstGeom prst="rect">
            <a:avLst/>
          </a:prstGeom>
          <a:noFill/>
          <a:ln>
            <a:noFill/>
          </a:ln>
        </p:spPr>
      </p:pic>
      <p:pic>
        <p:nvPicPr>
          <p:cNvPr id="8" name="Picture 7">
            <a:extLst>
              <a:ext uri="{FF2B5EF4-FFF2-40B4-BE49-F238E27FC236}">
                <a16:creationId xmlns:a16="http://schemas.microsoft.com/office/drawing/2014/main" id="{E7A0BCBA-F068-41F9-86DB-FA6A7C9E5546}"/>
              </a:ext>
            </a:extLst>
          </p:cNvPr>
          <p:cNvPicPr/>
          <p:nvPr/>
        </p:nvPicPr>
        <p:blipFill rotWithShape="1">
          <a:blip r:embed="rId4"/>
          <a:srcRect b="7070"/>
          <a:stretch/>
        </p:blipFill>
        <p:spPr bwMode="auto">
          <a:xfrm>
            <a:off x="680157" y="3818970"/>
            <a:ext cx="5311253" cy="2748419"/>
          </a:xfrm>
          <a:prstGeom prst="rect">
            <a:avLst/>
          </a:prstGeom>
          <a:ln>
            <a:noFill/>
          </a:ln>
          <a:extLst>
            <a:ext uri="{53640926-AAD7-44D8-BBD7-CCE9431645EC}">
              <a14:shadowObscured xmlns:a14="http://schemas.microsoft.com/office/drawing/2010/main"/>
            </a:ext>
          </a:extLst>
        </p:spPr>
      </p:pic>
      <p:cxnSp>
        <p:nvCxnSpPr>
          <p:cNvPr id="9" name="Straight Arrow Connector 8">
            <a:extLst>
              <a:ext uri="{FF2B5EF4-FFF2-40B4-BE49-F238E27FC236}">
                <a16:creationId xmlns:a16="http://schemas.microsoft.com/office/drawing/2014/main" id="{D3202095-0DA8-4475-8436-AAD5AD422F10}"/>
              </a:ext>
            </a:extLst>
          </p:cNvPr>
          <p:cNvCxnSpPr>
            <a:cxnSpLocks/>
          </p:cNvCxnSpPr>
          <p:nvPr/>
        </p:nvCxnSpPr>
        <p:spPr>
          <a:xfrm>
            <a:off x="3944203" y="770641"/>
            <a:ext cx="4408227"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2650AD88-AAAB-489C-BB15-A6F4076B052F}"/>
              </a:ext>
            </a:extLst>
          </p:cNvPr>
          <p:cNvPicPr>
            <a:picLocks noChangeAspect="1"/>
          </p:cNvPicPr>
          <p:nvPr/>
        </p:nvPicPr>
        <p:blipFill rotWithShape="1">
          <a:blip r:embed="rId5"/>
          <a:srcRect l="16587" t="38938" r="32351" b="34782"/>
          <a:stretch/>
        </p:blipFill>
        <p:spPr>
          <a:xfrm>
            <a:off x="304796" y="3428982"/>
            <a:ext cx="11750317" cy="2971818"/>
          </a:xfrm>
          <a:prstGeom prst="rect">
            <a:avLst/>
          </a:prstGeom>
        </p:spPr>
      </p:pic>
    </p:spTree>
    <p:extLst>
      <p:ext uri="{BB962C8B-B14F-4D97-AF65-F5344CB8AC3E}">
        <p14:creationId xmlns:p14="http://schemas.microsoft.com/office/powerpoint/2010/main" val="2689137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03B-364C-49EC-B4CB-99F03848762C}"/>
              </a:ext>
            </a:extLst>
          </p:cNvPr>
          <p:cNvSpPr>
            <a:spLocks noGrp="1"/>
          </p:cNvSpPr>
          <p:nvPr>
            <p:ph type="title"/>
          </p:nvPr>
        </p:nvSpPr>
        <p:spPr>
          <a:xfrm>
            <a:off x="3219527" y="334369"/>
            <a:ext cx="5752945" cy="377216"/>
          </a:xfrm>
        </p:spPr>
        <p:txBody>
          <a:bodyPr>
            <a:normAutofit fontScale="90000"/>
          </a:bodyPr>
          <a:lstStyle/>
          <a:p>
            <a:pPr algn="ctr"/>
            <a:r>
              <a:rPr lang="en-US" sz="4000" dirty="0"/>
              <a:t>RANDOM FOREST </a:t>
            </a:r>
            <a:r>
              <a:rPr lang="en-US" sz="4000" dirty="0">
                <a:solidFill>
                  <a:srgbClr val="C00000"/>
                </a:solidFill>
              </a:rPr>
              <a:t>MODEL</a:t>
            </a:r>
            <a:endParaRPr lang="en-US" sz="3600" dirty="0">
              <a:solidFill>
                <a:srgbClr val="C00000"/>
              </a:solidFill>
            </a:endParaRPr>
          </a:p>
        </p:txBody>
      </p:sp>
      <p:sp>
        <p:nvSpPr>
          <p:cNvPr id="5" name="TextBox 4">
            <a:extLst>
              <a:ext uri="{FF2B5EF4-FFF2-40B4-BE49-F238E27FC236}">
                <a16:creationId xmlns:a16="http://schemas.microsoft.com/office/drawing/2014/main" id="{9E51AE1A-BAFC-4C2E-926E-965FA97B2272}"/>
              </a:ext>
            </a:extLst>
          </p:cNvPr>
          <p:cNvSpPr txBox="1"/>
          <p:nvPr/>
        </p:nvSpPr>
        <p:spPr>
          <a:xfrm>
            <a:off x="559558" y="928595"/>
            <a:ext cx="5273206"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Tree-based algorithm that leverages the facility of multiple decision trees for creating decisions</a:t>
            </a:r>
          </a:p>
          <a:p>
            <a:pPr marL="285750" indent="-285750" algn="just">
              <a:buFont typeface="Arial" panose="020B0604020202020204" pitchFamily="34" charset="0"/>
              <a:buChar char="•"/>
            </a:pPr>
            <a:r>
              <a:rPr lang="en-US" dirty="0"/>
              <a:t>Each node within the decision tree works on a random subset of features to calculate the output</a:t>
            </a:r>
          </a:p>
          <a:p>
            <a:pPr marL="285750" indent="-285750" algn="just">
              <a:buFont typeface="Arial" panose="020B0604020202020204" pitchFamily="34" charset="0"/>
              <a:buChar char="•"/>
            </a:pPr>
            <a:r>
              <a:rPr lang="en-US" dirty="0"/>
              <a:t>The random forest then combines the output of individual decision trees to get the ultimate output</a:t>
            </a:r>
          </a:p>
          <a:p>
            <a:pPr marL="285750" indent="-285750" algn="just">
              <a:buFont typeface="Arial" panose="020B0604020202020204" pitchFamily="34" charset="0"/>
              <a:buChar char="•"/>
            </a:pPr>
            <a:r>
              <a:rPr lang="en-US" dirty="0"/>
              <a:t>This process of mixing the output of multiple individual models is called as Ensemble Learning</a:t>
            </a:r>
          </a:p>
        </p:txBody>
      </p:sp>
      <p:pic>
        <p:nvPicPr>
          <p:cNvPr id="6" name="Picture 5">
            <a:extLst>
              <a:ext uri="{FF2B5EF4-FFF2-40B4-BE49-F238E27FC236}">
                <a16:creationId xmlns:a16="http://schemas.microsoft.com/office/drawing/2014/main" id="{FFCCA9A1-E837-42F8-A1CB-F66E3F06E93D}"/>
              </a:ext>
            </a:extLst>
          </p:cNvPr>
          <p:cNvPicPr/>
          <p:nvPr/>
        </p:nvPicPr>
        <p:blipFill rotWithShape="1">
          <a:blip r:embed="rId2">
            <a:extLst>
              <a:ext uri="{28A0092B-C50C-407E-A947-70E740481C1C}">
                <a14:useLocalDpi xmlns:a14="http://schemas.microsoft.com/office/drawing/2010/main" val="0"/>
              </a:ext>
            </a:extLst>
          </a:blip>
          <a:srcRect t="21564"/>
          <a:stretch/>
        </p:blipFill>
        <p:spPr bwMode="auto">
          <a:xfrm>
            <a:off x="644374" y="3607226"/>
            <a:ext cx="5188389" cy="3056809"/>
          </a:xfrm>
          <a:prstGeom prst="rect">
            <a:avLst/>
          </a:prstGeom>
          <a:noFill/>
          <a:ln>
            <a:noFill/>
          </a:ln>
        </p:spPr>
      </p:pic>
      <p:pic>
        <p:nvPicPr>
          <p:cNvPr id="7" name="Picture 6">
            <a:extLst>
              <a:ext uri="{FF2B5EF4-FFF2-40B4-BE49-F238E27FC236}">
                <a16:creationId xmlns:a16="http://schemas.microsoft.com/office/drawing/2014/main" id="{06922382-91A7-46A1-8926-8571689490C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2764" y="904522"/>
            <a:ext cx="6238584" cy="5953477"/>
          </a:xfrm>
          <a:prstGeom prst="rect">
            <a:avLst/>
          </a:prstGeom>
          <a:noFill/>
          <a:ln>
            <a:noFill/>
          </a:ln>
        </p:spPr>
      </p:pic>
      <p:cxnSp>
        <p:nvCxnSpPr>
          <p:cNvPr id="9" name="Straight Arrow Connector 8">
            <a:extLst>
              <a:ext uri="{FF2B5EF4-FFF2-40B4-BE49-F238E27FC236}">
                <a16:creationId xmlns:a16="http://schemas.microsoft.com/office/drawing/2014/main" id="{E6BB5AA2-F913-4F23-951D-5405CDE1005D}"/>
              </a:ext>
            </a:extLst>
          </p:cNvPr>
          <p:cNvCxnSpPr>
            <a:cxnSpLocks/>
          </p:cNvCxnSpPr>
          <p:nvPr/>
        </p:nvCxnSpPr>
        <p:spPr>
          <a:xfrm>
            <a:off x="3712191" y="770641"/>
            <a:ext cx="4872251"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778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03B-364C-49EC-B4CB-99F03848762C}"/>
              </a:ext>
            </a:extLst>
          </p:cNvPr>
          <p:cNvSpPr>
            <a:spLocks noGrp="1"/>
          </p:cNvSpPr>
          <p:nvPr>
            <p:ph type="title"/>
          </p:nvPr>
        </p:nvSpPr>
        <p:spPr>
          <a:xfrm>
            <a:off x="1233055" y="238834"/>
            <a:ext cx="9781309" cy="377216"/>
          </a:xfrm>
        </p:spPr>
        <p:txBody>
          <a:bodyPr>
            <a:normAutofit fontScale="90000"/>
          </a:bodyPr>
          <a:lstStyle/>
          <a:p>
            <a:pPr algn="ctr"/>
            <a:r>
              <a:rPr lang="en-US" sz="4000" dirty="0"/>
              <a:t>XG (EXTREME GRADIENT BOOSTING) BOOST </a:t>
            </a:r>
            <a:r>
              <a:rPr lang="en-US" sz="4000" dirty="0">
                <a:solidFill>
                  <a:srgbClr val="C00000"/>
                </a:solidFill>
              </a:rPr>
              <a:t>MODEL</a:t>
            </a:r>
            <a:endParaRPr lang="en-US" sz="3600" dirty="0">
              <a:solidFill>
                <a:srgbClr val="C00000"/>
              </a:solidFill>
            </a:endParaRPr>
          </a:p>
        </p:txBody>
      </p:sp>
      <p:sp>
        <p:nvSpPr>
          <p:cNvPr id="5" name="TextBox 4">
            <a:extLst>
              <a:ext uri="{FF2B5EF4-FFF2-40B4-BE49-F238E27FC236}">
                <a16:creationId xmlns:a16="http://schemas.microsoft.com/office/drawing/2014/main" id="{9E51AE1A-BAFC-4C2E-926E-965FA97B2272}"/>
              </a:ext>
            </a:extLst>
          </p:cNvPr>
          <p:cNvSpPr txBox="1"/>
          <p:nvPr/>
        </p:nvSpPr>
        <p:spPr>
          <a:xfrm>
            <a:off x="559558" y="900885"/>
            <a:ext cx="5536441"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is a scalable end-to-end tree boosting system used for implementation of gradient boosted decision trees</a:t>
            </a:r>
          </a:p>
          <a:p>
            <a:pPr marL="285750" indent="-285750" algn="just">
              <a:buFont typeface="Arial" panose="020B0604020202020204" pitchFamily="34" charset="0"/>
              <a:buChar char="•"/>
            </a:pPr>
            <a:r>
              <a:rPr lang="en-US" dirty="0"/>
              <a:t>Designed for speed and performance with predictive power and is almost 10 times faster than the others</a:t>
            </a:r>
          </a:p>
          <a:p>
            <a:pPr marL="285750" indent="-285750" algn="just">
              <a:buFont typeface="Arial" panose="020B0604020202020204" pitchFamily="34" charset="0"/>
              <a:buChar char="•"/>
            </a:pPr>
            <a:r>
              <a:rPr lang="en-US" dirty="0"/>
              <a:t>It deals with regularization techniques which reduces overfitting and improves overall performance</a:t>
            </a:r>
          </a:p>
          <a:p>
            <a:pPr marL="285750" indent="-285750" algn="just">
              <a:buFont typeface="Arial" panose="020B0604020202020204" pitchFamily="34" charset="0"/>
              <a:buChar char="•"/>
            </a:pPr>
            <a:r>
              <a:rPr lang="en-US" dirty="0"/>
              <a:t>Automatically handles missing values, Built-in Cross Validation, and Tree Pruning are few benefits</a:t>
            </a:r>
          </a:p>
        </p:txBody>
      </p:sp>
      <p:pic>
        <p:nvPicPr>
          <p:cNvPr id="6" name="Picture 5">
            <a:extLst>
              <a:ext uri="{FF2B5EF4-FFF2-40B4-BE49-F238E27FC236}">
                <a16:creationId xmlns:a16="http://schemas.microsoft.com/office/drawing/2014/main" id="{E80FB1D3-0174-4EC7-9DB0-6703D24DD0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02657" y="925233"/>
            <a:ext cx="5429783" cy="2160810"/>
          </a:xfrm>
          <a:prstGeom prst="rect">
            <a:avLst/>
          </a:prstGeom>
          <a:noFill/>
          <a:ln>
            <a:noFill/>
          </a:ln>
        </p:spPr>
      </p:pic>
      <p:pic>
        <p:nvPicPr>
          <p:cNvPr id="7" name="Picture 6">
            <a:extLst>
              <a:ext uri="{FF2B5EF4-FFF2-40B4-BE49-F238E27FC236}">
                <a16:creationId xmlns:a16="http://schemas.microsoft.com/office/drawing/2014/main" id="{4591DB06-4F3E-49F7-9AFC-D94F5314DFE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6216" y="3429001"/>
            <a:ext cx="5429783" cy="3190166"/>
          </a:xfrm>
          <a:prstGeom prst="rect">
            <a:avLst/>
          </a:prstGeom>
          <a:noFill/>
          <a:ln>
            <a:noFill/>
          </a:ln>
        </p:spPr>
      </p:pic>
      <p:pic>
        <p:nvPicPr>
          <p:cNvPr id="8" name="Picture 7">
            <a:extLst>
              <a:ext uri="{FF2B5EF4-FFF2-40B4-BE49-F238E27FC236}">
                <a16:creationId xmlns:a16="http://schemas.microsoft.com/office/drawing/2014/main" id="{565D8E9F-44EC-4EA9-9D29-A3B144E20F6F}"/>
              </a:ext>
            </a:extLst>
          </p:cNvPr>
          <p:cNvPicPr/>
          <p:nvPr/>
        </p:nvPicPr>
        <p:blipFill rotWithShape="1">
          <a:blip r:embed="rId4">
            <a:extLst>
              <a:ext uri="{28A0092B-C50C-407E-A947-70E740481C1C}">
                <a14:useLocalDpi xmlns:a14="http://schemas.microsoft.com/office/drawing/2010/main" val="0"/>
              </a:ext>
            </a:extLst>
          </a:blip>
          <a:srcRect l="10518"/>
          <a:stretch/>
        </p:blipFill>
        <p:spPr bwMode="auto">
          <a:xfrm>
            <a:off x="6202657" y="3395226"/>
            <a:ext cx="5455302" cy="3366354"/>
          </a:xfrm>
          <a:prstGeom prst="rect">
            <a:avLst/>
          </a:prstGeom>
          <a:noFill/>
          <a:ln>
            <a:noFill/>
          </a:ln>
        </p:spPr>
      </p:pic>
      <p:cxnSp>
        <p:nvCxnSpPr>
          <p:cNvPr id="9" name="Straight Arrow Connector 8">
            <a:extLst>
              <a:ext uri="{FF2B5EF4-FFF2-40B4-BE49-F238E27FC236}">
                <a16:creationId xmlns:a16="http://schemas.microsoft.com/office/drawing/2014/main" id="{EC4C9E51-04C2-4305-A98A-B7F22FE9D5E3}"/>
              </a:ext>
            </a:extLst>
          </p:cNvPr>
          <p:cNvCxnSpPr>
            <a:cxnSpLocks/>
          </p:cNvCxnSpPr>
          <p:nvPr/>
        </p:nvCxnSpPr>
        <p:spPr>
          <a:xfrm>
            <a:off x="1233055" y="770641"/>
            <a:ext cx="9781309"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443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BF4EF4-D356-478F-82CB-0828EC311628}"/>
              </a:ext>
            </a:extLst>
          </p:cNvPr>
          <p:cNvSpPr txBox="1">
            <a:spLocks/>
          </p:cNvSpPr>
          <p:nvPr/>
        </p:nvSpPr>
        <p:spPr>
          <a:xfrm>
            <a:off x="1646830" y="474364"/>
            <a:ext cx="8898340" cy="3772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HYPER PARAMETER TUNING </a:t>
            </a:r>
            <a:r>
              <a:rPr lang="en-US" sz="3600" dirty="0">
                <a:solidFill>
                  <a:srgbClr val="C00000"/>
                </a:solidFill>
              </a:rPr>
              <a:t>MODEL</a:t>
            </a:r>
          </a:p>
        </p:txBody>
      </p:sp>
      <p:sp>
        <p:nvSpPr>
          <p:cNvPr id="5" name="TextBox 4">
            <a:extLst>
              <a:ext uri="{FF2B5EF4-FFF2-40B4-BE49-F238E27FC236}">
                <a16:creationId xmlns:a16="http://schemas.microsoft.com/office/drawing/2014/main" id="{27BBCFBE-1207-455C-956C-53EC3345449C}"/>
              </a:ext>
            </a:extLst>
          </p:cNvPr>
          <p:cNvSpPr txBox="1"/>
          <p:nvPr/>
        </p:nvSpPr>
        <p:spPr>
          <a:xfrm>
            <a:off x="2122433" y="1348694"/>
            <a:ext cx="7947133" cy="923330"/>
          </a:xfrm>
          <a:prstGeom prst="rect">
            <a:avLst/>
          </a:prstGeom>
          <a:noFill/>
        </p:spPr>
        <p:txBody>
          <a:bodyPr wrap="square" rtlCol="0">
            <a:spAutoFit/>
          </a:bodyPr>
          <a:lstStyle/>
          <a:p>
            <a:pPr marL="285750" indent="-285750" algn="just">
              <a:buFont typeface="Arial" panose="020B0604020202020204" pitchFamily="34" charset="0"/>
              <a:buChar char="•"/>
            </a:pPr>
            <a:r>
              <a:rPr lang="en-IN" dirty="0"/>
              <a:t>General Parameters: Guide the overall functioning</a:t>
            </a:r>
          </a:p>
          <a:p>
            <a:pPr marL="285750" indent="-285750" algn="just">
              <a:buFont typeface="Arial" panose="020B0604020202020204" pitchFamily="34" charset="0"/>
              <a:buChar char="•"/>
            </a:pPr>
            <a:r>
              <a:rPr lang="en-IN" dirty="0"/>
              <a:t>Booster Parameters: Guide the individual booster (tree/regression) at each step</a:t>
            </a:r>
          </a:p>
          <a:p>
            <a:pPr marL="285750" indent="-285750" algn="just">
              <a:buFont typeface="Arial" panose="020B0604020202020204" pitchFamily="34" charset="0"/>
              <a:buChar char="•"/>
            </a:pPr>
            <a:r>
              <a:rPr lang="en-IN" dirty="0"/>
              <a:t>Learning Task Parameters: Guide the optimization performed</a:t>
            </a:r>
            <a:endParaRPr lang="en-US" dirty="0"/>
          </a:p>
        </p:txBody>
      </p:sp>
      <p:cxnSp>
        <p:nvCxnSpPr>
          <p:cNvPr id="6" name="Straight Arrow Connector 5">
            <a:extLst>
              <a:ext uri="{FF2B5EF4-FFF2-40B4-BE49-F238E27FC236}">
                <a16:creationId xmlns:a16="http://schemas.microsoft.com/office/drawing/2014/main" id="{0EFB0DAF-0127-4D75-8DDF-3A341E2AD30D}"/>
              </a:ext>
            </a:extLst>
          </p:cNvPr>
          <p:cNvCxnSpPr>
            <a:cxnSpLocks/>
          </p:cNvCxnSpPr>
          <p:nvPr/>
        </p:nvCxnSpPr>
        <p:spPr>
          <a:xfrm>
            <a:off x="2549236" y="1006171"/>
            <a:ext cx="6982691"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pic>
        <p:nvPicPr>
          <p:cNvPr id="7" name="Content Placeholder 3">
            <a:extLst>
              <a:ext uri="{FF2B5EF4-FFF2-40B4-BE49-F238E27FC236}">
                <a16:creationId xmlns:a16="http://schemas.microsoft.com/office/drawing/2014/main" id="{42D3D3DF-8FCC-4AA0-BCC8-72F5FC8E3BC9}"/>
              </a:ext>
            </a:extLst>
          </p:cNvPr>
          <p:cNvPicPr>
            <a:picLocks noGrp="1" noChangeAspect="1"/>
          </p:cNvPicPr>
          <p:nvPr>
            <p:ph idx="1"/>
          </p:nvPr>
        </p:nvPicPr>
        <p:blipFill rotWithShape="1">
          <a:blip r:embed="rId2"/>
          <a:srcRect l="2865" t="1599" r="3906"/>
          <a:stretch/>
        </p:blipFill>
        <p:spPr>
          <a:xfrm>
            <a:off x="166255" y="2535382"/>
            <a:ext cx="5209310" cy="4186907"/>
          </a:xfrm>
          <a:prstGeom prst="rect">
            <a:avLst/>
          </a:prstGeom>
        </p:spPr>
      </p:pic>
      <p:pic>
        <p:nvPicPr>
          <p:cNvPr id="8" name="Picture 7">
            <a:extLst>
              <a:ext uri="{FF2B5EF4-FFF2-40B4-BE49-F238E27FC236}">
                <a16:creationId xmlns:a16="http://schemas.microsoft.com/office/drawing/2014/main" id="{E0AE27B3-B73F-4340-8131-C23E20FE6110}"/>
              </a:ext>
            </a:extLst>
          </p:cNvPr>
          <p:cNvPicPr>
            <a:picLocks noChangeAspect="1"/>
          </p:cNvPicPr>
          <p:nvPr/>
        </p:nvPicPr>
        <p:blipFill rotWithShape="1">
          <a:blip r:embed="rId3"/>
          <a:srcRect l="3452" t="3809" r="2393"/>
          <a:stretch/>
        </p:blipFill>
        <p:spPr>
          <a:xfrm>
            <a:off x="5486400" y="2535382"/>
            <a:ext cx="6539346" cy="4104569"/>
          </a:xfrm>
          <a:prstGeom prst="rect">
            <a:avLst/>
          </a:prstGeom>
        </p:spPr>
      </p:pic>
    </p:spTree>
    <p:extLst>
      <p:ext uri="{BB962C8B-B14F-4D97-AF65-F5344CB8AC3E}">
        <p14:creationId xmlns:p14="http://schemas.microsoft.com/office/powerpoint/2010/main" val="411796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03B-364C-49EC-B4CB-99F03848762C}"/>
              </a:ext>
            </a:extLst>
          </p:cNvPr>
          <p:cNvSpPr>
            <a:spLocks noGrp="1"/>
          </p:cNvSpPr>
          <p:nvPr>
            <p:ph type="title"/>
          </p:nvPr>
        </p:nvSpPr>
        <p:spPr>
          <a:xfrm>
            <a:off x="3219527" y="279777"/>
            <a:ext cx="5752945" cy="377216"/>
          </a:xfrm>
        </p:spPr>
        <p:txBody>
          <a:bodyPr>
            <a:normAutofit fontScale="90000"/>
          </a:bodyPr>
          <a:lstStyle/>
          <a:p>
            <a:pPr algn="ctr"/>
            <a:r>
              <a:rPr lang="en-US" sz="4000" dirty="0"/>
              <a:t>NEURAL </a:t>
            </a:r>
            <a:r>
              <a:rPr lang="en-US" sz="4000" dirty="0">
                <a:solidFill>
                  <a:srgbClr val="C00000"/>
                </a:solidFill>
              </a:rPr>
              <a:t>NETWORKS</a:t>
            </a:r>
            <a:endParaRPr lang="en-US" sz="3600" dirty="0">
              <a:solidFill>
                <a:srgbClr val="C00000"/>
              </a:solidFill>
            </a:endParaRPr>
          </a:p>
        </p:txBody>
      </p:sp>
      <p:sp>
        <p:nvSpPr>
          <p:cNvPr id="5" name="TextBox 4">
            <a:extLst>
              <a:ext uri="{FF2B5EF4-FFF2-40B4-BE49-F238E27FC236}">
                <a16:creationId xmlns:a16="http://schemas.microsoft.com/office/drawing/2014/main" id="{9E51AE1A-BAFC-4C2E-926E-965FA97B2272}"/>
              </a:ext>
            </a:extLst>
          </p:cNvPr>
          <p:cNvSpPr txBox="1"/>
          <p:nvPr/>
        </p:nvSpPr>
        <p:spPr>
          <a:xfrm>
            <a:off x="559558" y="900057"/>
            <a:ext cx="6215315"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Neural networks are reducible to regression models - can "pretend" to be any sort of regression model</a:t>
            </a:r>
          </a:p>
          <a:p>
            <a:pPr marL="285750" indent="-285750" algn="just">
              <a:buFont typeface="Arial" panose="020B0604020202020204" pitchFamily="34" charset="0"/>
              <a:buChar char="•"/>
            </a:pPr>
            <a:r>
              <a:rPr lang="en-US" dirty="0"/>
              <a:t>A basic NN with just one information neuron, one hidden neuron, and one output neuron, is identical to logistic regression</a:t>
            </a:r>
          </a:p>
          <a:p>
            <a:pPr marL="285750" indent="-285750" algn="just">
              <a:buFont typeface="Arial" panose="020B0604020202020204" pitchFamily="34" charset="0"/>
              <a:buChar char="•"/>
            </a:pPr>
            <a:r>
              <a:rPr lang="en-US" dirty="0"/>
              <a:t>It takes several dependent factors = input boundaries, multiplies them by their coefficients = weights</a:t>
            </a:r>
          </a:p>
          <a:p>
            <a:pPr marL="285750" indent="-285750" algn="just">
              <a:buFont typeface="Arial" panose="020B0604020202020204" pitchFamily="34" charset="0"/>
              <a:buChar char="•"/>
            </a:pPr>
            <a:r>
              <a:rPr lang="en-US" dirty="0"/>
              <a:t>The logistic regression we modeled is reasonable for binary classification</a:t>
            </a:r>
          </a:p>
          <a:p>
            <a:pPr marL="285750" indent="-285750" algn="just">
              <a:buFont typeface="Arial" panose="020B0604020202020204" pitchFamily="34" charset="0"/>
              <a:buChar char="•"/>
            </a:pPr>
            <a:endParaRPr lang="en-US" dirty="0"/>
          </a:p>
        </p:txBody>
      </p:sp>
      <p:cxnSp>
        <p:nvCxnSpPr>
          <p:cNvPr id="7" name="Straight Arrow Connector 6">
            <a:extLst>
              <a:ext uri="{FF2B5EF4-FFF2-40B4-BE49-F238E27FC236}">
                <a16:creationId xmlns:a16="http://schemas.microsoft.com/office/drawing/2014/main" id="{A404A2CC-3F02-4BC7-B042-869352FC44FF}"/>
              </a:ext>
            </a:extLst>
          </p:cNvPr>
          <p:cNvCxnSpPr>
            <a:cxnSpLocks/>
          </p:cNvCxnSpPr>
          <p:nvPr/>
        </p:nvCxnSpPr>
        <p:spPr>
          <a:xfrm>
            <a:off x="4230806" y="770641"/>
            <a:ext cx="3821373"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13D3B5DA-2F45-4E0B-8BD9-548B8F14A1AB}"/>
              </a:ext>
            </a:extLst>
          </p:cNvPr>
          <p:cNvPicPr>
            <a:picLocks noChangeAspect="1"/>
          </p:cNvPicPr>
          <p:nvPr/>
        </p:nvPicPr>
        <p:blipFill rotWithShape="1">
          <a:blip r:embed="rId2"/>
          <a:srcRect l="2422" r="14904"/>
          <a:stretch/>
        </p:blipFill>
        <p:spPr>
          <a:xfrm>
            <a:off x="677292" y="3429000"/>
            <a:ext cx="5224744" cy="3276599"/>
          </a:xfrm>
          <a:prstGeom prst="rect">
            <a:avLst/>
          </a:prstGeom>
        </p:spPr>
      </p:pic>
      <p:pic>
        <p:nvPicPr>
          <p:cNvPr id="9" name="Picture 8">
            <a:extLst>
              <a:ext uri="{FF2B5EF4-FFF2-40B4-BE49-F238E27FC236}">
                <a16:creationId xmlns:a16="http://schemas.microsoft.com/office/drawing/2014/main" id="{02974BC0-4A81-4783-B608-56764AEB9F32}"/>
              </a:ext>
            </a:extLst>
          </p:cNvPr>
          <p:cNvPicPr>
            <a:picLocks noChangeAspect="1"/>
          </p:cNvPicPr>
          <p:nvPr/>
        </p:nvPicPr>
        <p:blipFill rotWithShape="1">
          <a:blip r:embed="rId3"/>
          <a:srcRect l="1744" r="2559"/>
          <a:stretch/>
        </p:blipFill>
        <p:spPr>
          <a:xfrm>
            <a:off x="6019770" y="3429001"/>
            <a:ext cx="5612671" cy="3276598"/>
          </a:xfrm>
          <a:prstGeom prst="rect">
            <a:avLst/>
          </a:prstGeom>
        </p:spPr>
      </p:pic>
      <p:pic>
        <p:nvPicPr>
          <p:cNvPr id="10" name="Picture 9">
            <a:extLst>
              <a:ext uri="{FF2B5EF4-FFF2-40B4-BE49-F238E27FC236}">
                <a16:creationId xmlns:a16="http://schemas.microsoft.com/office/drawing/2014/main" id="{32019FEE-A4C5-4769-AD7D-1C711547C7F4}"/>
              </a:ext>
            </a:extLst>
          </p:cNvPr>
          <p:cNvPicPr>
            <a:picLocks noChangeAspect="1"/>
          </p:cNvPicPr>
          <p:nvPr/>
        </p:nvPicPr>
        <p:blipFill rotWithShape="1">
          <a:blip r:embed="rId4"/>
          <a:srcRect l="2425" r="7305"/>
          <a:stretch/>
        </p:blipFill>
        <p:spPr>
          <a:xfrm>
            <a:off x="6774873" y="879666"/>
            <a:ext cx="4857568" cy="2724150"/>
          </a:xfrm>
          <a:prstGeom prst="rect">
            <a:avLst/>
          </a:prstGeom>
        </p:spPr>
      </p:pic>
    </p:spTree>
    <p:extLst>
      <p:ext uri="{BB962C8B-B14F-4D97-AF65-F5344CB8AC3E}">
        <p14:creationId xmlns:p14="http://schemas.microsoft.com/office/powerpoint/2010/main" val="172643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AE5BDB-716F-4A9A-B163-D7504B852FAB}"/>
              </a:ext>
            </a:extLst>
          </p:cNvPr>
          <p:cNvSpPr txBox="1">
            <a:spLocks/>
          </p:cNvSpPr>
          <p:nvPr/>
        </p:nvSpPr>
        <p:spPr>
          <a:xfrm>
            <a:off x="3219527" y="432180"/>
            <a:ext cx="5752945" cy="3772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COMPARISON OF </a:t>
            </a:r>
            <a:r>
              <a:rPr lang="en-US" sz="3600" dirty="0">
                <a:solidFill>
                  <a:srgbClr val="C00000"/>
                </a:solidFill>
              </a:rPr>
              <a:t>MODELS</a:t>
            </a:r>
          </a:p>
        </p:txBody>
      </p:sp>
      <p:cxnSp>
        <p:nvCxnSpPr>
          <p:cNvPr id="5" name="Straight Arrow Connector 4">
            <a:extLst>
              <a:ext uri="{FF2B5EF4-FFF2-40B4-BE49-F238E27FC236}">
                <a16:creationId xmlns:a16="http://schemas.microsoft.com/office/drawing/2014/main" id="{70651502-5F8E-49AA-A43C-FBF2C6B8788C}"/>
              </a:ext>
            </a:extLst>
          </p:cNvPr>
          <p:cNvCxnSpPr>
            <a:cxnSpLocks/>
          </p:cNvCxnSpPr>
          <p:nvPr/>
        </p:nvCxnSpPr>
        <p:spPr>
          <a:xfrm>
            <a:off x="3532909" y="923044"/>
            <a:ext cx="5126182"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graphicFrame>
        <p:nvGraphicFramePr>
          <p:cNvPr id="9" name="Table 9">
            <a:extLst>
              <a:ext uri="{FF2B5EF4-FFF2-40B4-BE49-F238E27FC236}">
                <a16:creationId xmlns:a16="http://schemas.microsoft.com/office/drawing/2014/main" id="{43782523-63BA-402B-9B75-C80490B2184A}"/>
              </a:ext>
            </a:extLst>
          </p:cNvPr>
          <p:cNvGraphicFramePr>
            <a:graphicFrameLocks noGrp="1"/>
          </p:cNvGraphicFramePr>
          <p:nvPr>
            <p:extLst>
              <p:ext uri="{D42A27DB-BD31-4B8C-83A1-F6EECF244321}">
                <p14:modId xmlns:p14="http://schemas.microsoft.com/office/powerpoint/2010/main" val="2134144502"/>
              </p:ext>
            </p:extLst>
          </p:nvPr>
        </p:nvGraphicFramePr>
        <p:xfrm>
          <a:off x="959427" y="2096192"/>
          <a:ext cx="10273143" cy="2665615"/>
        </p:xfrm>
        <a:graphic>
          <a:graphicData uri="http://schemas.openxmlformats.org/drawingml/2006/table">
            <a:tbl>
              <a:tblPr firstRow="1" bandRow="1">
                <a:tableStyleId>{125E5076-3810-47DD-B79F-674D7AD40C01}</a:tableStyleId>
              </a:tblPr>
              <a:tblGrid>
                <a:gridCol w="3424381">
                  <a:extLst>
                    <a:ext uri="{9D8B030D-6E8A-4147-A177-3AD203B41FA5}">
                      <a16:colId xmlns:a16="http://schemas.microsoft.com/office/drawing/2014/main" val="2065156936"/>
                    </a:ext>
                  </a:extLst>
                </a:gridCol>
                <a:gridCol w="3424381">
                  <a:extLst>
                    <a:ext uri="{9D8B030D-6E8A-4147-A177-3AD203B41FA5}">
                      <a16:colId xmlns:a16="http://schemas.microsoft.com/office/drawing/2014/main" val="2942835829"/>
                    </a:ext>
                  </a:extLst>
                </a:gridCol>
                <a:gridCol w="3424381">
                  <a:extLst>
                    <a:ext uri="{9D8B030D-6E8A-4147-A177-3AD203B41FA5}">
                      <a16:colId xmlns:a16="http://schemas.microsoft.com/office/drawing/2014/main" val="1303563040"/>
                    </a:ext>
                  </a:extLst>
                </a:gridCol>
              </a:tblGrid>
              <a:tr h="360406">
                <a:tc>
                  <a:txBody>
                    <a:bodyPr/>
                    <a:lstStyle/>
                    <a:p>
                      <a:pPr algn="ctr"/>
                      <a:r>
                        <a:rPr lang="en-US" sz="2000" dirty="0"/>
                        <a:t>MODEL</a:t>
                      </a:r>
                    </a:p>
                  </a:txBody>
                  <a:tcPr/>
                </a:tc>
                <a:tc>
                  <a:txBody>
                    <a:bodyPr/>
                    <a:lstStyle/>
                    <a:p>
                      <a:pPr algn="ctr"/>
                      <a:r>
                        <a:rPr lang="en-US" sz="2000" dirty="0"/>
                        <a:t>LOG LOSS</a:t>
                      </a:r>
                    </a:p>
                  </a:txBody>
                  <a:tcPr/>
                </a:tc>
                <a:tc>
                  <a:txBody>
                    <a:bodyPr/>
                    <a:lstStyle/>
                    <a:p>
                      <a:pPr algn="ctr"/>
                      <a:r>
                        <a:rPr lang="en-US" sz="2000" dirty="0"/>
                        <a:t>ACCURACY (%)</a:t>
                      </a:r>
                    </a:p>
                  </a:txBody>
                  <a:tcPr/>
                </a:tc>
                <a:extLst>
                  <a:ext uri="{0D108BD9-81ED-4DB2-BD59-A6C34878D82A}">
                    <a16:rowId xmlns:a16="http://schemas.microsoft.com/office/drawing/2014/main" val="2217217285"/>
                  </a:ext>
                </a:extLst>
              </a:tr>
              <a:tr h="130420">
                <a:tc>
                  <a:txBody>
                    <a:bodyPr/>
                    <a:lstStyle/>
                    <a:p>
                      <a:pPr algn="ctr"/>
                      <a:r>
                        <a:rPr lang="en-US" b="1" dirty="0"/>
                        <a:t>LINEAR REGRESSION</a:t>
                      </a:r>
                    </a:p>
                  </a:txBody>
                  <a:tcPr/>
                </a:tc>
                <a:tc>
                  <a:txBody>
                    <a:bodyPr/>
                    <a:lstStyle/>
                    <a:p>
                      <a:pPr algn="ctr"/>
                      <a:r>
                        <a:rPr lang="en-US" dirty="0"/>
                        <a:t>0.035</a:t>
                      </a:r>
                    </a:p>
                  </a:txBody>
                  <a:tcPr/>
                </a:tc>
                <a:tc>
                  <a:txBody>
                    <a:bodyPr/>
                    <a:lstStyle/>
                    <a:p>
                      <a:pPr algn="ctr"/>
                      <a:r>
                        <a:rPr lang="en-US" dirty="0"/>
                        <a:t>65.42</a:t>
                      </a:r>
                    </a:p>
                  </a:txBody>
                  <a:tcPr/>
                </a:tc>
                <a:extLst>
                  <a:ext uri="{0D108BD9-81ED-4DB2-BD59-A6C34878D82A}">
                    <a16:rowId xmlns:a16="http://schemas.microsoft.com/office/drawing/2014/main" val="3306447246"/>
                  </a:ext>
                </a:extLst>
              </a:tr>
              <a:tr h="374073">
                <a:tc>
                  <a:txBody>
                    <a:bodyPr/>
                    <a:lstStyle/>
                    <a:p>
                      <a:pPr algn="ctr"/>
                      <a:r>
                        <a:rPr lang="en-US" b="1" dirty="0"/>
                        <a:t>LOGISTIC REGRESSION</a:t>
                      </a:r>
                    </a:p>
                  </a:txBody>
                  <a:tcPr/>
                </a:tc>
                <a:tc>
                  <a:txBody>
                    <a:bodyPr/>
                    <a:lstStyle/>
                    <a:p>
                      <a:pPr algn="ctr"/>
                      <a:r>
                        <a:rPr lang="en-US" dirty="0"/>
                        <a:t>0.029</a:t>
                      </a:r>
                    </a:p>
                  </a:txBody>
                  <a:tcPr/>
                </a:tc>
                <a:tc>
                  <a:txBody>
                    <a:bodyPr/>
                    <a:lstStyle/>
                    <a:p>
                      <a:pPr algn="ctr"/>
                      <a:r>
                        <a:rPr lang="en-US" dirty="0"/>
                        <a:t>69.73</a:t>
                      </a:r>
                    </a:p>
                  </a:txBody>
                  <a:tcPr/>
                </a:tc>
                <a:extLst>
                  <a:ext uri="{0D108BD9-81ED-4DB2-BD59-A6C34878D82A}">
                    <a16:rowId xmlns:a16="http://schemas.microsoft.com/office/drawing/2014/main" val="1872409764"/>
                  </a:ext>
                </a:extLst>
              </a:tr>
              <a:tr h="387927">
                <a:tc>
                  <a:txBody>
                    <a:bodyPr/>
                    <a:lstStyle/>
                    <a:p>
                      <a:pPr algn="ctr"/>
                      <a:r>
                        <a:rPr lang="en-US" b="1" dirty="0"/>
                        <a:t>DECISION TREE</a:t>
                      </a:r>
                    </a:p>
                  </a:txBody>
                  <a:tcPr/>
                </a:tc>
                <a:tc>
                  <a:txBody>
                    <a:bodyPr/>
                    <a:lstStyle/>
                    <a:p>
                      <a:pPr algn="ctr"/>
                      <a:r>
                        <a:rPr lang="en-US" dirty="0"/>
                        <a:t>0.028</a:t>
                      </a:r>
                    </a:p>
                  </a:txBody>
                  <a:tcPr/>
                </a:tc>
                <a:tc>
                  <a:txBody>
                    <a:bodyPr/>
                    <a:lstStyle/>
                    <a:p>
                      <a:pPr algn="ctr"/>
                      <a:r>
                        <a:rPr lang="en-US" dirty="0"/>
                        <a:t>71.42</a:t>
                      </a:r>
                    </a:p>
                  </a:txBody>
                  <a:tcPr/>
                </a:tc>
                <a:extLst>
                  <a:ext uri="{0D108BD9-81ED-4DB2-BD59-A6C34878D82A}">
                    <a16:rowId xmlns:a16="http://schemas.microsoft.com/office/drawing/2014/main" val="2345045422"/>
                  </a:ext>
                </a:extLst>
              </a:tr>
              <a:tr h="387927">
                <a:tc>
                  <a:txBody>
                    <a:bodyPr/>
                    <a:lstStyle/>
                    <a:p>
                      <a:pPr algn="ctr"/>
                      <a:r>
                        <a:rPr lang="en-US" b="1" dirty="0"/>
                        <a:t>RANDOM FORESTS</a:t>
                      </a:r>
                    </a:p>
                  </a:txBody>
                  <a:tcPr/>
                </a:tc>
                <a:tc>
                  <a:txBody>
                    <a:bodyPr/>
                    <a:lstStyle/>
                    <a:p>
                      <a:pPr algn="ctr"/>
                      <a:r>
                        <a:rPr lang="en-US" dirty="0"/>
                        <a:t>0.021</a:t>
                      </a:r>
                    </a:p>
                  </a:txBody>
                  <a:tcPr/>
                </a:tc>
                <a:tc>
                  <a:txBody>
                    <a:bodyPr/>
                    <a:lstStyle/>
                    <a:p>
                      <a:pPr algn="ctr"/>
                      <a:r>
                        <a:rPr lang="en-US" dirty="0"/>
                        <a:t>73.12</a:t>
                      </a:r>
                    </a:p>
                  </a:txBody>
                  <a:tcPr/>
                </a:tc>
                <a:extLst>
                  <a:ext uri="{0D108BD9-81ED-4DB2-BD59-A6C34878D82A}">
                    <a16:rowId xmlns:a16="http://schemas.microsoft.com/office/drawing/2014/main" val="1367191811"/>
                  </a:ext>
                </a:extLst>
              </a:tr>
              <a:tr h="387928">
                <a:tc>
                  <a:txBody>
                    <a:bodyPr/>
                    <a:lstStyle/>
                    <a:p>
                      <a:pPr algn="ctr"/>
                      <a:r>
                        <a:rPr lang="en-US" b="1" dirty="0"/>
                        <a:t>XG BOOST</a:t>
                      </a:r>
                    </a:p>
                  </a:txBody>
                  <a:tcPr/>
                </a:tc>
                <a:tc>
                  <a:txBody>
                    <a:bodyPr/>
                    <a:lstStyle/>
                    <a:p>
                      <a:pPr marL="0" algn="ctr" defTabSz="914400" rtl="0" eaLnBrk="1" latinLnBrk="0" hangingPunct="1"/>
                      <a:r>
                        <a:rPr lang="en-US" sz="1800" kern="1200" dirty="0">
                          <a:solidFill>
                            <a:schemeClr val="lt1"/>
                          </a:solidFill>
                          <a:latin typeface="+mn-lt"/>
                          <a:ea typeface="+mn-ea"/>
                          <a:cs typeface="+mn-cs"/>
                        </a:rPr>
                        <a:t>0.016</a:t>
                      </a:r>
                    </a:p>
                  </a:txBody>
                  <a:tcPr/>
                </a:tc>
                <a:tc>
                  <a:txBody>
                    <a:bodyPr/>
                    <a:lstStyle/>
                    <a:p>
                      <a:pPr algn="ctr"/>
                      <a:r>
                        <a:rPr lang="en-US" dirty="0"/>
                        <a:t>76.38</a:t>
                      </a:r>
                    </a:p>
                  </a:txBody>
                  <a:tcPr/>
                </a:tc>
                <a:extLst>
                  <a:ext uri="{0D108BD9-81ED-4DB2-BD59-A6C34878D82A}">
                    <a16:rowId xmlns:a16="http://schemas.microsoft.com/office/drawing/2014/main" val="1555257706"/>
                  </a:ext>
                </a:extLst>
              </a:tr>
              <a:tr h="221672">
                <a:tc>
                  <a:txBody>
                    <a:bodyPr/>
                    <a:lstStyle/>
                    <a:p>
                      <a:pPr algn="ctr"/>
                      <a:r>
                        <a:rPr lang="en-US" b="1" dirty="0"/>
                        <a:t>NEURAL NETWORKS</a:t>
                      </a:r>
                    </a:p>
                  </a:txBody>
                  <a:tcPr/>
                </a:tc>
                <a:tc>
                  <a:txBody>
                    <a:bodyPr/>
                    <a:lstStyle/>
                    <a:p>
                      <a:pPr marL="0" algn="ctr" defTabSz="914400" rtl="0" eaLnBrk="1" latinLnBrk="0" hangingPunct="1"/>
                      <a:r>
                        <a:rPr lang="en-US" sz="1800" kern="1200" dirty="0">
                          <a:solidFill>
                            <a:schemeClr val="lt1"/>
                          </a:solidFill>
                          <a:latin typeface="+mn-lt"/>
                          <a:ea typeface="+mn-ea"/>
                          <a:cs typeface="+mn-cs"/>
                        </a:rPr>
                        <a:t>0.015</a:t>
                      </a:r>
                    </a:p>
                  </a:txBody>
                  <a:tcPr/>
                </a:tc>
                <a:tc>
                  <a:txBody>
                    <a:bodyPr/>
                    <a:lstStyle/>
                    <a:p>
                      <a:pPr algn="ctr"/>
                      <a:r>
                        <a:rPr lang="en-US" dirty="0"/>
                        <a:t>79.54</a:t>
                      </a:r>
                    </a:p>
                  </a:txBody>
                  <a:tcPr/>
                </a:tc>
                <a:extLst>
                  <a:ext uri="{0D108BD9-81ED-4DB2-BD59-A6C34878D82A}">
                    <a16:rowId xmlns:a16="http://schemas.microsoft.com/office/drawing/2014/main" val="859409933"/>
                  </a:ext>
                </a:extLst>
              </a:tr>
            </a:tbl>
          </a:graphicData>
        </a:graphic>
      </p:graphicFrame>
    </p:spTree>
    <p:extLst>
      <p:ext uri="{BB962C8B-B14F-4D97-AF65-F5344CB8AC3E}">
        <p14:creationId xmlns:p14="http://schemas.microsoft.com/office/powerpoint/2010/main" val="10313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35B1E-9AF1-49C6-A92B-4D34A625859B}"/>
              </a:ext>
            </a:extLst>
          </p:cNvPr>
          <p:cNvSpPr txBox="1"/>
          <p:nvPr/>
        </p:nvSpPr>
        <p:spPr>
          <a:xfrm>
            <a:off x="1567218" y="1582340"/>
            <a:ext cx="9057564" cy="3693319"/>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2">
                    <a:lumMod val="10000"/>
                  </a:schemeClr>
                </a:solidFill>
              </a:rPr>
              <a:t>We have successfully improvised the existing algorithm and implemented XG Boost and Neural Network with more than 78% accuracy.</a:t>
            </a:r>
          </a:p>
          <a:p>
            <a:pPr algn="just"/>
            <a:endParaRPr lang="en-US" dirty="0">
              <a:solidFill>
                <a:schemeClr val="bg2">
                  <a:lumMod val="10000"/>
                </a:schemeClr>
              </a:solidFill>
            </a:endParaRPr>
          </a:p>
          <a:p>
            <a:pPr marL="285750" indent="-285750" algn="just">
              <a:buFont typeface="Arial" panose="020B0604020202020204" pitchFamily="34" charset="0"/>
              <a:buChar char="•"/>
            </a:pPr>
            <a:r>
              <a:rPr lang="en-US" dirty="0">
                <a:solidFill>
                  <a:schemeClr val="bg2">
                    <a:lumMod val="10000"/>
                  </a:schemeClr>
                </a:solidFill>
              </a:rPr>
              <a:t>Through this form of data analysis, we can get models which can highlight important data classes and even models that can tell us about the future trends</a:t>
            </a:r>
          </a:p>
          <a:p>
            <a:pPr marL="285750" indent="-285750" algn="just">
              <a:buFont typeface="Arial" panose="020B0604020202020204" pitchFamily="34" charset="0"/>
              <a:buChar char="•"/>
            </a:pPr>
            <a:endParaRPr lang="en-US" dirty="0">
              <a:solidFill>
                <a:schemeClr val="bg2">
                  <a:lumMod val="10000"/>
                </a:schemeClr>
              </a:solidFill>
            </a:endParaRPr>
          </a:p>
          <a:p>
            <a:pPr marL="285750" indent="-285750" algn="just">
              <a:buFont typeface="Arial" panose="020B0604020202020204" pitchFamily="34" charset="0"/>
              <a:buChar char="•"/>
            </a:pPr>
            <a:r>
              <a:rPr lang="en-US" dirty="0">
                <a:solidFill>
                  <a:schemeClr val="bg2">
                    <a:lumMod val="10000"/>
                  </a:schemeClr>
                </a:solidFill>
              </a:rPr>
              <a:t>We figured out the most significant features with the correlation and relationships among them. To further extend, we used random forest which will help us to feed test data to all the decision trees</a:t>
            </a:r>
          </a:p>
          <a:p>
            <a:pPr algn="just"/>
            <a:endParaRPr lang="en-US" dirty="0">
              <a:solidFill>
                <a:schemeClr val="bg2">
                  <a:lumMod val="10000"/>
                </a:schemeClr>
              </a:solidFill>
            </a:endParaRPr>
          </a:p>
          <a:p>
            <a:pPr marL="285750" indent="-285750" algn="just">
              <a:buFont typeface="Arial" panose="020B0604020202020204" pitchFamily="34" charset="0"/>
              <a:buChar char="•"/>
            </a:pPr>
            <a:r>
              <a:rPr lang="en-US" dirty="0">
                <a:solidFill>
                  <a:schemeClr val="bg2">
                    <a:lumMod val="10000"/>
                  </a:schemeClr>
                </a:solidFill>
              </a:rPr>
              <a:t>The points that were incorrectly placed on the wrong side of decision boundary were penalized using the penalty parameter. All these methods help us to understand our data in a more effective way</a:t>
            </a:r>
            <a:endParaRPr lang="en-US" sz="1400" dirty="0">
              <a:solidFill>
                <a:schemeClr val="bg2">
                  <a:lumMod val="10000"/>
                </a:schemeClr>
              </a:solidFill>
            </a:endParaRPr>
          </a:p>
        </p:txBody>
      </p:sp>
      <p:sp>
        <p:nvSpPr>
          <p:cNvPr id="7" name="TextBox 6">
            <a:extLst>
              <a:ext uri="{FF2B5EF4-FFF2-40B4-BE49-F238E27FC236}">
                <a16:creationId xmlns:a16="http://schemas.microsoft.com/office/drawing/2014/main" id="{D686ED70-2B20-4B99-9A10-42DB0E867C71}"/>
              </a:ext>
            </a:extLst>
          </p:cNvPr>
          <p:cNvSpPr txBox="1"/>
          <p:nvPr/>
        </p:nvSpPr>
        <p:spPr>
          <a:xfrm>
            <a:off x="4675535" y="308531"/>
            <a:ext cx="27271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C00000"/>
                </a:solidFill>
              </a:rPr>
              <a:t>CONCLUSION</a:t>
            </a:r>
            <a:endParaRPr lang="en-US" sz="3600" dirty="0"/>
          </a:p>
        </p:txBody>
      </p:sp>
      <p:cxnSp>
        <p:nvCxnSpPr>
          <p:cNvPr id="9" name="Straight Arrow Connector 8">
            <a:extLst>
              <a:ext uri="{FF2B5EF4-FFF2-40B4-BE49-F238E27FC236}">
                <a16:creationId xmlns:a16="http://schemas.microsoft.com/office/drawing/2014/main" id="{BEABDB19-439C-489F-934D-32B8BF7050E4}"/>
              </a:ext>
            </a:extLst>
          </p:cNvPr>
          <p:cNvCxnSpPr>
            <a:cxnSpLocks/>
          </p:cNvCxnSpPr>
          <p:nvPr/>
        </p:nvCxnSpPr>
        <p:spPr>
          <a:xfrm>
            <a:off x="4551077" y="940485"/>
            <a:ext cx="2976111" cy="14377"/>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35462703"/>
      </p:ext>
    </p:extLst>
  </p:cSld>
  <p:clrMapOvr>
    <a:masterClrMapping/>
  </p:clrMapOvr>
  <mc:AlternateContent xmlns:mc="http://schemas.openxmlformats.org/markup-compatibility/2006" xmlns:p14="http://schemas.microsoft.com/office/powerpoint/2010/main">
    <mc:Choice Requires="p14">
      <p:transition spd="slow" p14:dur="2000" advTm="50500"/>
    </mc:Choice>
    <mc:Fallback xmlns="">
      <p:transition spd="slow" advTm="505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43835-32F0-48F0-BFD4-DBC358FC7432}"/>
              </a:ext>
            </a:extLst>
          </p:cNvPr>
          <p:cNvSpPr txBox="1"/>
          <p:nvPr/>
        </p:nvSpPr>
        <p:spPr>
          <a:xfrm>
            <a:off x="887103" y="1228299"/>
            <a:ext cx="10508775"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2">
                    <a:lumMod val="10000"/>
                  </a:schemeClr>
                </a:solidFill>
              </a:rPr>
              <a:t>Real Python. “Linear Regression in Python.” Real Python, Real Python, 7 Nov. 2020, realpython.com/linear-regression-in-python/</a:t>
            </a:r>
          </a:p>
          <a:p>
            <a:pPr algn="just"/>
            <a:endParaRPr lang="en-US" dirty="0">
              <a:solidFill>
                <a:schemeClr val="bg2">
                  <a:lumMod val="10000"/>
                </a:schemeClr>
              </a:solidFill>
            </a:endParaRPr>
          </a:p>
          <a:p>
            <a:pPr marL="285750" indent="-285750" algn="just">
              <a:buFont typeface="Arial" panose="020B0604020202020204" pitchFamily="34" charset="0"/>
              <a:buChar char="•"/>
            </a:pPr>
            <a:r>
              <a:rPr lang="en-US" dirty="0" err="1">
                <a:solidFill>
                  <a:schemeClr val="bg2">
                    <a:lumMod val="10000"/>
                  </a:schemeClr>
                </a:solidFill>
              </a:rPr>
              <a:t>Jaadi</a:t>
            </a:r>
            <a:r>
              <a:rPr lang="en-US" dirty="0">
                <a:solidFill>
                  <a:schemeClr val="bg2">
                    <a:lumMod val="10000"/>
                  </a:schemeClr>
                </a:solidFill>
              </a:rPr>
              <a:t>, Z. (n.d.). A Step by Step Explanation of Principal Component Analysis. Retrieved November 09, 2020, from https://builtin.com/data-science/step-step-explanation-principal-component-analysis</a:t>
            </a:r>
          </a:p>
          <a:p>
            <a:pPr marL="285750" indent="-285750" algn="just">
              <a:buFont typeface="Arial" panose="020B0604020202020204" pitchFamily="34" charset="0"/>
              <a:buChar char="•"/>
            </a:pPr>
            <a:endParaRPr lang="en-US" dirty="0">
              <a:solidFill>
                <a:schemeClr val="bg2">
                  <a:lumMod val="10000"/>
                </a:schemeClr>
              </a:solidFill>
            </a:endParaRPr>
          </a:p>
          <a:p>
            <a:pPr marL="285750" indent="-285750" algn="just">
              <a:buFont typeface="Arial" panose="020B0604020202020204" pitchFamily="34" charset="0"/>
              <a:buChar char="•"/>
            </a:pPr>
            <a:r>
              <a:rPr lang="en-US" dirty="0">
                <a:solidFill>
                  <a:schemeClr val="bg2">
                    <a:lumMod val="10000"/>
                  </a:schemeClr>
                </a:solidFill>
              </a:rPr>
              <a:t>Varshney, P. (2020, October 17). Q-Q Plots Explained. Retrieved November 09, 2020, from https://towardsdatascience.com/q-q-plots-explained-5aa8495426c0</a:t>
            </a:r>
          </a:p>
          <a:p>
            <a:pPr marL="285750" indent="-285750" algn="just">
              <a:buFont typeface="Arial" panose="020B0604020202020204" pitchFamily="34" charset="0"/>
              <a:buChar char="•"/>
            </a:pPr>
            <a:endParaRPr lang="en-US" dirty="0">
              <a:solidFill>
                <a:schemeClr val="bg2">
                  <a:lumMod val="10000"/>
                </a:schemeClr>
              </a:solidFill>
            </a:endParaRPr>
          </a:p>
          <a:p>
            <a:pPr marL="285750" indent="-285750" algn="just">
              <a:buFont typeface="Arial" panose="020B0604020202020204" pitchFamily="34" charset="0"/>
              <a:buChar char="•"/>
            </a:pPr>
            <a:r>
              <a:rPr lang="en-US" dirty="0">
                <a:solidFill>
                  <a:schemeClr val="bg2">
                    <a:lumMod val="10000"/>
                  </a:schemeClr>
                </a:solidFill>
              </a:rPr>
              <a:t>Model-Building Strategies and Methods for Logistic Regression. (2005). Applied Logistic Regression, 91-142. doi:10.1002/0471722146.ch4</a:t>
            </a:r>
          </a:p>
          <a:p>
            <a:pPr marL="285750" indent="-285750" algn="just">
              <a:buFont typeface="Arial" panose="020B0604020202020204" pitchFamily="34" charset="0"/>
              <a:buChar char="•"/>
            </a:pPr>
            <a:endParaRPr lang="en-US" dirty="0">
              <a:solidFill>
                <a:schemeClr val="bg2">
                  <a:lumMod val="10000"/>
                </a:schemeClr>
              </a:solidFill>
            </a:endParaRPr>
          </a:p>
          <a:p>
            <a:pPr marL="285750" indent="-285750" algn="just">
              <a:buFont typeface="Arial" panose="020B0604020202020204" pitchFamily="34" charset="0"/>
              <a:buChar char="•"/>
            </a:pPr>
            <a:r>
              <a:rPr lang="en-US" dirty="0">
                <a:solidFill>
                  <a:schemeClr val="bg2">
                    <a:lumMod val="10000"/>
                  </a:schemeClr>
                </a:solidFill>
              </a:rPr>
              <a:t>Dawson, C. (2019, September 26). Gradient Boosting in Python from Scratch. Retrieved October 06, 2020, from https://towardsdatascience.com/gradient-boosting-in-python-from-scratch-4a3d9077367</a:t>
            </a:r>
          </a:p>
          <a:p>
            <a:pPr marL="285750" indent="-285750" algn="just">
              <a:buFont typeface="Arial" panose="020B0604020202020204" pitchFamily="34" charset="0"/>
              <a:buChar char="•"/>
            </a:pPr>
            <a:endParaRPr lang="en-US" dirty="0">
              <a:solidFill>
                <a:schemeClr val="bg2">
                  <a:lumMod val="10000"/>
                </a:schemeClr>
              </a:solidFill>
            </a:endParaRPr>
          </a:p>
          <a:p>
            <a:pPr marL="285750" indent="-285750" algn="just">
              <a:buFont typeface="Arial" panose="020B0604020202020204" pitchFamily="34" charset="0"/>
              <a:buChar char="•"/>
            </a:pPr>
            <a:r>
              <a:rPr lang="en-US" dirty="0" err="1">
                <a:solidFill>
                  <a:schemeClr val="bg2">
                    <a:lumMod val="10000"/>
                  </a:schemeClr>
                </a:solidFill>
              </a:rPr>
              <a:t>Megha</a:t>
            </a:r>
            <a:r>
              <a:rPr lang="en-US" dirty="0">
                <a:solidFill>
                  <a:schemeClr val="bg2">
                    <a:lumMod val="10000"/>
                  </a:schemeClr>
                </a:solidFill>
              </a:rPr>
              <a:t> Mishra (May 26, 2018), REGULARIZATION: An important concept in Machine Learning, https://towardsdatascience.com/regularization-an-important-concept-in-machine-learning-5891628907ea</a:t>
            </a:r>
          </a:p>
        </p:txBody>
      </p:sp>
      <p:sp>
        <p:nvSpPr>
          <p:cNvPr id="3" name="Title 1">
            <a:extLst>
              <a:ext uri="{FF2B5EF4-FFF2-40B4-BE49-F238E27FC236}">
                <a16:creationId xmlns:a16="http://schemas.microsoft.com/office/drawing/2014/main" id="{251A5C39-870C-4D19-83F9-E802588D0543}"/>
              </a:ext>
            </a:extLst>
          </p:cNvPr>
          <p:cNvSpPr txBox="1">
            <a:spLocks/>
          </p:cNvSpPr>
          <p:nvPr/>
        </p:nvSpPr>
        <p:spPr>
          <a:xfrm>
            <a:off x="3219527" y="219883"/>
            <a:ext cx="5752945" cy="4981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C00000"/>
                </a:solidFill>
              </a:rPr>
              <a:t>REFERENCES</a:t>
            </a:r>
          </a:p>
        </p:txBody>
      </p:sp>
      <p:cxnSp>
        <p:nvCxnSpPr>
          <p:cNvPr id="4" name="Straight Arrow Connector 3">
            <a:extLst>
              <a:ext uri="{FF2B5EF4-FFF2-40B4-BE49-F238E27FC236}">
                <a16:creationId xmlns:a16="http://schemas.microsoft.com/office/drawing/2014/main" id="{72258C81-7EF5-4C54-9D58-AD3304EACCF5}"/>
              </a:ext>
            </a:extLst>
          </p:cNvPr>
          <p:cNvCxnSpPr>
            <a:cxnSpLocks/>
          </p:cNvCxnSpPr>
          <p:nvPr/>
        </p:nvCxnSpPr>
        <p:spPr>
          <a:xfrm>
            <a:off x="4607943" y="798074"/>
            <a:ext cx="2976111" cy="14377"/>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3446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43E5D-454C-41A8-9590-B0EFB59DD583}"/>
              </a:ext>
            </a:extLst>
          </p:cNvPr>
          <p:cNvSpPr txBox="1"/>
          <p:nvPr/>
        </p:nvSpPr>
        <p:spPr>
          <a:xfrm>
            <a:off x="2176978" y="2227492"/>
            <a:ext cx="7838043" cy="1938992"/>
          </a:xfrm>
          <a:prstGeom prst="rect">
            <a:avLst/>
          </a:prstGeom>
          <a:noFill/>
        </p:spPr>
        <p:txBody>
          <a:bodyPr wrap="none" rtlCol="0">
            <a:spAutoFit/>
          </a:bodyPr>
          <a:lstStyle/>
          <a:p>
            <a:r>
              <a:rPr lang="en-US" sz="12000" b="1" i="1" u="sng" dirty="0">
                <a:gradFill>
                  <a:gsLst>
                    <a:gs pos="0">
                      <a:srgbClr val="7030A0"/>
                    </a:gs>
                    <a:gs pos="100000">
                      <a:srgbClr val="C00000"/>
                    </a:gs>
                  </a:gsLst>
                  <a:lin ang="5400000" scaled="1"/>
                </a:gradFill>
              </a:rPr>
              <a:t>THANK YOU</a:t>
            </a:r>
          </a:p>
        </p:txBody>
      </p:sp>
    </p:spTree>
    <p:extLst>
      <p:ext uri="{BB962C8B-B14F-4D97-AF65-F5344CB8AC3E}">
        <p14:creationId xmlns:p14="http://schemas.microsoft.com/office/powerpoint/2010/main" val="319141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4E18ED-B6DB-490A-AA3D-CCC714DEFA4B}"/>
              </a:ext>
            </a:extLst>
          </p:cNvPr>
          <p:cNvSpPr txBox="1">
            <a:spLocks/>
          </p:cNvSpPr>
          <p:nvPr/>
        </p:nvSpPr>
        <p:spPr>
          <a:xfrm>
            <a:off x="3667991" y="699799"/>
            <a:ext cx="4856018" cy="493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C00000"/>
                </a:solidFill>
              </a:rPr>
              <a:t>INTRODUCTION</a:t>
            </a:r>
          </a:p>
        </p:txBody>
      </p:sp>
      <p:cxnSp>
        <p:nvCxnSpPr>
          <p:cNvPr id="5" name="Straight Arrow Connector 4">
            <a:extLst>
              <a:ext uri="{FF2B5EF4-FFF2-40B4-BE49-F238E27FC236}">
                <a16:creationId xmlns:a16="http://schemas.microsoft.com/office/drawing/2014/main" id="{01737B34-AC80-4189-939E-3DDB5B7C4C22}"/>
              </a:ext>
            </a:extLst>
          </p:cNvPr>
          <p:cNvCxnSpPr>
            <a:cxnSpLocks/>
          </p:cNvCxnSpPr>
          <p:nvPr/>
        </p:nvCxnSpPr>
        <p:spPr>
          <a:xfrm>
            <a:off x="4572000" y="1215020"/>
            <a:ext cx="3125337"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61949112-60FC-4B3E-944C-360AB7AF7300}"/>
              </a:ext>
            </a:extLst>
          </p:cNvPr>
          <p:cNvSpPr txBox="1"/>
          <p:nvPr/>
        </p:nvSpPr>
        <p:spPr>
          <a:xfrm>
            <a:off x="1615440" y="2136338"/>
            <a:ext cx="8961120" cy="2585323"/>
          </a:xfrm>
          <a:prstGeom prst="rect">
            <a:avLst/>
          </a:prstGeom>
          <a:noFill/>
        </p:spPr>
        <p:txBody>
          <a:bodyPr wrap="square" rtlCol="0">
            <a:spAutoFit/>
          </a:bodyPr>
          <a:lstStyle/>
          <a:p>
            <a:pPr algn="just"/>
            <a:r>
              <a:rPr lang="en-US" dirty="0"/>
              <a:t>	This project is based on the medical research conducted by MIT and Harvard which is serving the purpose of developing a drug advancement through enhancements to “Mechanisms of Action (</a:t>
            </a:r>
            <a:r>
              <a:rPr lang="en-US" dirty="0" err="1"/>
              <a:t>MoA</a:t>
            </a:r>
            <a:r>
              <a:rPr lang="en-US" dirty="0"/>
              <a:t>)” prediction algorithms. </a:t>
            </a:r>
          </a:p>
          <a:p>
            <a:pPr algn="just"/>
            <a:endParaRPr lang="en-US" dirty="0"/>
          </a:p>
          <a:p>
            <a:pPr algn="just"/>
            <a:r>
              <a:rPr lang="en-US" dirty="0"/>
              <a:t>	As the discovery of new drugs has evolved, the technology of innovation has also improvised. As of now, researchers look to recognize a protein target related to disease and build up a molecule that can regulate that protein target. As a shorthand to depict the biological movement of a given molecule, scientists allot a mark alluded to as Mechanism of Action or </a:t>
            </a:r>
            <a:r>
              <a:rPr lang="en-US" dirty="0" err="1"/>
              <a:t>MoA</a:t>
            </a:r>
            <a:r>
              <a:rPr lang="en-US" dirty="0"/>
              <a:t> for short.</a:t>
            </a:r>
          </a:p>
        </p:txBody>
      </p:sp>
    </p:spTree>
    <p:extLst>
      <p:ext uri="{BB962C8B-B14F-4D97-AF65-F5344CB8AC3E}">
        <p14:creationId xmlns:p14="http://schemas.microsoft.com/office/powerpoint/2010/main" val="372557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9A0EFF-F93B-420C-9523-D37ED3878357}"/>
              </a:ext>
            </a:extLst>
          </p:cNvPr>
          <p:cNvSpPr txBox="1">
            <a:spLocks/>
          </p:cNvSpPr>
          <p:nvPr/>
        </p:nvSpPr>
        <p:spPr>
          <a:xfrm>
            <a:off x="3667991" y="367292"/>
            <a:ext cx="4856018" cy="4938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BUSINESS </a:t>
            </a:r>
            <a:r>
              <a:rPr lang="en-US" sz="3600" dirty="0">
                <a:solidFill>
                  <a:srgbClr val="C00000"/>
                </a:solidFill>
              </a:rPr>
              <a:t>PROBLEM</a:t>
            </a:r>
          </a:p>
        </p:txBody>
      </p:sp>
      <p:cxnSp>
        <p:nvCxnSpPr>
          <p:cNvPr id="5" name="Straight Arrow Connector 4">
            <a:extLst>
              <a:ext uri="{FF2B5EF4-FFF2-40B4-BE49-F238E27FC236}">
                <a16:creationId xmlns:a16="http://schemas.microsoft.com/office/drawing/2014/main" id="{46CE36FC-72C8-4221-98F6-C537C5DBB8C9}"/>
              </a:ext>
            </a:extLst>
          </p:cNvPr>
          <p:cNvCxnSpPr>
            <a:cxnSpLocks/>
          </p:cNvCxnSpPr>
          <p:nvPr/>
        </p:nvCxnSpPr>
        <p:spPr>
          <a:xfrm>
            <a:off x="4087091" y="896161"/>
            <a:ext cx="3962400"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2EE3A57-01F7-45E7-A0EE-0C695D56BECF}"/>
              </a:ext>
            </a:extLst>
          </p:cNvPr>
          <p:cNvSpPr txBox="1"/>
          <p:nvPr/>
        </p:nvSpPr>
        <p:spPr>
          <a:xfrm>
            <a:off x="1198417" y="1997839"/>
            <a:ext cx="9795165" cy="2862322"/>
          </a:xfrm>
          <a:prstGeom prst="rect">
            <a:avLst/>
          </a:prstGeom>
          <a:noFill/>
        </p:spPr>
        <p:txBody>
          <a:bodyPr wrap="square" rtlCol="0">
            <a:spAutoFit/>
          </a:bodyPr>
          <a:lstStyle/>
          <a:p>
            <a:pPr algn="just"/>
            <a:r>
              <a:rPr lang="en-US" dirty="0"/>
              <a:t>	Our goal is to improvise the algorithm already implemented by MIT and Harvard which provides the classification of drugs based on the biological activities happening as a result of medicines with the body cells and predict molecular targets from that data using an integrated preprocessing and machine learning pipeline.</a:t>
            </a:r>
          </a:p>
          <a:p>
            <a:pPr algn="just"/>
            <a:r>
              <a:rPr lang="en-US" dirty="0"/>
              <a:t> </a:t>
            </a:r>
          </a:p>
          <a:p>
            <a:pPr algn="just"/>
            <a:r>
              <a:rPr lang="en-US" dirty="0"/>
              <a:t>	We have decided a approach with this dataset that joins quality articulation and cell feasibility information. </a:t>
            </a:r>
          </a:p>
          <a:p>
            <a:pPr algn="just"/>
            <a:endParaRPr lang="en-US" dirty="0"/>
          </a:p>
          <a:p>
            <a:pPr algn="just"/>
            <a:r>
              <a:rPr lang="en-US" dirty="0"/>
              <a:t>The information depends on another innovation that measures at the same time (inside similar examples) human cells' reactions to drugs in a pool of 100 diverse cell types</a:t>
            </a:r>
          </a:p>
        </p:txBody>
      </p:sp>
    </p:spTree>
    <p:extLst>
      <p:ext uri="{BB962C8B-B14F-4D97-AF65-F5344CB8AC3E}">
        <p14:creationId xmlns:p14="http://schemas.microsoft.com/office/powerpoint/2010/main" val="375659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EE73-10E6-449B-9786-2E3154148975}"/>
              </a:ext>
            </a:extLst>
          </p:cNvPr>
          <p:cNvSpPr>
            <a:spLocks noGrp="1"/>
          </p:cNvSpPr>
          <p:nvPr>
            <p:ph type="title"/>
          </p:nvPr>
        </p:nvSpPr>
        <p:spPr>
          <a:xfrm>
            <a:off x="2937164" y="187180"/>
            <a:ext cx="6026732" cy="493857"/>
          </a:xfrm>
        </p:spPr>
        <p:txBody>
          <a:bodyPr>
            <a:noAutofit/>
          </a:bodyPr>
          <a:lstStyle/>
          <a:p>
            <a:pPr algn="ctr"/>
            <a:r>
              <a:rPr lang="en-US" sz="3600" dirty="0"/>
              <a:t>EXPLORATORY </a:t>
            </a:r>
            <a:r>
              <a:rPr lang="en-US" sz="3600" dirty="0">
                <a:solidFill>
                  <a:srgbClr val="C00000"/>
                </a:solidFill>
              </a:rPr>
              <a:t>DATA ANALYSIS</a:t>
            </a:r>
          </a:p>
        </p:txBody>
      </p:sp>
      <p:pic>
        <p:nvPicPr>
          <p:cNvPr id="4" name="Graphic 5" descr="Statistics">
            <a:extLst>
              <a:ext uri="{FF2B5EF4-FFF2-40B4-BE49-F238E27FC236}">
                <a16:creationId xmlns:a16="http://schemas.microsoft.com/office/drawing/2014/main" id="{8682E09D-7E7F-47DE-B0C6-8E1933F5ED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0009" y="4936750"/>
            <a:ext cx="1387555" cy="1417320"/>
          </a:xfrm>
          <a:prstGeom prst="rect">
            <a:avLst/>
          </a:prstGeom>
        </p:spPr>
      </p:pic>
      <p:pic>
        <p:nvPicPr>
          <p:cNvPr id="5" name="Graphic 7" descr="Research">
            <a:extLst>
              <a:ext uri="{FF2B5EF4-FFF2-40B4-BE49-F238E27FC236}">
                <a16:creationId xmlns:a16="http://schemas.microsoft.com/office/drawing/2014/main" id="{BE538A3F-501E-4F56-818C-656EE79A7D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87987" y="2062945"/>
            <a:ext cx="1371600" cy="1413300"/>
          </a:xfrm>
          <a:prstGeom prst="rect">
            <a:avLst/>
          </a:prstGeom>
        </p:spPr>
      </p:pic>
      <p:pic>
        <p:nvPicPr>
          <p:cNvPr id="6" name="Graphic 5" descr="Folder Search">
            <a:extLst>
              <a:ext uri="{FF2B5EF4-FFF2-40B4-BE49-F238E27FC236}">
                <a16:creationId xmlns:a16="http://schemas.microsoft.com/office/drawing/2014/main" id="{4061CBF3-5EF3-403A-895E-396B61967B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5058" y="681037"/>
            <a:ext cx="1402060" cy="1417320"/>
          </a:xfrm>
          <a:prstGeom prst="rect">
            <a:avLst/>
          </a:prstGeom>
        </p:spPr>
      </p:pic>
      <p:sp>
        <p:nvSpPr>
          <p:cNvPr id="7" name="TextBox 16">
            <a:extLst>
              <a:ext uri="{FF2B5EF4-FFF2-40B4-BE49-F238E27FC236}">
                <a16:creationId xmlns:a16="http://schemas.microsoft.com/office/drawing/2014/main" id="{B3AA5AC3-7FC1-4F3E-BF32-A86F1F30CD4E}"/>
              </a:ext>
            </a:extLst>
          </p:cNvPr>
          <p:cNvSpPr txBox="1"/>
          <p:nvPr/>
        </p:nvSpPr>
        <p:spPr>
          <a:xfrm>
            <a:off x="501518" y="1937520"/>
            <a:ext cx="179100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C00000"/>
                </a:solidFill>
              </a:rPr>
              <a:t>Data Exploration</a:t>
            </a:r>
            <a:endParaRPr lang="en-US" dirty="0"/>
          </a:p>
        </p:txBody>
      </p:sp>
      <p:sp>
        <p:nvSpPr>
          <p:cNvPr id="8" name="TextBox 36">
            <a:extLst>
              <a:ext uri="{FF2B5EF4-FFF2-40B4-BE49-F238E27FC236}">
                <a16:creationId xmlns:a16="http://schemas.microsoft.com/office/drawing/2014/main" id="{F221A017-00EF-4D64-B625-37657A3D18B5}"/>
              </a:ext>
            </a:extLst>
          </p:cNvPr>
          <p:cNvSpPr txBox="1"/>
          <p:nvPr/>
        </p:nvSpPr>
        <p:spPr>
          <a:xfrm>
            <a:off x="9187975" y="3400797"/>
            <a:ext cx="277162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000000"/>
                </a:solidFill>
              </a:rPr>
              <a:t>Data Cleaning</a:t>
            </a:r>
            <a:endParaRPr lang="en-US" dirty="0">
              <a:solidFill>
                <a:srgbClr val="000000"/>
              </a:solidFill>
            </a:endParaRPr>
          </a:p>
        </p:txBody>
      </p:sp>
      <p:sp>
        <p:nvSpPr>
          <p:cNvPr id="9" name="TextBox 37">
            <a:extLst>
              <a:ext uri="{FF2B5EF4-FFF2-40B4-BE49-F238E27FC236}">
                <a16:creationId xmlns:a16="http://schemas.microsoft.com/office/drawing/2014/main" id="{96FE2053-E10E-431C-8900-6F9916D8DF08}"/>
              </a:ext>
            </a:extLst>
          </p:cNvPr>
          <p:cNvSpPr txBox="1"/>
          <p:nvPr/>
        </p:nvSpPr>
        <p:spPr>
          <a:xfrm>
            <a:off x="9740309" y="6177261"/>
            <a:ext cx="166695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Data Analysis</a:t>
            </a:r>
            <a:endParaRPr lang="en-US" dirty="0"/>
          </a:p>
        </p:txBody>
      </p:sp>
      <p:pic>
        <p:nvPicPr>
          <p:cNvPr id="11" name="Graphic 10" descr="Arrow circle">
            <a:extLst>
              <a:ext uri="{FF2B5EF4-FFF2-40B4-BE49-F238E27FC236}">
                <a16:creationId xmlns:a16="http://schemas.microsoft.com/office/drawing/2014/main" id="{78B46CAA-48BA-4FAB-B87F-C885123DBED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7428" y="3565782"/>
            <a:ext cx="1417320" cy="1417320"/>
          </a:xfrm>
          <a:prstGeom prst="rect">
            <a:avLst/>
          </a:prstGeom>
        </p:spPr>
      </p:pic>
      <p:sp>
        <p:nvSpPr>
          <p:cNvPr id="13" name="TextBox 36">
            <a:extLst>
              <a:ext uri="{FF2B5EF4-FFF2-40B4-BE49-F238E27FC236}">
                <a16:creationId xmlns:a16="http://schemas.microsoft.com/office/drawing/2014/main" id="{D699EB3F-A70A-46E6-A3BC-14BAF02FC04B}"/>
              </a:ext>
            </a:extLst>
          </p:cNvPr>
          <p:cNvSpPr txBox="1"/>
          <p:nvPr/>
        </p:nvSpPr>
        <p:spPr>
          <a:xfrm>
            <a:off x="394611" y="4774244"/>
            <a:ext cx="200482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C00000"/>
                </a:solidFill>
              </a:rPr>
              <a:t>Data Preprocessing</a:t>
            </a:r>
            <a:endParaRPr lang="en-US" dirty="0">
              <a:solidFill>
                <a:srgbClr val="C00000"/>
              </a:solidFill>
            </a:endParaRPr>
          </a:p>
        </p:txBody>
      </p:sp>
      <p:sp>
        <p:nvSpPr>
          <p:cNvPr id="14" name="TextBox 13">
            <a:extLst>
              <a:ext uri="{FF2B5EF4-FFF2-40B4-BE49-F238E27FC236}">
                <a16:creationId xmlns:a16="http://schemas.microsoft.com/office/drawing/2014/main" id="{F6C34FD9-BF27-4D4F-8631-62F129FA81D0}"/>
              </a:ext>
            </a:extLst>
          </p:cNvPr>
          <p:cNvSpPr txBox="1"/>
          <p:nvPr/>
        </p:nvSpPr>
        <p:spPr>
          <a:xfrm>
            <a:off x="2413260" y="1049295"/>
            <a:ext cx="6976400" cy="923330"/>
          </a:xfrm>
          <a:prstGeom prst="rect">
            <a:avLst/>
          </a:prstGeom>
          <a:noFill/>
        </p:spPr>
        <p:txBody>
          <a:bodyPr wrap="square" rtlCol="0">
            <a:spAutoFit/>
          </a:bodyPr>
          <a:lstStyle/>
          <a:p>
            <a:pPr marL="0" indent="0" algn="just">
              <a:buNone/>
            </a:pPr>
            <a:r>
              <a:rPr lang="en-US" sz="1800" dirty="0"/>
              <a:t>Explored to uncover patterns, characteristics, and points of interest</a:t>
            </a:r>
          </a:p>
          <a:p>
            <a:pPr algn="just"/>
            <a:r>
              <a:rPr lang="en-US" sz="1800" dirty="0"/>
              <a:t>Its a combination of data visualizations, charts, and initial reports</a:t>
            </a:r>
          </a:p>
          <a:p>
            <a:pPr marL="0" indent="0" algn="just">
              <a:buNone/>
            </a:pPr>
            <a:r>
              <a:rPr lang="en-US" sz="1800" dirty="0"/>
              <a:t>To get a broad picture of important trends and major points</a:t>
            </a:r>
          </a:p>
        </p:txBody>
      </p:sp>
      <p:sp>
        <p:nvSpPr>
          <p:cNvPr id="15" name="TextBox 14">
            <a:extLst>
              <a:ext uri="{FF2B5EF4-FFF2-40B4-BE49-F238E27FC236}">
                <a16:creationId xmlns:a16="http://schemas.microsoft.com/office/drawing/2014/main" id="{6E0A7EA5-A3BE-4AB4-8E80-67C64D75A2D6}"/>
              </a:ext>
            </a:extLst>
          </p:cNvPr>
          <p:cNvSpPr txBox="1"/>
          <p:nvPr/>
        </p:nvSpPr>
        <p:spPr>
          <a:xfrm>
            <a:off x="2413259" y="2505670"/>
            <a:ext cx="5632350" cy="923330"/>
          </a:xfrm>
          <a:prstGeom prst="rect">
            <a:avLst/>
          </a:prstGeom>
          <a:noFill/>
        </p:spPr>
        <p:txBody>
          <a:bodyPr wrap="square" rtlCol="0">
            <a:spAutoFit/>
          </a:bodyPr>
          <a:lstStyle/>
          <a:p>
            <a:pPr marL="0" indent="0" algn="just">
              <a:buNone/>
            </a:pPr>
            <a:r>
              <a:rPr lang="en-US" sz="1800" dirty="0"/>
              <a:t>The data can have many irrelevant and missing parts</a:t>
            </a:r>
          </a:p>
          <a:p>
            <a:pPr marL="0" indent="0" algn="just">
              <a:buNone/>
            </a:pPr>
            <a:r>
              <a:rPr lang="en-US" sz="1800" dirty="0"/>
              <a:t>To handle this part, data cleaning is done</a:t>
            </a:r>
          </a:p>
          <a:p>
            <a:pPr marL="0" indent="0" algn="just">
              <a:buNone/>
            </a:pPr>
            <a:r>
              <a:rPr lang="en-US" sz="1800" dirty="0"/>
              <a:t>It involves handling of missing data, noisy data etc.</a:t>
            </a:r>
          </a:p>
        </p:txBody>
      </p:sp>
      <p:sp>
        <p:nvSpPr>
          <p:cNvPr id="16" name="TextBox 15">
            <a:extLst>
              <a:ext uri="{FF2B5EF4-FFF2-40B4-BE49-F238E27FC236}">
                <a16:creationId xmlns:a16="http://schemas.microsoft.com/office/drawing/2014/main" id="{F65DF2DE-92D1-45CB-A573-D8103DF2D863}"/>
              </a:ext>
            </a:extLst>
          </p:cNvPr>
          <p:cNvSpPr txBox="1"/>
          <p:nvPr/>
        </p:nvSpPr>
        <p:spPr>
          <a:xfrm>
            <a:off x="2413259" y="3951277"/>
            <a:ext cx="6550637" cy="646331"/>
          </a:xfrm>
          <a:prstGeom prst="rect">
            <a:avLst/>
          </a:prstGeom>
          <a:noFill/>
        </p:spPr>
        <p:txBody>
          <a:bodyPr wrap="square" rtlCol="0">
            <a:spAutoFit/>
          </a:bodyPr>
          <a:lstStyle/>
          <a:p>
            <a:pPr marL="0" indent="0" algn="just">
              <a:buNone/>
            </a:pPr>
            <a:r>
              <a:rPr lang="en-US" sz="1800" dirty="0"/>
              <a:t>Data preprocessing is a data mining technique</a:t>
            </a:r>
          </a:p>
          <a:p>
            <a:pPr marL="0" indent="0" algn="just">
              <a:buNone/>
            </a:pPr>
            <a:r>
              <a:rPr lang="en-US" sz="1800" dirty="0"/>
              <a:t>Used to transform the raw data in a useful and efficient format</a:t>
            </a:r>
            <a:endParaRPr lang="en-US" dirty="0"/>
          </a:p>
        </p:txBody>
      </p:sp>
      <p:sp>
        <p:nvSpPr>
          <p:cNvPr id="17" name="TextBox 16">
            <a:extLst>
              <a:ext uri="{FF2B5EF4-FFF2-40B4-BE49-F238E27FC236}">
                <a16:creationId xmlns:a16="http://schemas.microsoft.com/office/drawing/2014/main" id="{2CEF8A49-F84B-49D8-AC86-6AD817BFEC78}"/>
              </a:ext>
            </a:extLst>
          </p:cNvPr>
          <p:cNvSpPr txBox="1"/>
          <p:nvPr/>
        </p:nvSpPr>
        <p:spPr>
          <a:xfrm>
            <a:off x="2413259" y="5418506"/>
            <a:ext cx="7488649" cy="646331"/>
          </a:xfrm>
          <a:prstGeom prst="rect">
            <a:avLst/>
          </a:prstGeom>
          <a:noFill/>
        </p:spPr>
        <p:txBody>
          <a:bodyPr wrap="square" rtlCol="0">
            <a:spAutoFit/>
          </a:bodyPr>
          <a:lstStyle/>
          <a:p>
            <a:pPr marL="0" indent="0" algn="just">
              <a:buNone/>
            </a:pPr>
            <a:r>
              <a:rPr lang="en-IN" sz="1800" dirty="0"/>
              <a:t>It is a process of inspecting, cleansing, transforming and modelling data</a:t>
            </a:r>
          </a:p>
          <a:p>
            <a:pPr marL="0" indent="0" algn="just">
              <a:buNone/>
            </a:pPr>
            <a:r>
              <a:rPr lang="en-IN" sz="1800" dirty="0"/>
              <a:t>To discover useful information, conclusions and supporting decision-making</a:t>
            </a:r>
            <a:endParaRPr lang="en-US" sz="1800" dirty="0"/>
          </a:p>
        </p:txBody>
      </p:sp>
      <p:cxnSp>
        <p:nvCxnSpPr>
          <p:cNvPr id="18" name="Straight Arrow Connector 17">
            <a:extLst>
              <a:ext uri="{FF2B5EF4-FFF2-40B4-BE49-F238E27FC236}">
                <a16:creationId xmlns:a16="http://schemas.microsoft.com/office/drawing/2014/main" id="{0BFEB2DB-3A32-4A56-A71E-945337CBFBCD}"/>
              </a:ext>
            </a:extLst>
          </p:cNvPr>
          <p:cNvCxnSpPr>
            <a:cxnSpLocks/>
          </p:cNvCxnSpPr>
          <p:nvPr/>
        </p:nvCxnSpPr>
        <p:spPr>
          <a:xfrm>
            <a:off x="3186545" y="770641"/>
            <a:ext cx="5569528"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1729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20">
            <a:extLst>
              <a:ext uri="{FF2B5EF4-FFF2-40B4-BE49-F238E27FC236}">
                <a16:creationId xmlns:a16="http://schemas.microsoft.com/office/drawing/2014/main" id="{C9A13735-C527-4F7A-B290-5CA7E599A3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51" r="9988"/>
          <a:stretch/>
        </p:blipFill>
        <p:spPr bwMode="auto">
          <a:xfrm>
            <a:off x="409432" y="228601"/>
            <a:ext cx="5686568" cy="28289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a:extLst>
              <a:ext uri="{FF2B5EF4-FFF2-40B4-BE49-F238E27FC236}">
                <a16:creationId xmlns:a16="http://schemas.microsoft.com/office/drawing/2014/main" id="{52752DD8-9563-495F-8FB7-79ED9E855EA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12">
            <a:extLst>
              <a:ext uri="{FF2B5EF4-FFF2-40B4-BE49-F238E27FC236}">
                <a16:creationId xmlns:a16="http://schemas.microsoft.com/office/drawing/2014/main" id="{688510DE-325A-4B55-AD6E-A4DEC82F9EDA}"/>
              </a:ext>
            </a:extLst>
          </p:cNvPr>
          <p:cNvSpPr>
            <a:spLocks noChangeArrowheads="1"/>
          </p:cNvSpPr>
          <p:nvPr/>
        </p:nvSpPr>
        <p:spPr bwMode="auto">
          <a:xfrm>
            <a:off x="0" y="6000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8" name="Rectangle 13">
            <a:extLst>
              <a:ext uri="{FF2B5EF4-FFF2-40B4-BE49-F238E27FC236}">
                <a16:creationId xmlns:a16="http://schemas.microsoft.com/office/drawing/2014/main" id="{A772C9F7-683F-4C19-AEFE-A020D7278D54}"/>
              </a:ext>
            </a:extLst>
          </p:cNvPr>
          <p:cNvSpPr>
            <a:spLocks noChangeArrowheads="1"/>
          </p:cNvSpPr>
          <p:nvPr/>
        </p:nvSpPr>
        <p:spPr bwMode="auto">
          <a:xfrm>
            <a:off x="0" y="796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0" name="Rectangle 15">
            <a:extLst>
              <a:ext uri="{FF2B5EF4-FFF2-40B4-BE49-F238E27FC236}">
                <a16:creationId xmlns:a16="http://schemas.microsoft.com/office/drawing/2014/main" id="{3FCD401F-D60A-4143-A5B9-B60D8E2CA827}"/>
              </a:ext>
            </a:extLst>
          </p:cNvPr>
          <p:cNvSpPr>
            <a:spLocks noChangeArrowheads="1"/>
          </p:cNvSpPr>
          <p:nvPr/>
        </p:nvSpPr>
        <p:spPr bwMode="auto">
          <a:xfrm>
            <a:off x="0" y="12534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6">
            <a:extLst>
              <a:ext uri="{FF2B5EF4-FFF2-40B4-BE49-F238E27FC236}">
                <a16:creationId xmlns:a16="http://schemas.microsoft.com/office/drawing/2014/main" id="{BFF2EDD5-6C3B-42D7-9F4A-56E0AAE85103}"/>
              </a:ext>
            </a:extLst>
          </p:cNvPr>
          <p:cNvSpPr>
            <a:spLocks noChangeArrowheads="1"/>
          </p:cNvSpPr>
          <p:nvPr/>
        </p:nvSpPr>
        <p:spPr bwMode="auto">
          <a:xfrm>
            <a:off x="0" y="14011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Rectangle 17">
            <a:extLst>
              <a:ext uri="{FF2B5EF4-FFF2-40B4-BE49-F238E27FC236}">
                <a16:creationId xmlns:a16="http://schemas.microsoft.com/office/drawing/2014/main" id="{B8075A9F-5A69-42EE-AFE7-E94545A8D3FC}"/>
              </a:ext>
            </a:extLst>
          </p:cNvPr>
          <p:cNvSpPr>
            <a:spLocks noChangeArrowheads="1"/>
          </p:cNvSpPr>
          <p:nvPr/>
        </p:nvSpPr>
        <p:spPr bwMode="auto">
          <a:xfrm>
            <a:off x="0" y="15335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21" name="Picture 21">
            <a:extLst>
              <a:ext uri="{FF2B5EF4-FFF2-40B4-BE49-F238E27FC236}">
                <a16:creationId xmlns:a16="http://schemas.microsoft.com/office/drawing/2014/main" id="{B1E6EA3B-E1AA-46FC-B2AF-AAA5134335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42"/>
          <a:stretch/>
        </p:blipFill>
        <p:spPr bwMode="auto">
          <a:xfrm>
            <a:off x="6238162" y="251559"/>
            <a:ext cx="5544406" cy="216779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a:extLst>
              <a:ext uri="{FF2B5EF4-FFF2-40B4-BE49-F238E27FC236}">
                <a16:creationId xmlns:a16="http://schemas.microsoft.com/office/drawing/2014/main" id="{281EB47A-5DC5-415A-B3D8-0E1304EF69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0" r="1875"/>
          <a:stretch/>
        </p:blipFill>
        <p:spPr bwMode="auto">
          <a:xfrm>
            <a:off x="6238162" y="2670908"/>
            <a:ext cx="5544406" cy="192824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EC5E3184-5239-4692-B976-5AB294B94730}"/>
              </a:ext>
            </a:extLst>
          </p:cNvPr>
          <p:cNvPicPr/>
          <p:nvPr/>
        </p:nvPicPr>
        <p:blipFill rotWithShape="1">
          <a:blip r:embed="rId5"/>
          <a:srcRect l="12743" r="12859"/>
          <a:stretch/>
        </p:blipFill>
        <p:spPr>
          <a:xfrm>
            <a:off x="409432" y="2964660"/>
            <a:ext cx="5686568" cy="1654964"/>
          </a:xfrm>
          <a:prstGeom prst="rect">
            <a:avLst/>
          </a:prstGeom>
        </p:spPr>
      </p:pic>
      <p:pic>
        <p:nvPicPr>
          <p:cNvPr id="24" name="Picture 23">
            <a:extLst>
              <a:ext uri="{FF2B5EF4-FFF2-40B4-BE49-F238E27FC236}">
                <a16:creationId xmlns:a16="http://schemas.microsoft.com/office/drawing/2014/main" id="{EC887072-5D0F-4A5D-9AB3-ED36E425BCA2}"/>
              </a:ext>
            </a:extLst>
          </p:cNvPr>
          <p:cNvPicPr/>
          <p:nvPr/>
        </p:nvPicPr>
        <p:blipFill>
          <a:blip r:embed="rId6"/>
          <a:stretch>
            <a:fillRect/>
          </a:stretch>
        </p:blipFill>
        <p:spPr>
          <a:xfrm>
            <a:off x="280916" y="4619624"/>
            <a:ext cx="5943600" cy="2009775"/>
          </a:xfrm>
          <a:prstGeom prst="rect">
            <a:avLst/>
          </a:prstGeom>
        </p:spPr>
      </p:pic>
      <p:pic>
        <p:nvPicPr>
          <p:cNvPr id="25" name="Picture 24">
            <a:extLst>
              <a:ext uri="{FF2B5EF4-FFF2-40B4-BE49-F238E27FC236}">
                <a16:creationId xmlns:a16="http://schemas.microsoft.com/office/drawing/2014/main" id="{448AD92D-815E-4A74-8927-A760596071A6}"/>
              </a:ext>
            </a:extLst>
          </p:cNvPr>
          <p:cNvPicPr/>
          <p:nvPr/>
        </p:nvPicPr>
        <p:blipFill>
          <a:blip r:embed="rId7"/>
          <a:stretch>
            <a:fillRect/>
          </a:stretch>
        </p:blipFill>
        <p:spPr>
          <a:xfrm>
            <a:off x="5953838" y="5019674"/>
            <a:ext cx="5943600" cy="1722319"/>
          </a:xfrm>
          <a:prstGeom prst="rect">
            <a:avLst/>
          </a:prstGeom>
        </p:spPr>
      </p:pic>
    </p:spTree>
    <p:extLst>
      <p:ext uri="{BB962C8B-B14F-4D97-AF65-F5344CB8AC3E}">
        <p14:creationId xmlns:p14="http://schemas.microsoft.com/office/powerpoint/2010/main" val="321756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8A4C72-9741-4761-993F-FF0EA0C6B5BC}"/>
              </a:ext>
            </a:extLst>
          </p:cNvPr>
          <p:cNvPicPr/>
          <p:nvPr/>
        </p:nvPicPr>
        <p:blipFill rotWithShape="1">
          <a:blip r:embed="rId2"/>
          <a:srcRect l="10484" t="4217"/>
          <a:stretch/>
        </p:blipFill>
        <p:spPr>
          <a:xfrm>
            <a:off x="204079" y="128060"/>
            <a:ext cx="5476285" cy="1950122"/>
          </a:xfrm>
          <a:prstGeom prst="rect">
            <a:avLst/>
          </a:prstGeom>
        </p:spPr>
      </p:pic>
      <p:pic>
        <p:nvPicPr>
          <p:cNvPr id="11" name="Picture 10">
            <a:extLst>
              <a:ext uri="{FF2B5EF4-FFF2-40B4-BE49-F238E27FC236}">
                <a16:creationId xmlns:a16="http://schemas.microsoft.com/office/drawing/2014/main" id="{D2D93776-54E1-44F5-A13B-F8877AF0A65D}"/>
              </a:ext>
            </a:extLst>
          </p:cNvPr>
          <p:cNvPicPr/>
          <p:nvPr/>
        </p:nvPicPr>
        <p:blipFill rotWithShape="1">
          <a:blip r:embed="rId3"/>
          <a:srcRect l="10921" t="8917" r="9793"/>
          <a:stretch/>
        </p:blipFill>
        <p:spPr>
          <a:xfrm>
            <a:off x="5888182" y="128060"/>
            <a:ext cx="6165272" cy="1775576"/>
          </a:xfrm>
          <a:prstGeom prst="rect">
            <a:avLst/>
          </a:prstGeom>
        </p:spPr>
      </p:pic>
      <p:pic>
        <p:nvPicPr>
          <p:cNvPr id="12" name="Picture 11">
            <a:extLst>
              <a:ext uri="{FF2B5EF4-FFF2-40B4-BE49-F238E27FC236}">
                <a16:creationId xmlns:a16="http://schemas.microsoft.com/office/drawing/2014/main" id="{F5104A45-5088-4F82-8EA2-D95500D063B8}"/>
              </a:ext>
            </a:extLst>
          </p:cNvPr>
          <p:cNvPicPr/>
          <p:nvPr/>
        </p:nvPicPr>
        <p:blipFill>
          <a:blip r:embed="rId4"/>
          <a:stretch>
            <a:fillRect/>
          </a:stretch>
        </p:blipFill>
        <p:spPr>
          <a:xfrm>
            <a:off x="5886120" y="2165627"/>
            <a:ext cx="6165272" cy="2701637"/>
          </a:xfrm>
          <a:prstGeom prst="rect">
            <a:avLst/>
          </a:prstGeom>
        </p:spPr>
      </p:pic>
      <p:pic>
        <p:nvPicPr>
          <p:cNvPr id="13" name="Picture 12">
            <a:extLst>
              <a:ext uri="{FF2B5EF4-FFF2-40B4-BE49-F238E27FC236}">
                <a16:creationId xmlns:a16="http://schemas.microsoft.com/office/drawing/2014/main" id="{F69F0708-3F92-4AEB-AC0F-2BC99B91DA54}"/>
              </a:ext>
            </a:extLst>
          </p:cNvPr>
          <p:cNvPicPr/>
          <p:nvPr/>
        </p:nvPicPr>
        <p:blipFill rotWithShape="1">
          <a:blip r:embed="rId5"/>
          <a:srcRect l="7520" t="5071"/>
          <a:stretch/>
        </p:blipFill>
        <p:spPr>
          <a:xfrm>
            <a:off x="5886119" y="4964534"/>
            <a:ext cx="6165271" cy="1775576"/>
          </a:xfrm>
          <a:prstGeom prst="rect">
            <a:avLst/>
          </a:prstGeom>
        </p:spPr>
      </p:pic>
      <p:pic>
        <p:nvPicPr>
          <p:cNvPr id="15" name="Picture 14">
            <a:extLst>
              <a:ext uri="{FF2B5EF4-FFF2-40B4-BE49-F238E27FC236}">
                <a16:creationId xmlns:a16="http://schemas.microsoft.com/office/drawing/2014/main" id="{3193BE5B-2BE3-43B5-B45A-02D322F6A0CE}"/>
              </a:ext>
            </a:extLst>
          </p:cNvPr>
          <p:cNvPicPr/>
          <p:nvPr/>
        </p:nvPicPr>
        <p:blipFill>
          <a:blip r:embed="rId6"/>
          <a:stretch>
            <a:fillRect/>
          </a:stretch>
        </p:blipFill>
        <p:spPr>
          <a:xfrm>
            <a:off x="204079" y="4867264"/>
            <a:ext cx="5400222" cy="1720886"/>
          </a:xfrm>
          <a:prstGeom prst="rect">
            <a:avLst/>
          </a:prstGeom>
        </p:spPr>
      </p:pic>
      <p:pic>
        <p:nvPicPr>
          <p:cNvPr id="3" name="Picture 2">
            <a:extLst>
              <a:ext uri="{FF2B5EF4-FFF2-40B4-BE49-F238E27FC236}">
                <a16:creationId xmlns:a16="http://schemas.microsoft.com/office/drawing/2014/main" id="{A3ECC4D7-2994-461E-9246-7022F81ABE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141" y="2165627"/>
            <a:ext cx="5400223" cy="2614192"/>
          </a:xfrm>
          <a:prstGeom prst="rect">
            <a:avLst/>
          </a:prstGeom>
        </p:spPr>
      </p:pic>
    </p:spTree>
    <p:extLst>
      <p:ext uri="{BB962C8B-B14F-4D97-AF65-F5344CB8AC3E}">
        <p14:creationId xmlns:p14="http://schemas.microsoft.com/office/powerpoint/2010/main" val="395224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FACF40-5229-4058-A35C-06335792142E}"/>
              </a:ext>
            </a:extLst>
          </p:cNvPr>
          <p:cNvPicPr/>
          <p:nvPr/>
        </p:nvPicPr>
        <p:blipFill rotWithShape="1">
          <a:blip r:embed="rId2"/>
          <a:srcRect l="11902" t="6823" r="21278"/>
          <a:stretch/>
        </p:blipFill>
        <p:spPr>
          <a:xfrm>
            <a:off x="302523" y="259741"/>
            <a:ext cx="5336273" cy="2228434"/>
          </a:xfrm>
          <a:prstGeom prst="rect">
            <a:avLst/>
          </a:prstGeom>
        </p:spPr>
      </p:pic>
      <p:pic>
        <p:nvPicPr>
          <p:cNvPr id="5" name="Picture 4">
            <a:extLst>
              <a:ext uri="{FF2B5EF4-FFF2-40B4-BE49-F238E27FC236}">
                <a16:creationId xmlns:a16="http://schemas.microsoft.com/office/drawing/2014/main" id="{EEA2772A-DF0A-4A6D-A87C-FF31AB084DFF}"/>
              </a:ext>
            </a:extLst>
          </p:cNvPr>
          <p:cNvPicPr/>
          <p:nvPr/>
        </p:nvPicPr>
        <p:blipFill rotWithShape="1">
          <a:blip r:embed="rId3"/>
          <a:srcRect l="5129" r="3061"/>
          <a:stretch/>
        </p:blipFill>
        <p:spPr>
          <a:xfrm>
            <a:off x="5827592" y="204716"/>
            <a:ext cx="6061884" cy="2283458"/>
          </a:xfrm>
          <a:prstGeom prst="rect">
            <a:avLst/>
          </a:prstGeom>
        </p:spPr>
      </p:pic>
      <p:pic>
        <p:nvPicPr>
          <p:cNvPr id="6" name="Picture 5">
            <a:extLst>
              <a:ext uri="{FF2B5EF4-FFF2-40B4-BE49-F238E27FC236}">
                <a16:creationId xmlns:a16="http://schemas.microsoft.com/office/drawing/2014/main" id="{85416FD6-713B-4AC1-923A-714935D1E01D}"/>
              </a:ext>
            </a:extLst>
          </p:cNvPr>
          <p:cNvPicPr/>
          <p:nvPr/>
        </p:nvPicPr>
        <p:blipFill rotWithShape="1">
          <a:blip r:embed="rId4"/>
          <a:srcRect l="14888" r="7692"/>
          <a:stretch/>
        </p:blipFill>
        <p:spPr>
          <a:xfrm>
            <a:off x="302523" y="2713145"/>
            <a:ext cx="5336273" cy="1922682"/>
          </a:xfrm>
          <a:prstGeom prst="rect">
            <a:avLst/>
          </a:prstGeom>
        </p:spPr>
      </p:pic>
      <p:pic>
        <p:nvPicPr>
          <p:cNvPr id="7" name="Picture 6">
            <a:extLst>
              <a:ext uri="{FF2B5EF4-FFF2-40B4-BE49-F238E27FC236}">
                <a16:creationId xmlns:a16="http://schemas.microsoft.com/office/drawing/2014/main" id="{256B5575-F7CF-4896-9821-C8AA37D87DDD}"/>
              </a:ext>
            </a:extLst>
          </p:cNvPr>
          <p:cNvPicPr/>
          <p:nvPr/>
        </p:nvPicPr>
        <p:blipFill rotWithShape="1">
          <a:blip r:embed="rId5"/>
          <a:srcRect l="1760" r="8458"/>
          <a:stretch/>
        </p:blipFill>
        <p:spPr>
          <a:xfrm>
            <a:off x="5827592" y="2488175"/>
            <a:ext cx="6061883" cy="2147651"/>
          </a:xfrm>
          <a:prstGeom prst="rect">
            <a:avLst/>
          </a:prstGeom>
        </p:spPr>
      </p:pic>
      <p:pic>
        <p:nvPicPr>
          <p:cNvPr id="8" name="Picture 7">
            <a:extLst>
              <a:ext uri="{FF2B5EF4-FFF2-40B4-BE49-F238E27FC236}">
                <a16:creationId xmlns:a16="http://schemas.microsoft.com/office/drawing/2014/main" id="{88FE9FD7-67D3-4B75-BA13-E52547A24277}"/>
              </a:ext>
            </a:extLst>
          </p:cNvPr>
          <p:cNvPicPr/>
          <p:nvPr/>
        </p:nvPicPr>
        <p:blipFill rotWithShape="1">
          <a:blip r:embed="rId6"/>
          <a:srcRect l="11476" t="42893" r="25872"/>
          <a:stretch/>
        </p:blipFill>
        <p:spPr>
          <a:xfrm>
            <a:off x="5827592" y="4635827"/>
            <a:ext cx="6061883" cy="2216325"/>
          </a:xfrm>
          <a:prstGeom prst="rect">
            <a:avLst/>
          </a:prstGeom>
        </p:spPr>
      </p:pic>
      <p:pic>
        <p:nvPicPr>
          <p:cNvPr id="9" name="Picture 8">
            <a:extLst>
              <a:ext uri="{FF2B5EF4-FFF2-40B4-BE49-F238E27FC236}">
                <a16:creationId xmlns:a16="http://schemas.microsoft.com/office/drawing/2014/main" id="{BDEE04FC-5B92-4713-91B0-06A3CDA078C4}"/>
              </a:ext>
            </a:extLst>
          </p:cNvPr>
          <p:cNvPicPr/>
          <p:nvPr/>
        </p:nvPicPr>
        <p:blipFill rotWithShape="1">
          <a:blip r:embed="rId6"/>
          <a:srcRect l="10219" t="1561" r="19441" b="59247"/>
          <a:stretch/>
        </p:blipFill>
        <p:spPr>
          <a:xfrm>
            <a:off x="302523" y="4860798"/>
            <a:ext cx="5336274" cy="1737461"/>
          </a:xfrm>
          <a:prstGeom prst="rect">
            <a:avLst/>
          </a:prstGeom>
        </p:spPr>
      </p:pic>
    </p:spTree>
    <p:extLst>
      <p:ext uri="{BB962C8B-B14F-4D97-AF65-F5344CB8AC3E}">
        <p14:creationId xmlns:p14="http://schemas.microsoft.com/office/powerpoint/2010/main" val="29903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8F9454-139A-43D9-9789-6C10013545DF}"/>
              </a:ext>
            </a:extLst>
          </p:cNvPr>
          <p:cNvPicPr/>
          <p:nvPr/>
        </p:nvPicPr>
        <p:blipFill rotWithShape="1">
          <a:blip r:embed="rId2"/>
          <a:srcRect l="11443" r="19441"/>
          <a:stretch/>
        </p:blipFill>
        <p:spPr>
          <a:xfrm>
            <a:off x="218363" y="171877"/>
            <a:ext cx="5133975" cy="2066924"/>
          </a:xfrm>
          <a:prstGeom prst="rect">
            <a:avLst/>
          </a:prstGeom>
        </p:spPr>
      </p:pic>
      <p:pic>
        <p:nvPicPr>
          <p:cNvPr id="5" name="Picture 4">
            <a:extLst>
              <a:ext uri="{FF2B5EF4-FFF2-40B4-BE49-F238E27FC236}">
                <a16:creationId xmlns:a16="http://schemas.microsoft.com/office/drawing/2014/main" id="{6A232135-6D29-4487-BBF6-950BB2196A6B}"/>
              </a:ext>
            </a:extLst>
          </p:cNvPr>
          <p:cNvPicPr/>
          <p:nvPr/>
        </p:nvPicPr>
        <p:blipFill>
          <a:blip r:embed="rId3"/>
          <a:stretch>
            <a:fillRect/>
          </a:stretch>
        </p:blipFill>
        <p:spPr>
          <a:xfrm>
            <a:off x="0" y="2238801"/>
            <a:ext cx="5570701" cy="4619199"/>
          </a:xfrm>
          <a:prstGeom prst="rect">
            <a:avLst/>
          </a:prstGeom>
        </p:spPr>
      </p:pic>
      <p:pic>
        <p:nvPicPr>
          <p:cNvPr id="6" name="Picture 5">
            <a:extLst>
              <a:ext uri="{FF2B5EF4-FFF2-40B4-BE49-F238E27FC236}">
                <a16:creationId xmlns:a16="http://schemas.microsoft.com/office/drawing/2014/main" id="{74407CC5-51B3-43CF-9D82-B3C5FE3549C0}"/>
              </a:ext>
            </a:extLst>
          </p:cNvPr>
          <p:cNvPicPr/>
          <p:nvPr/>
        </p:nvPicPr>
        <p:blipFill rotWithShape="1">
          <a:blip r:embed="rId4"/>
          <a:srcRect l="10736" t="4201" r="2885" b="4623"/>
          <a:stretch/>
        </p:blipFill>
        <p:spPr bwMode="auto">
          <a:xfrm>
            <a:off x="5789064" y="4844956"/>
            <a:ext cx="6207318" cy="1841167"/>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2F5A7EF4-56AA-4B7A-B23A-636A9CD618C3}"/>
              </a:ext>
            </a:extLst>
          </p:cNvPr>
          <p:cNvPicPr/>
          <p:nvPr/>
        </p:nvPicPr>
        <p:blipFill>
          <a:blip r:embed="rId5"/>
          <a:stretch>
            <a:fillRect/>
          </a:stretch>
        </p:blipFill>
        <p:spPr>
          <a:xfrm>
            <a:off x="5570702" y="171877"/>
            <a:ext cx="6402936" cy="4838700"/>
          </a:xfrm>
          <a:prstGeom prst="rect">
            <a:avLst/>
          </a:prstGeom>
        </p:spPr>
      </p:pic>
    </p:spTree>
    <p:extLst>
      <p:ext uri="{BB962C8B-B14F-4D97-AF65-F5344CB8AC3E}">
        <p14:creationId xmlns:p14="http://schemas.microsoft.com/office/powerpoint/2010/main" val="335930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03B-364C-49EC-B4CB-99F03848762C}"/>
              </a:ext>
            </a:extLst>
          </p:cNvPr>
          <p:cNvSpPr>
            <a:spLocks noGrp="1"/>
          </p:cNvSpPr>
          <p:nvPr>
            <p:ph type="title"/>
          </p:nvPr>
        </p:nvSpPr>
        <p:spPr>
          <a:xfrm>
            <a:off x="3381956" y="200353"/>
            <a:ext cx="5428088" cy="377216"/>
          </a:xfrm>
        </p:spPr>
        <p:txBody>
          <a:bodyPr>
            <a:normAutofit fontScale="90000"/>
          </a:bodyPr>
          <a:lstStyle/>
          <a:p>
            <a:pPr algn="ctr"/>
            <a:r>
              <a:rPr lang="en-US" sz="4000" dirty="0"/>
              <a:t>LINEAR REGRESSION </a:t>
            </a:r>
            <a:r>
              <a:rPr lang="en-US" sz="4000" dirty="0">
                <a:solidFill>
                  <a:srgbClr val="C00000"/>
                </a:solidFill>
              </a:rPr>
              <a:t>MODEL</a:t>
            </a:r>
            <a:endParaRPr lang="en-US" sz="3600" dirty="0">
              <a:solidFill>
                <a:srgbClr val="C00000"/>
              </a:solidFill>
            </a:endParaRPr>
          </a:p>
        </p:txBody>
      </p:sp>
      <p:sp>
        <p:nvSpPr>
          <p:cNvPr id="5" name="TextBox 4">
            <a:extLst>
              <a:ext uri="{FF2B5EF4-FFF2-40B4-BE49-F238E27FC236}">
                <a16:creationId xmlns:a16="http://schemas.microsoft.com/office/drawing/2014/main" id="{9E51AE1A-BAFC-4C2E-926E-965FA97B2272}"/>
              </a:ext>
            </a:extLst>
          </p:cNvPr>
          <p:cNvSpPr txBox="1"/>
          <p:nvPr/>
        </p:nvSpPr>
        <p:spPr>
          <a:xfrm>
            <a:off x="559558" y="763579"/>
            <a:ext cx="10903248"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is a continuous model used</a:t>
            </a:r>
          </a:p>
          <a:p>
            <a:pPr marL="285750" indent="-285750" algn="just">
              <a:buFont typeface="Arial" panose="020B0604020202020204" pitchFamily="34" charset="0"/>
              <a:buChar char="•"/>
            </a:pPr>
            <a:r>
              <a:rPr lang="en-US" dirty="0"/>
              <a:t>Predicts the value of a variable based on the value of another variable</a:t>
            </a:r>
          </a:p>
          <a:p>
            <a:pPr marL="285750" indent="-285750" algn="just">
              <a:buFont typeface="Arial" panose="020B0604020202020204" pitchFamily="34" charset="0"/>
              <a:buChar char="•"/>
            </a:pPr>
            <a:r>
              <a:rPr lang="en-US" dirty="0"/>
              <a:t>One variable is considered to be an explanatory variable, and the other is considered to be a dependent variable</a:t>
            </a:r>
          </a:p>
        </p:txBody>
      </p:sp>
      <p:pic>
        <p:nvPicPr>
          <p:cNvPr id="6" name="Picture 5">
            <a:extLst>
              <a:ext uri="{FF2B5EF4-FFF2-40B4-BE49-F238E27FC236}">
                <a16:creationId xmlns:a16="http://schemas.microsoft.com/office/drawing/2014/main" id="{9F41C569-C6DF-4870-96FF-0F08B461D18E}"/>
              </a:ext>
            </a:extLst>
          </p:cNvPr>
          <p:cNvPicPr/>
          <p:nvPr/>
        </p:nvPicPr>
        <p:blipFill rotWithShape="1">
          <a:blip r:embed="rId2"/>
          <a:srcRect l="2615" r="11889" b="5348"/>
          <a:stretch/>
        </p:blipFill>
        <p:spPr>
          <a:xfrm>
            <a:off x="6621189" y="3843609"/>
            <a:ext cx="5011253" cy="2802854"/>
          </a:xfrm>
          <a:prstGeom prst="rect">
            <a:avLst/>
          </a:prstGeom>
        </p:spPr>
      </p:pic>
      <p:pic>
        <p:nvPicPr>
          <p:cNvPr id="7" name="Picture 6">
            <a:extLst>
              <a:ext uri="{FF2B5EF4-FFF2-40B4-BE49-F238E27FC236}">
                <a16:creationId xmlns:a16="http://schemas.microsoft.com/office/drawing/2014/main" id="{6C52C2BE-37A0-4969-8AC4-BFFEBD44BBC3}"/>
              </a:ext>
            </a:extLst>
          </p:cNvPr>
          <p:cNvPicPr/>
          <p:nvPr/>
        </p:nvPicPr>
        <p:blipFill rotWithShape="1">
          <a:blip r:embed="rId3"/>
          <a:srcRect l="3366" r="39744" b="11901"/>
          <a:stretch/>
        </p:blipFill>
        <p:spPr bwMode="auto">
          <a:xfrm>
            <a:off x="559558" y="4946344"/>
            <a:ext cx="5925545" cy="1700118"/>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50B3CB2-F48F-4529-B86C-9D61CE4AE44E}"/>
              </a:ext>
            </a:extLst>
          </p:cNvPr>
          <p:cNvPicPr/>
          <p:nvPr/>
        </p:nvPicPr>
        <p:blipFill rotWithShape="1">
          <a:blip r:embed="rId4"/>
          <a:srcRect l="3409" t="3118" r="27224"/>
          <a:stretch/>
        </p:blipFill>
        <p:spPr>
          <a:xfrm>
            <a:off x="559558" y="1804678"/>
            <a:ext cx="5925545" cy="3141666"/>
          </a:xfrm>
          <a:prstGeom prst="rect">
            <a:avLst/>
          </a:prstGeom>
        </p:spPr>
      </p:pic>
      <p:pic>
        <p:nvPicPr>
          <p:cNvPr id="9" name="Picture 8">
            <a:extLst>
              <a:ext uri="{FF2B5EF4-FFF2-40B4-BE49-F238E27FC236}">
                <a16:creationId xmlns:a16="http://schemas.microsoft.com/office/drawing/2014/main" id="{E1C114C0-DC66-47AC-8983-29DB9E0CB5DB}"/>
              </a:ext>
            </a:extLst>
          </p:cNvPr>
          <p:cNvPicPr/>
          <p:nvPr/>
        </p:nvPicPr>
        <p:blipFill rotWithShape="1">
          <a:blip r:embed="rId5"/>
          <a:srcRect t="11694" r="26763" b="6275"/>
          <a:stretch/>
        </p:blipFill>
        <p:spPr>
          <a:xfrm>
            <a:off x="6621189" y="1804677"/>
            <a:ext cx="5011253" cy="1921163"/>
          </a:xfrm>
          <a:prstGeom prst="rect">
            <a:avLst/>
          </a:prstGeom>
        </p:spPr>
      </p:pic>
      <p:cxnSp>
        <p:nvCxnSpPr>
          <p:cNvPr id="10" name="Straight Arrow Connector 9">
            <a:extLst>
              <a:ext uri="{FF2B5EF4-FFF2-40B4-BE49-F238E27FC236}">
                <a16:creationId xmlns:a16="http://schemas.microsoft.com/office/drawing/2014/main" id="{C42D9377-D480-4CBC-AF7E-1117EC43B000}"/>
              </a:ext>
            </a:extLst>
          </p:cNvPr>
          <p:cNvCxnSpPr>
            <a:cxnSpLocks/>
          </p:cNvCxnSpPr>
          <p:nvPr/>
        </p:nvCxnSpPr>
        <p:spPr>
          <a:xfrm>
            <a:off x="3381956" y="695339"/>
            <a:ext cx="5428088" cy="0"/>
          </a:xfrm>
          <a:prstGeom prst="straightConnector1">
            <a:avLst/>
          </a:prstGeom>
          <a:ln w="28575">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533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1074</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LINEAR REGRESSION MODEL</vt:lpstr>
      <vt:lpstr>LOGISTIC REGRESSION MODEL</vt:lpstr>
      <vt:lpstr>DECISION TREE MODEL</vt:lpstr>
      <vt:lpstr>RANDOM FOREST MODEL</vt:lpstr>
      <vt:lpstr>XG (EXTREME GRADIENT BOOSTING) BOOST MODEL</vt:lpstr>
      <vt:lpstr>PowerPoint Presentation</vt:lpstr>
      <vt:lpstr>NEURAL NETWORKS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Raj Thota</dc:creator>
  <cp:lastModifiedBy>Sunil Raj Thota</cp:lastModifiedBy>
  <cp:revision>276</cp:revision>
  <dcterms:created xsi:type="dcterms:W3CDTF">2020-12-04T01:35:55Z</dcterms:created>
  <dcterms:modified xsi:type="dcterms:W3CDTF">2020-12-07T22:50:17Z</dcterms:modified>
</cp:coreProperties>
</file>