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502" r:id="rId13"/>
    <p:sldId id="478" r:id="rId14"/>
    <p:sldId id="521" r:id="rId15"/>
    <p:sldId id="518" r:id="rId16"/>
    <p:sldId id="522" r:id="rId17"/>
    <p:sldId id="519" r:id="rId18"/>
    <p:sldId id="5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Minimum Sample Size for the Mean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</a:t>
            </a:r>
            <a:r>
              <a:rPr lang="en-US" altLang="en-US" dirty="0"/>
              <a:t>How to calculate the minimum </a:t>
            </a:r>
            <a:r>
              <a:rPr lang="en-US" altLang="en-US" b="1" dirty="0"/>
              <a:t>sample size </a:t>
            </a:r>
            <a:r>
              <a:rPr lang="en-US" altLang="en-US" dirty="0"/>
              <a:t>needed for an interval estimate of a population mean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79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How to calculate the minimum </a:t>
            </a:r>
            <a:r>
              <a:rPr lang="en-US" altLang="en-US" b="1" dirty="0"/>
              <a:t>sample size </a:t>
            </a:r>
            <a:r>
              <a:rPr lang="en-US" altLang="en-US" dirty="0"/>
              <a:t>needed for an interval estimate of a population </a:t>
            </a:r>
            <a:r>
              <a:rPr lang="en-US" altLang="en-US" dirty="0" smtClean="0"/>
              <a:t>mean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 finance company would like to estimate with 95% confidence the average payment that customers in a certain market make each month for their primary financed vehicle. </a:t>
            </a:r>
            <a:r>
              <a:rPr lang="en-US" altLang="en-US" dirty="0" smtClean="0"/>
              <a:t>They </a:t>
            </a:r>
            <a:r>
              <a:rPr lang="en-US" altLang="en-US" dirty="0"/>
              <a:t>would like to be accurate to within $35</a:t>
            </a:r>
            <a:r>
              <a:rPr lang="en-US" altLang="en-US" dirty="0" smtClean="0"/>
              <a:t>. </a:t>
            </a:r>
            <a:r>
              <a:rPr lang="en-US" altLang="en-US" dirty="0"/>
              <a:t>It is estimated that the minimum payment for a primary vehicle in this market is $150 and the maximum is $850</a:t>
            </a:r>
            <a:r>
              <a:rPr lang="en-US" altLang="en-US" dirty="0" smtClean="0"/>
              <a:t>. </a:t>
            </a:r>
            <a:r>
              <a:rPr lang="en-US" altLang="en-US" dirty="0"/>
              <a:t>What is the appropriate sample size that must be drawn in order to satisfy the requirements of this estimate?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Minimum Sample Size for Mean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The formula for calculating the appropriate sample size when estimating a population mean is given </a:t>
                </a:r>
                <a:r>
                  <a:rPr lang="en-US" dirty="0" smtClean="0"/>
                  <a:t>by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defTabSz="914400">
                  <a:spcBef>
                    <a:spcPts val="24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 refers </a:t>
                </a:r>
                <a:r>
                  <a:rPr lang="en-US" dirty="0"/>
                  <a:t>to the z score that leaves half of alpha in each tail on the normal distribution curve.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Looking at the t-table, we have confidence levels for confidence intervals</a:t>
            </a:r>
            <a:endParaRPr lang="en-US" dirty="0"/>
          </a:p>
        </p:txBody>
      </p:sp>
      <p:pic>
        <p:nvPicPr>
          <p:cNvPr id="1029" name="Picture 3" descr="t Distribution table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1524000"/>
            <a:ext cx="4341781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Row of t Table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On the bottom row we have z values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If we are to calculate a sample size required for a 95% confidence level. </a:t>
            </a:r>
            <a:r>
              <a:rPr lang="en-US" dirty="0" smtClean="0"/>
              <a:t>We </a:t>
            </a:r>
            <a:r>
              <a:rPr lang="en-US" dirty="0"/>
              <a:t>will look at the 95% column and go to the very bottom where we find a value of 1.96.</a:t>
            </a:r>
            <a:endParaRPr lang="en-US" dirty="0"/>
          </a:p>
        </p:txBody>
      </p:sp>
      <p:pic>
        <p:nvPicPr>
          <p:cNvPr id="1029" name="Picture 3" descr="Bottom part of t Distribution.  We are looking at bottom row which represent z values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2362200"/>
            <a:ext cx="4341781" cy="97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defTabSz="914400"/>
                <a:r>
                  <a:rPr lang="en-US" dirty="0"/>
                  <a:t>E is the margin of error. </a:t>
                </a:r>
                <a:r>
                  <a:rPr lang="en-US" dirty="0"/>
                  <a:t>The problem specifies a precision of $35</a:t>
                </a:r>
                <a:r>
                  <a:rPr lang="en-US" dirty="0"/>
                  <a:t>.  </a:t>
                </a:r>
              </a:p>
              <a:p>
                <a:pPr lvl="0" defTabSz="914400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/>
                  <a:t>the symbol for the standard </a:t>
                </a:r>
                <a:r>
                  <a:rPr lang="en-US" dirty="0"/>
                  <a:t>deviation </a:t>
                </a:r>
                <a:r>
                  <a:rPr lang="en-US" dirty="0" smtClean="0"/>
                  <a:t>population</a:t>
                </a:r>
                <a:endParaRPr lang="en-US" dirty="0"/>
              </a:p>
              <a:p>
                <a:pPr lvl="0" defTabSz="914400"/>
                <a:r>
                  <a:rPr lang="en-US" dirty="0"/>
                  <a:t>If the standard deviation from a previous study of the same population is available it may be used in this formula. </a:t>
                </a:r>
                <a:r>
                  <a:rPr lang="en-US" dirty="0" smtClean="0"/>
                  <a:t>If </a:t>
                </a:r>
                <a:r>
                  <a:rPr lang="en-US" dirty="0"/>
                  <a:t>that is unavailable but the range is known, then the standard deviation can be estimated by dividing the range by 4.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  <a:blipFill rotWithShape="1">
                <a:blip r:embed="rId2"/>
                <a:stretch>
                  <a:fillRect l="-1481" b="-4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In this case the maximum value is estimated to be $850 and the minimum is estimated to be $150. </a:t>
                </a:r>
                <a:r>
                  <a:rPr lang="en-US" sz="2600" dirty="0" smtClean="0"/>
                  <a:t>The </a:t>
                </a:r>
                <a:r>
                  <a:rPr lang="en-US" sz="2600" dirty="0"/>
                  <a:t>range will be 700 which we will divide by 4 for a value of $175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850−150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700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=175</m:t>
                      </m:r>
                    </m:oMath>
                  </m:oMathPara>
                </a14:m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This will be our estimate for the standard deviation for this application</a:t>
                </a:r>
                <a:r>
                  <a:rPr lang="en-US" sz="2600" dirty="0"/>
                  <a:t>.  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600" dirty="0"/>
                  <a:t>Substitute </a:t>
                </a:r>
                <a:r>
                  <a:rPr lang="en-US" sz="2600" dirty="0"/>
                  <a:t>these values into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formula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𝑛</m:t>
                      </m:r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6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6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∗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6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1.96∗175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35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=96.04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03520"/>
              </a:xfrm>
              <a:blipFill rotWithShape="1">
                <a:blip r:embed="rId2"/>
                <a:stretch>
                  <a:fillRect l="-1259" t="-92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Sample Sizes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 obviously impossible to sample only part of a unit.  So when estimating sample sizes, it is necessary to always round up in order to avoid compromising precision and confidence. </a:t>
            </a:r>
            <a:r>
              <a:rPr lang="en-US" dirty="0" smtClean="0"/>
              <a:t>The </a:t>
            </a:r>
            <a:r>
              <a:rPr lang="en-US" dirty="0"/>
              <a:t>appropriate sample size should be 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3612</TotalTime>
  <Words>538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Formula for Minimum Sample Size for Mean</vt:lpstr>
      <vt:lpstr>t Distribution</vt:lpstr>
      <vt:lpstr>Bottom Row of t Table</vt:lpstr>
      <vt:lpstr>Calculation (1)</vt:lpstr>
      <vt:lpstr>Calculation (2)</vt:lpstr>
      <vt:lpstr>Estimating Sample Sizes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558</cp:revision>
  <dcterms:created xsi:type="dcterms:W3CDTF">2017-12-05T17:18:18Z</dcterms:created>
  <dcterms:modified xsi:type="dcterms:W3CDTF">2018-04-16T05:39:39Z</dcterms:modified>
</cp:coreProperties>
</file>