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3"/>
  </p:notesMasterIdLst>
  <p:handoutMasterIdLst>
    <p:handoutMasterId r:id="rId24"/>
  </p:handoutMasterIdLst>
  <p:sldIdLst>
    <p:sldId id="273" r:id="rId10"/>
    <p:sldId id="276" r:id="rId11"/>
    <p:sldId id="477" r:id="rId12"/>
    <p:sldId id="502" r:id="rId13"/>
    <p:sldId id="478" r:id="rId14"/>
    <p:sldId id="518" r:id="rId15"/>
    <p:sldId id="521" r:id="rId16"/>
    <p:sldId id="523" r:id="rId17"/>
    <p:sldId id="522" r:id="rId18"/>
    <p:sldId id="519" r:id="rId19"/>
    <p:sldId id="524" r:id="rId20"/>
    <p:sldId id="517" r:id="rId21"/>
    <p:sldId id="52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Confidence Interval for a Mean Part 1 of </a:t>
            </a:r>
            <a:r>
              <a:rPr lang="en-US" b="1" dirty="0" smtClean="0">
                <a:solidFill>
                  <a:srgbClr val="FFFFFF"/>
                </a:solidFill>
              </a:rPr>
              <a:t>2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of Error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sz="2400" dirty="0"/>
              <a:t>So we will calculate the margin of error and add it to and subtract it from the sample mean</a:t>
            </a:r>
            <a:r>
              <a:rPr lang="en-US" sz="2400" dirty="0" smtClean="0"/>
              <a:t>.  </a:t>
            </a:r>
            <a:r>
              <a:rPr lang="en-US" sz="2400" dirty="0"/>
              <a:t>Recall that the calculation of the margin of error requires the use of a value from the t distribution</a:t>
            </a:r>
            <a:r>
              <a:rPr lang="en-US" sz="2400" dirty="0" smtClean="0"/>
              <a:t>. Our </a:t>
            </a:r>
            <a:r>
              <a:rPr lang="en-US" sz="2400" dirty="0"/>
              <a:t>confidence level is to be 95</a:t>
            </a:r>
            <a:r>
              <a:rPr lang="en-US" sz="2400" dirty="0" smtClean="0"/>
              <a:t>%. The </a:t>
            </a:r>
            <a:r>
              <a:rPr lang="en-US" sz="2400" dirty="0"/>
              <a:t>number of degrees of freedom will be one less than the sample size</a:t>
            </a:r>
            <a:r>
              <a:rPr lang="en-US" sz="2400" dirty="0" smtClean="0"/>
              <a:t>.</a:t>
            </a:r>
            <a:endParaRPr lang="en-US" sz="2400" dirty="0"/>
          </a:p>
          <a:p>
            <a:pPr lvl="0" defTabSz="914400">
              <a:spcAft>
                <a:spcPts val="1200"/>
              </a:spcAft>
            </a:pPr>
            <a:r>
              <a:rPr lang="en-US" sz="2400" dirty="0" err="1"/>
              <a:t>d.f.</a:t>
            </a:r>
            <a:r>
              <a:rPr lang="en-US" sz="2400" dirty="0"/>
              <a:t> = n - 1 = 37 - 1 = </a:t>
            </a:r>
            <a:r>
              <a:rPr lang="en-US" sz="2400" dirty="0" smtClean="0"/>
              <a:t>36</a:t>
            </a:r>
            <a:endParaRPr lang="en-US" sz="2400" dirty="0"/>
          </a:p>
          <a:p>
            <a:pPr lvl="0" defTabSz="914400">
              <a:spcAft>
                <a:spcPts val="1200"/>
              </a:spcAft>
            </a:pPr>
            <a:r>
              <a:rPr lang="en-US" sz="2400" dirty="0"/>
              <a:t>So we will examine the table and look across the top </a:t>
            </a:r>
            <a:r>
              <a:rPr lang="en-US" sz="2400" dirty="0" smtClean="0"/>
              <a:t>row for </a:t>
            </a:r>
            <a:r>
              <a:rPr lang="en-US" sz="2400" dirty="0"/>
              <a:t>our 95% confidence level</a:t>
            </a:r>
            <a:r>
              <a:rPr lang="en-US" sz="2400" dirty="0" smtClean="0"/>
              <a:t>. This </a:t>
            </a:r>
            <a:r>
              <a:rPr lang="en-US" sz="2400" dirty="0"/>
              <a:t>is the column that we will get our t value from. Now we will drop down until we find 36 degrees of freedom and find out where that crosses </a:t>
            </a:r>
            <a:r>
              <a:rPr lang="en-US" sz="2400" dirty="0" smtClean="0"/>
              <a:t>up with </a:t>
            </a:r>
            <a:r>
              <a:rPr lang="en-US" sz="2400" dirty="0"/>
              <a:t>the 95% column and we have a value of 2.028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771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Distribution</a:t>
            </a:r>
            <a:endParaRPr lang="en-US" sz="1500" dirty="0"/>
          </a:p>
        </p:txBody>
      </p:sp>
      <p:pic>
        <p:nvPicPr>
          <p:cNvPr id="1026" name="Picture 2" descr="t distribution table.  The value 2.028 is highlighted.  It is in the 95% confidence interval column and in the 36 degrees of freedom row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5943600" cy="517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08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03920" cy="5257800"/>
              </a:xfrm>
            </p:spPr>
            <p:txBody>
              <a:bodyPr/>
              <a:lstStyle/>
              <a:p>
                <a:pPr lvl="0" defTabSz="914400">
                  <a:spcAft>
                    <a:spcPts val="1200"/>
                  </a:spcAft>
                </a:pPr>
                <a:r>
                  <a:rPr lang="en-US" sz="2600" dirty="0" smtClean="0"/>
                  <a:t>We </a:t>
                </a:r>
                <a:r>
                  <a:rPr lang="en-US" sz="2600" dirty="0"/>
                  <a:t>will calculate the left and right end points of our confidence interval by substituting the sample mean t value, sample standard deviation, and sample size</a:t>
                </a:r>
                <a:r>
                  <a:rPr lang="en-US" sz="2600" dirty="0"/>
                  <a:t>.  </a:t>
                </a:r>
              </a:p>
              <a:p>
                <a:pPr lvl="0" defTabSz="91440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charset="0"/>
                        </a:rPr>
                        <m:t>𝐸</m:t>
                      </m:r>
                      <m:r>
                        <a:rPr lang="en-US" sz="26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en-US" sz="2600" i="1"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is-IS" sz="26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2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bg-BG" sz="26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lvl="0" defTabSz="914400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</a:rPr>
                      <m:t>11.9−2.028</m:t>
                    </m:r>
                    <m:d>
                      <m:dPr>
                        <m:ctrlPr>
                          <a:rPr lang="is-IS" sz="26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sz="26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 charset="0"/>
                              </a:rPr>
                              <m:t>0.4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bg-BG" sz="2600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600" i="1">
                                    <a:latin typeface="Cambria Math" charset="0"/>
                                  </a:rPr>
                                  <m:t>37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2600" i="1">
                        <a:latin typeface="Cambria Math" charset="0"/>
                      </a:rPr>
                      <m:t>=11.8</m:t>
                    </m:r>
                  </m:oMath>
                </a14:m>
                <a:r>
                  <a:rPr lang="en-US" sz="2600" dirty="0"/>
                  <a:t>	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</a:rPr>
                      <m:t>11.9+2.208</m:t>
                    </m:r>
                    <m:d>
                      <m:dPr>
                        <m:ctrlPr>
                          <a:rPr lang="is-IS" sz="26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sz="26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 charset="0"/>
                              </a:rPr>
                              <m:t>0.4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bg-BG" sz="2600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600" i="1">
                                    <a:latin typeface="Cambria Math" charset="0"/>
                                  </a:rPr>
                                  <m:t>37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2600" i="1">
                        <a:latin typeface="Cambria Math" charset="0"/>
                      </a:rPr>
                      <m:t>=12.0</m:t>
                    </m:r>
                  </m:oMath>
                </a14:m>
                <a:endParaRPr lang="en-US" sz="2600" dirty="0"/>
              </a:p>
              <a:p>
                <a:pPr lvl="0" defTabSz="914400">
                  <a:spcAft>
                    <a:spcPts val="1200"/>
                  </a:spcAft>
                </a:pPr>
                <a:r>
                  <a:rPr lang="en-US" sz="2600" dirty="0" smtClean="0"/>
                  <a:t>It </a:t>
                </a:r>
                <a:r>
                  <a:rPr lang="en-US" sz="2600" dirty="0"/>
                  <a:t>can be stated with 95% confidence that the population mean Arctic Sea Ice Extent is between 11.8 and 12.0 million square kilometers.</a:t>
                </a:r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03920" cy="5257800"/>
              </a:xfrm>
              <a:blipFill rotWithShape="1">
                <a:blip r:embed="rId2"/>
                <a:stretch>
                  <a:fillRect l="-1219"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93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PowerPoint, we learned how to construct a confidence interval estimate for the population mean and how to calculate the margin of error for a confidence interval estimate.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35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en-US" dirty="0"/>
              <a:t>Learn how to construct a </a:t>
            </a:r>
            <a:r>
              <a:rPr lang="en-US" altLang="en-US" b="1" dirty="0"/>
              <a:t>confidence interval</a:t>
            </a:r>
            <a:r>
              <a:rPr lang="en-US" altLang="en-US" dirty="0"/>
              <a:t> estimate for the population mean</a:t>
            </a:r>
          </a:p>
          <a:p>
            <a:pPr>
              <a:spcAft>
                <a:spcPts val="1200"/>
              </a:spcAft>
            </a:pPr>
            <a:r>
              <a:rPr lang="en-US" altLang="en-US" dirty="0"/>
              <a:t>Learn how to calculate the </a:t>
            </a:r>
            <a:r>
              <a:rPr lang="en-US" altLang="en-US" b="1" dirty="0"/>
              <a:t>margin of error </a:t>
            </a:r>
            <a:r>
              <a:rPr lang="en-US" altLang="en-US" dirty="0"/>
              <a:t>for a confidence interval estimate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en-US" dirty="0"/>
              <a:t>Arctic Sea Ice Extent measurement for a sample of 37 days showed a mean of 11.9 million square kilometers and a standard deviation of 0.4 million square kilometers</a:t>
            </a:r>
            <a:r>
              <a:rPr lang="en-US" altLang="en-US" dirty="0" smtClean="0"/>
              <a:t>. </a:t>
            </a:r>
            <a:endParaRPr lang="en-US" altLang="en-US" dirty="0"/>
          </a:p>
          <a:p>
            <a:pPr>
              <a:spcBef>
                <a:spcPts val="3600"/>
              </a:spcBef>
            </a:pPr>
            <a:r>
              <a:rPr lang="en-US" altLang="en-US" dirty="0" smtClean="0"/>
              <a:t>Sample </a:t>
            </a:r>
            <a:r>
              <a:rPr lang="en-US" altLang="en-US" dirty="0"/>
              <a:t>of 37 days</a:t>
            </a:r>
          </a:p>
          <a:p>
            <a:r>
              <a:rPr lang="en-US" altLang="en-US" dirty="0"/>
              <a:t>Mean = 11.9 million </a:t>
            </a:r>
            <a:r>
              <a:rPr lang="en-US" altLang="en-US" dirty="0" err="1"/>
              <a:t>sq</a:t>
            </a:r>
            <a:r>
              <a:rPr lang="en-US" altLang="en-US" dirty="0"/>
              <a:t> km</a:t>
            </a:r>
          </a:p>
          <a:p>
            <a:r>
              <a:rPr lang="en-US" altLang="en-US" dirty="0"/>
              <a:t>St </a:t>
            </a:r>
            <a:r>
              <a:rPr lang="en-US" altLang="en-US" dirty="0" err="1"/>
              <a:t>dev</a:t>
            </a:r>
            <a:r>
              <a:rPr lang="en-US" altLang="en-US" dirty="0"/>
              <a:t> = 0.4 million </a:t>
            </a:r>
            <a:r>
              <a:rPr lang="en-US" altLang="en-US" dirty="0" err="1"/>
              <a:t>sq</a:t>
            </a:r>
            <a:r>
              <a:rPr lang="en-US" altLang="en-US" dirty="0"/>
              <a:t> km</a:t>
            </a:r>
          </a:p>
          <a:p>
            <a:pPr defTabSz="914400"/>
            <a:r>
              <a:rPr lang="en-US" altLang="en-US" i="1" dirty="0"/>
              <a:t>Source: </a:t>
            </a:r>
            <a:r>
              <a:rPr lang="en-US" altLang="en-US" i="1" dirty="0" smtClean="0"/>
              <a:t>nsidc.org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382293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Estimators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sz="2600" dirty="0"/>
              <a:t>The sample mean of 11.9 million square kilometers is called a point estimator for the population mean</a:t>
            </a:r>
            <a:r>
              <a:rPr lang="en-US" sz="2600" dirty="0" smtClean="0"/>
              <a:t>. The </a:t>
            </a:r>
            <a:r>
              <a:rPr lang="en-US" sz="2600" dirty="0"/>
              <a:t>problem with point estimators like the sample mean is that they can be unreliable due to sampling error</a:t>
            </a:r>
            <a:r>
              <a:rPr lang="en-US" sz="2600" dirty="0" smtClean="0"/>
              <a:t>.</a:t>
            </a:r>
            <a:endParaRPr lang="en-US" sz="2600" dirty="0"/>
          </a:p>
          <a:p>
            <a:pPr lvl="0" defTabSz="914400">
              <a:spcAft>
                <a:spcPts val="1200"/>
              </a:spcAft>
            </a:pPr>
            <a:r>
              <a:rPr lang="en-US" sz="2600" dirty="0"/>
              <a:t>The population mean at a given point in time is a fixed value and would reside somewhere on the number line</a:t>
            </a:r>
            <a:r>
              <a:rPr lang="en-US" sz="2600" dirty="0" smtClean="0"/>
              <a:t>. When </a:t>
            </a:r>
            <a:r>
              <a:rPr lang="en-US" sz="2600" dirty="0"/>
              <a:t>sample data is gathered and a mean is calculated that sample mean may be slightly smaller than the actual population mean or it may be larger than the actual population mean</a:t>
            </a:r>
            <a:r>
              <a:rPr lang="en-US" sz="2600" dirty="0" smtClean="0"/>
              <a:t>. It </a:t>
            </a:r>
            <a:r>
              <a:rPr lang="en-US" sz="2600" dirty="0"/>
              <a:t>is impossible to know exactly where a sample mean lies in relation to the population mean unless the population mean is actually known.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5670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Estimate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9718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sz="2400" dirty="0"/>
              <a:t>When the population mean is not known we will increase the reliability of our estimate by constructing what is called a confidence interval estimate. </a:t>
            </a:r>
            <a:r>
              <a:rPr lang="en-US" sz="2400" dirty="0" smtClean="0"/>
              <a:t>That </a:t>
            </a:r>
            <a:r>
              <a:rPr lang="en-US" sz="2400" dirty="0"/>
              <a:t>will be centered at the sample mean and surrounded by a margin of error</a:t>
            </a:r>
            <a:r>
              <a:rPr lang="en-US" sz="2400" dirty="0" smtClean="0"/>
              <a:t>.</a:t>
            </a:r>
            <a:endParaRPr lang="en-US" sz="2400" dirty="0"/>
          </a:p>
          <a:p>
            <a:pPr lvl="0" defTabSz="914400">
              <a:spcAft>
                <a:spcPts val="1200"/>
              </a:spcAft>
            </a:pPr>
            <a:r>
              <a:rPr lang="en-US" sz="2400" dirty="0"/>
              <a:t>We would begin by calculating the sample mean. </a:t>
            </a:r>
            <a:r>
              <a:rPr lang="en-US" sz="2400" dirty="0" smtClean="0"/>
              <a:t>We </a:t>
            </a:r>
            <a:r>
              <a:rPr lang="en-US" sz="2400" dirty="0"/>
              <a:t>would then add the margin of error to the sample mean and then subtract the margin of error from the sample mean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029" name="Picture 3" descr="A number line with the following from left to right. x bar minus E, x bar, x bar plus E.  E is the amount between x bar minus E and x bar plus E.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1458" y="4419600"/>
            <a:ext cx="4101085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71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for Margin of Error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303520"/>
              </a:xfrm>
            </p:spPr>
            <p:txBody>
              <a:bodyPr/>
              <a:lstStyle/>
              <a:p>
                <a:pPr lvl="0" defTabSz="9144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𝐸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is-I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bg-BG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lvl="0" defTabSz="914400">
                  <a:spcBef>
                    <a:spcPts val="2400"/>
                  </a:spcBef>
                </a:pPr>
                <a:r>
                  <a:rPr lang="en-US" dirty="0"/>
                  <a:t>The </a:t>
                </a:r>
                <a:r>
                  <a:rPr lang="en-US" dirty="0"/>
                  <a:t>margin of error when calculating a confidence interval about a single mean is determined by three factors</a:t>
                </a:r>
                <a:r>
                  <a:rPr lang="en-US" dirty="0"/>
                  <a:t>: </a:t>
                </a:r>
                <a:endParaRPr lang="en-US" dirty="0"/>
              </a:p>
              <a:p>
                <a:pPr marL="457200" lvl="0" indent="-457200" defTabSz="914400">
                  <a:buFont typeface="+mj-lt"/>
                  <a:buAutoNum type="arabicPeriod"/>
                </a:pPr>
                <a:r>
                  <a:rPr lang="en-US" sz="2400" dirty="0" smtClean="0"/>
                  <a:t>t-value</a:t>
                </a:r>
                <a:endParaRPr lang="en-US" sz="2400" dirty="0"/>
              </a:p>
              <a:p>
                <a:pPr marL="457200" lvl="0" indent="-457200" defTabSz="914400">
                  <a:buFont typeface="+mj-lt"/>
                  <a:buAutoNum type="arabicPeriod"/>
                </a:pPr>
                <a:r>
                  <a:rPr lang="en-US" sz="2400" dirty="0"/>
                  <a:t>sample </a:t>
                </a:r>
                <a:r>
                  <a:rPr lang="en-US" sz="2400" dirty="0"/>
                  <a:t>standard </a:t>
                </a:r>
                <a:r>
                  <a:rPr lang="en-US" sz="2400" dirty="0" smtClean="0"/>
                  <a:t>deviation</a:t>
                </a:r>
                <a:endParaRPr lang="en-US" sz="2400" dirty="0"/>
              </a:p>
              <a:p>
                <a:pPr marL="457200" lvl="0" indent="-457200" defTabSz="914400">
                  <a:buFont typeface="+mj-lt"/>
                  <a:buAutoNum type="arabicPeriod"/>
                </a:pPr>
                <a:r>
                  <a:rPr lang="en-US" sz="2400" dirty="0"/>
                  <a:t>sample size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303520"/>
              </a:xfrm>
              <a:blipFill rotWithShape="1"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44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Value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181600"/>
          </a:xfrm>
        </p:spPr>
        <p:txBody>
          <a:bodyPr/>
          <a:lstStyle/>
          <a:p>
            <a:pPr defTabSz="914400">
              <a:spcAft>
                <a:spcPts val="1200"/>
              </a:spcAft>
            </a:pPr>
            <a:r>
              <a:rPr lang="en-US" sz="2400" dirty="0"/>
              <a:t>The t value is taken from a distribution known as the student t distribution</a:t>
            </a:r>
            <a:r>
              <a:rPr lang="en-US" sz="2400" dirty="0" smtClean="0"/>
              <a:t>. </a:t>
            </a:r>
            <a:endParaRPr lang="en-US" sz="2400" dirty="0"/>
          </a:p>
          <a:p>
            <a:pPr defTabSz="914400">
              <a:spcAft>
                <a:spcPts val="1200"/>
              </a:spcAft>
            </a:pPr>
            <a:r>
              <a:rPr lang="en-US" sz="2400" dirty="0"/>
              <a:t>This table shows an excerpt from a table of t distribution values. Note the abbreviation in the left column </a:t>
            </a:r>
            <a:r>
              <a:rPr lang="en-US" sz="2400" dirty="0" err="1"/>
              <a:t>d.f.</a:t>
            </a:r>
            <a:r>
              <a:rPr lang="en-US" sz="2400" dirty="0"/>
              <a:t> This refers to the number of degrees of freedom</a:t>
            </a:r>
            <a:r>
              <a:rPr lang="en-US" sz="2400" dirty="0" smtClean="0"/>
              <a:t>.</a:t>
            </a:r>
            <a:endParaRPr lang="en-US" sz="2400" dirty="0"/>
          </a:p>
          <a:p>
            <a:pPr defTabSz="914400">
              <a:spcAft>
                <a:spcPts val="1200"/>
              </a:spcAft>
            </a:pPr>
            <a:r>
              <a:rPr lang="en-US" sz="2400" dirty="0"/>
              <a:t>For this application the number of degrees of freedom is one less than the sample size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029" name="Picture 3" descr="t distribution table.  The 90% confidence interval column is highlighted and the degrees of freedom of 21 row is hightlighted.  They intersect at 2.080.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1546521"/>
            <a:ext cx="4297680" cy="258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13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of t Distribution Table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1816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Note the top row gives varying confidence levels</a:t>
            </a:r>
            <a:r>
              <a:rPr lang="en-US" dirty="0" smtClean="0"/>
              <a:t>. 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 smtClean="0"/>
              <a:t>The </a:t>
            </a:r>
            <a:r>
              <a:rPr lang="en-US" dirty="0"/>
              <a:t>highlighted example would be for the construction of a 95% confidence interval with 21 degrees of freedom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9" name="Picture 3" descr="t distribution table.  The 90% confidence interval column is highlighted and the degrees of freedom of 21 row is hightlighted.  They intersect at 2.080.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2645" y="1546520"/>
            <a:ext cx="4297680" cy="2591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40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0352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dirty="0"/>
              <a:t>Arctic Sea Ice Extent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en-US" sz="2400" dirty="0"/>
              <a:t>Sample of 37 days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en-US" sz="2400" dirty="0"/>
              <a:t>Mean = 11.9 million </a:t>
            </a:r>
            <a:r>
              <a:rPr lang="en-US" altLang="en-US" sz="2400" dirty="0" err="1"/>
              <a:t>sq</a:t>
            </a:r>
            <a:r>
              <a:rPr lang="en-US" altLang="en-US" sz="2400" dirty="0"/>
              <a:t> km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en-US" sz="2400" dirty="0"/>
              <a:t>St </a:t>
            </a:r>
            <a:r>
              <a:rPr lang="en-US" altLang="en-US" sz="2400" dirty="0" err="1"/>
              <a:t>dev</a:t>
            </a:r>
            <a:r>
              <a:rPr lang="en-US" altLang="en-US" sz="2400" dirty="0"/>
              <a:t> = 0.4 million </a:t>
            </a:r>
            <a:r>
              <a:rPr lang="en-US" altLang="en-US" sz="2400" dirty="0" err="1"/>
              <a:t>sq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km</a:t>
            </a:r>
            <a:endParaRPr lang="en-US" sz="2400" dirty="0"/>
          </a:p>
          <a:p>
            <a:pPr lvl="0" defTabSz="914400">
              <a:spcAft>
                <a:spcPts val="1200"/>
              </a:spcAft>
            </a:pPr>
            <a:r>
              <a:rPr lang="en-US" sz="2400" dirty="0"/>
              <a:t>Construct a 95% confidence interval estimate for the population mean Arctic Sea Ice Extent</a:t>
            </a:r>
            <a:r>
              <a:rPr lang="en-US" sz="2400" dirty="0" smtClean="0"/>
              <a:t>.</a:t>
            </a:r>
            <a:endParaRPr lang="en-US" sz="2400" dirty="0"/>
          </a:p>
          <a:p>
            <a:pPr lvl="0" defTabSz="914400">
              <a:spcAft>
                <a:spcPts val="1200"/>
              </a:spcAft>
            </a:pPr>
            <a:r>
              <a:rPr lang="en-US" sz="2400" u="sng" dirty="0"/>
              <a:t>Assumptions</a:t>
            </a:r>
          </a:p>
          <a:p>
            <a:pPr marL="457200" indent="-457200">
              <a:spcBef>
                <a:spcPts val="600"/>
              </a:spcBef>
              <a:buFontTx/>
              <a:buAutoNum type="arabicPeriod"/>
              <a:defRPr/>
            </a:pPr>
            <a:r>
              <a:rPr lang="en-US" sz="2400" dirty="0">
                <a:ea typeface="STIX" pitchFamily="50" charset="0"/>
                <a:cs typeface="STIX" pitchFamily="50" charset="0"/>
              </a:rPr>
              <a:t>The sample is a random sample</a:t>
            </a:r>
          </a:p>
          <a:p>
            <a:pPr marL="457200" indent="-457200">
              <a:spcBef>
                <a:spcPts val="600"/>
              </a:spcBef>
              <a:buFontTx/>
              <a:buAutoNum type="arabicPeriod"/>
              <a:defRPr/>
            </a:pPr>
            <a:r>
              <a:rPr lang="en-US" sz="2400" dirty="0">
                <a:ea typeface="STIX" pitchFamily="50" charset="0"/>
                <a:cs typeface="STIX" pitchFamily="50" charset="0"/>
              </a:rPr>
              <a:t>Either n </a:t>
            </a:r>
            <a:r>
              <a:rPr lang="en-US" sz="2400" u="sng" dirty="0">
                <a:ea typeface="STIX" pitchFamily="50" charset="0"/>
                <a:cs typeface="STIX" pitchFamily="50" charset="0"/>
              </a:rPr>
              <a:t>&gt;</a:t>
            </a:r>
            <a:r>
              <a:rPr lang="en-US" sz="2400" dirty="0">
                <a:ea typeface="STIX" pitchFamily="50" charset="0"/>
                <a:cs typeface="STIX" pitchFamily="50" charset="0"/>
              </a:rPr>
              <a:t> 30 or the population is normally distributed </a:t>
            </a:r>
            <a:r>
              <a:rPr lang="en-US" sz="2400" dirty="0" smtClean="0">
                <a:ea typeface="STIX" pitchFamily="50" charset="0"/>
                <a:cs typeface="STIX" pitchFamily="50" charset="0"/>
              </a:rPr>
              <a:t>when n </a:t>
            </a:r>
            <a:r>
              <a:rPr lang="en-US" sz="2400" dirty="0">
                <a:ea typeface="STIX" pitchFamily="50" charset="0"/>
                <a:cs typeface="STIX" pitchFamily="50" charset="0"/>
              </a:rPr>
              <a:t>&lt; </a:t>
            </a:r>
            <a:r>
              <a:rPr lang="en-US" sz="2400" dirty="0" smtClean="0">
                <a:ea typeface="STIX" pitchFamily="50" charset="0"/>
                <a:cs typeface="STIX" pitchFamily="50" charset="0"/>
              </a:rPr>
              <a:t>30</a:t>
            </a:r>
            <a:endParaRPr lang="en-US" sz="2400" dirty="0">
              <a:ea typeface="STIX" pitchFamily="50" charset="0"/>
              <a:cs typeface="STIX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52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3632</TotalTime>
  <Words>744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Problem</vt:lpstr>
      <vt:lpstr>Point Estimators</vt:lpstr>
      <vt:lpstr>Confidence Interval Estimate</vt:lpstr>
      <vt:lpstr>Formula for Margin of Error</vt:lpstr>
      <vt:lpstr>t Value</vt:lpstr>
      <vt:lpstr>Top of t Distribution Table</vt:lpstr>
      <vt:lpstr>Example</vt:lpstr>
      <vt:lpstr>Margin of Error</vt:lpstr>
      <vt:lpstr>T Distribution</vt:lpstr>
      <vt:lpstr>Confidence Interval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561</cp:revision>
  <dcterms:created xsi:type="dcterms:W3CDTF">2017-12-05T17:18:18Z</dcterms:created>
  <dcterms:modified xsi:type="dcterms:W3CDTF">2018-04-16T05:59:47Z</dcterms:modified>
</cp:coreProperties>
</file>