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8"/>
  </p:notesMasterIdLst>
  <p:handoutMasterIdLst>
    <p:handoutMasterId r:id="rId19"/>
  </p:handoutMasterIdLst>
  <p:sldIdLst>
    <p:sldId id="273" r:id="rId10"/>
    <p:sldId id="276" r:id="rId11"/>
    <p:sldId id="477" r:id="rId12"/>
    <p:sldId id="502" r:id="rId13"/>
    <p:sldId id="524" r:id="rId14"/>
    <p:sldId id="518" r:id="rId15"/>
    <p:sldId id="526" r:id="rId16"/>
    <p:sldId id="52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Confidence Interval for a Mean Part </a:t>
            </a:r>
            <a:r>
              <a:rPr lang="en-US" b="1" dirty="0" smtClean="0">
                <a:solidFill>
                  <a:srgbClr val="FFFFFF"/>
                </a:solidFill>
              </a:rPr>
              <a:t>2 </a:t>
            </a:r>
            <a:r>
              <a:rPr lang="en-US" b="1" dirty="0">
                <a:solidFill>
                  <a:srgbClr val="FFFFFF"/>
                </a:solidFill>
              </a:rPr>
              <a:t>of </a:t>
            </a: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Learn how to construct a confidence interval estimate for the population mean</a:t>
            </a:r>
          </a:p>
          <a:p>
            <a:r>
              <a:rPr lang="en-US" dirty="0">
                <a:solidFill>
                  <a:srgbClr val="FFFFFF"/>
                </a:solidFill>
              </a:rPr>
              <a:t>Learn how to calculate the margin of error for a confidence interval estimate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Antarctic Sea Ice Extent was measured for a sample of 37 days also.  The mean was 9.9 million square kilometers and the standard deviation was 4.7 million square kilometers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Calculate a 95% confidence interval estimate for the population mean Antarctic Sea Ice Extent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400" dirty="0"/>
              <a:t>We will calculate the margin of error and add it to and subtract it from the sample mean.</a:t>
            </a:r>
          </a:p>
          <a:p>
            <a:pPr lvl="0" defTabSz="914400">
              <a:spcAft>
                <a:spcPts val="1200"/>
              </a:spcAft>
            </a:pPr>
            <a:r>
              <a:rPr lang="en-US" sz="2400" dirty="0" smtClean="0"/>
              <a:t>Recall </a:t>
            </a:r>
            <a:r>
              <a:rPr lang="en-US" sz="2400" dirty="0"/>
              <a:t>that the calculation of the margin of error requires the use of a value from the t distribution. </a:t>
            </a:r>
            <a:r>
              <a:rPr lang="en-US" sz="2400" dirty="0" smtClean="0"/>
              <a:t>Our </a:t>
            </a:r>
            <a:r>
              <a:rPr lang="en-US" sz="2400" dirty="0"/>
              <a:t>confidence level is to be 95%.  </a:t>
            </a:r>
          </a:p>
          <a:p>
            <a:pPr lvl="0" defTabSz="914400">
              <a:spcAft>
                <a:spcPts val="1200"/>
              </a:spcAft>
            </a:pPr>
            <a:r>
              <a:rPr lang="en-US" sz="2400" dirty="0" err="1" smtClean="0"/>
              <a:t>d.f</a:t>
            </a:r>
            <a:r>
              <a:rPr lang="en-US" sz="2400" dirty="0" err="1"/>
              <a:t>.</a:t>
            </a:r>
            <a:r>
              <a:rPr lang="en-US" sz="2400" dirty="0"/>
              <a:t> = 37 - 1 = 36</a:t>
            </a:r>
          </a:p>
          <a:p>
            <a:pPr lvl="0" defTabSz="914400">
              <a:spcAft>
                <a:spcPts val="1200"/>
              </a:spcAft>
            </a:pPr>
            <a:r>
              <a:rPr lang="en-US" sz="2400" dirty="0" smtClean="0"/>
              <a:t>We </a:t>
            </a:r>
            <a:r>
              <a:rPr lang="en-US" sz="2400" dirty="0"/>
              <a:t>will examine the table and look across the top row for our 95% confidence level. </a:t>
            </a:r>
            <a:r>
              <a:rPr lang="en-US" sz="2400" dirty="0" smtClean="0"/>
              <a:t>This </a:t>
            </a:r>
            <a:r>
              <a:rPr lang="en-US" sz="2400" dirty="0"/>
              <a:t>is the column that we will get our t value from. </a:t>
            </a:r>
            <a:r>
              <a:rPr lang="en-US" sz="2400" dirty="0" smtClean="0"/>
              <a:t>Now </a:t>
            </a:r>
            <a:r>
              <a:rPr lang="en-US" sz="2400" dirty="0"/>
              <a:t>we will drop down until we find 36 degrees of freedom and find out where that crosses up with the 95% column and we have a value of 2.028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Distribution</a:t>
            </a:r>
            <a:endParaRPr lang="en-US" sz="1500" dirty="0"/>
          </a:p>
        </p:txBody>
      </p:sp>
      <p:pic>
        <p:nvPicPr>
          <p:cNvPr id="1026" name="Picture 2" descr="t distrib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51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Confidence Interval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</p:spPr>
            <p:txBody>
              <a:bodyPr/>
              <a:lstStyle/>
              <a:p>
                <a:pPr lvl="0" defTabSz="914400">
                  <a:spcAft>
                    <a:spcPts val="2400"/>
                  </a:spcAft>
                </a:pPr>
                <a:r>
                  <a:rPr lang="en-US" sz="2600" dirty="0"/>
                  <a:t>Calculate </a:t>
                </a:r>
                <a:r>
                  <a:rPr lang="en-US" sz="2600" dirty="0"/>
                  <a:t>the left and right </a:t>
                </a:r>
                <a:r>
                  <a:rPr lang="en-US" sz="2600" dirty="0"/>
                  <a:t>endpoints.</a:t>
                </a:r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𝐸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sz="26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is-IS" sz="2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bg-BG" sz="2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defTabSz="91440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9.9−2.028</m:t>
                    </m:r>
                    <m:d>
                      <m:dPr>
                        <m:ctrlPr>
                          <a:rPr lang="is-IS" sz="2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bg-BG" sz="26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37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600" i="1">
                        <a:latin typeface="Cambria Math" charset="0"/>
                      </a:rPr>
                      <m:t>=8.3</m:t>
                    </m:r>
                  </m:oMath>
                </a14:m>
                <a:r>
                  <a:rPr lang="en-US" sz="2600" dirty="0"/>
                  <a:t>	</a:t>
                </a:r>
                <a:r>
                  <a:rPr lang="en-US" sz="26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9.9</m:t>
                    </m:r>
                    <m:r>
                      <a:rPr lang="en-US" sz="2600" i="1">
                        <a:latin typeface="Cambria Math" charset="0"/>
                      </a:rPr>
                      <m:t>+</m:t>
                    </m:r>
                    <m:r>
                      <a:rPr lang="en-US" sz="2600" i="1">
                        <a:latin typeface="Cambria Math" charset="0"/>
                      </a:rPr>
                      <m:t>2.028</m:t>
                    </m:r>
                    <m:d>
                      <m:dPr>
                        <m:ctrlPr>
                          <a:rPr lang="is-IS" sz="2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bg-BG" sz="26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37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</a:rPr>
                      <m:t>11.5</m:t>
                    </m:r>
                  </m:oMath>
                </a14:m>
                <a:endParaRPr lang="en-US" sz="2600" dirty="0"/>
              </a:p>
              <a:p>
                <a:pPr defTabSz="914400">
                  <a:spcAft>
                    <a:spcPts val="1200"/>
                  </a:spcAft>
                </a:pPr>
                <a:r>
                  <a:rPr lang="en-US" sz="2600" dirty="0"/>
                  <a:t>Our interpretation of this interval will be stated as follows</a:t>
                </a:r>
                <a:r>
                  <a:rPr lang="en-US" sz="2600" dirty="0" smtClean="0"/>
                  <a:t>:</a:t>
                </a:r>
                <a:endParaRPr lang="en-US" sz="2600" dirty="0"/>
              </a:p>
              <a:p>
                <a:pPr defTabSz="914400">
                  <a:spcAft>
                    <a:spcPts val="1200"/>
                  </a:spcAft>
                </a:pPr>
                <a:r>
                  <a:rPr lang="en-US" sz="2600" dirty="0"/>
                  <a:t>It can be stated with 95% confidence that the population mean Antarctic Sea Ice Extent is between 8.3 and 11.5 million square kilometers</a:t>
                </a:r>
                <a:r>
                  <a:rPr lang="en-US" sz="2600" dirty="0" smtClean="0"/>
                  <a:t>.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  <a:blipFill rotWithShape="1">
                <a:blip r:embed="rId2"/>
                <a:stretch>
                  <a:fillRect l="-1259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0352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interval for the Arctic Ice Sea Extent was a bit narrower than that for the Antarctic Sea Ice Extent. Note that the standard deviation for Antarctica is considerably larger. This caused a margin of error to be greater which resulted in a wider interval.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how to construct a confidence interval estimate for the population mean and how to calculate the margin of error for a confidence interval estimate.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3638</TotalTime>
  <Words>350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Margin of Error</vt:lpstr>
      <vt:lpstr>T Distribution</vt:lpstr>
      <vt:lpstr>Calculation of Confidence Interval</vt:lpstr>
      <vt:lpstr>Interval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564</cp:revision>
  <dcterms:created xsi:type="dcterms:W3CDTF">2017-12-05T17:18:18Z</dcterms:created>
  <dcterms:modified xsi:type="dcterms:W3CDTF">2018-04-16T06:05:44Z</dcterms:modified>
</cp:coreProperties>
</file>