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1"/>
  </p:notesMasterIdLst>
  <p:handoutMasterIdLst>
    <p:handoutMasterId r:id="rId22"/>
  </p:handoutMasterIdLst>
  <p:sldIdLst>
    <p:sldId id="273" r:id="rId10"/>
    <p:sldId id="276" r:id="rId11"/>
    <p:sldId id="477" r:id="rId12"/>
    <p:sldId id="502" r:id="rId13"/>
    <p:sldId id="524" r:id="rId14"/>
    <p:sldId id="527" r:id="rId15"/>
    <p:sldId id="528" r:id="rId16"/>
    <p:sldId id="529" r:id="rId17"/>
    <p:sldId id="518" r:id="rId18"/>
    <p:sldId id="526" r:id="rId19"/>
    <p:sldId id="52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754"/>
    <a:srgbClr val="EDE8E9"/>
    <a:srgbClr val="D8CDD1"/>
    <a:srgbClr val="2B606A"/>
    <a:srgbClr val="085367"/>
    <a:srgbClr val="00518B"/>
    <a:srgbClr val="B60000"/>
    <a:srgbClr val="214E91"/>
    <a:srgbClr val="6A6A6A"/>
    <a:srgbClr val="E6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TI Graphing Calculator - Find Confidence Interval</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Margin of Error</a:t>
            </a:r>
            <a:endParaRPr lang="en-US" sz="1500" dirty="0"/>
          </a:p>
        </p:txBody>
      </p:sp>
      <p:sp>
        <p:nvSpPr>
          <p:cNvPr id="3" name="Content Placeholder 2"/>
          <p:cNvSpPr>
            <a:spLocks noGrp="1"/>
          </p:cNvSpPr>
          <p:nvPr>
            <p:ph idx="1"/>
          </p:nvPr>
        </p:nvSpPr>
        <p:spPr>
          <a:xfrm>
            <a:off x="457200" y="1295400"/>
            <a:ext cx="8229600" cy="5303520"/>
          </a:xfrm>
        </p:spPr>
        <p:txBody>
          <a:bodyPr/>
          <a:lstStyle/>
          <a:p>
            <a:pPr lvl="0" defTabSz="914400">
              <a:spcAft>
                <a:spcPts val="1200"/>
              </a:spcAft>
            </a:pPr>
            <a:r>
              <a:rPr lang="en-US" dirty="0"/>
              <a:t>We can calculate the margin of error for this interval by subtracting the left endpoint from the right endpoint and then dividing by 2. This gives us a margin of error of $1726.25</a:t>
            </a:r>
            <a:r>
              <a:rPr lang="en-US" dirty="0" smtClean="0"/>
              <a:t>.</a:t>
            </a:r>
            <a:endParaRPr lang="en-US" dirty="0"/>
          </a:p>
          <a:p>
            <a:pPr lvl="0" defTabSz="914400">
              <a:spcAft>
                <a:spcPts val="1200"/>
              </a:spcAft>
            </a:pPr>
            <a:r>
              <a:rPr lang="en-US" dirty="0"/>
              <a:t>So with 95% confidence our estimate is within $1726.25 of the true mean</a:t>
            </a:r>
            <a:r>
              <a:rPr lang="en-US" dirty="0" smtClean="0"/>
              <a:t>.</a:t>
            </a:r>
            <a:endParaRPr lang="en-US" dirty="0"/>
          </a:p>
        </p:txBody>
      </p:sp>
    </p:spTree>
    <p:extLst>
      <p:ext uri="{BB962C8B-B14F-4D97-AF65-F5344CB8AC3E}">
        <p14:creationId xmlns:p14="http://schemas.microsoft.com/office/powerpoint/2010/main" val="492070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a:t>
            </a:r>
            <a:r>
              <a:rPr lang="en-US" dirty="0"/>
              <a:t>we learned h</a:t>
            </a:r>
            <a:r>
              <a:rPr lang="en-US" altLang="en-US" dirty="0"/>
              <a:t>ow to calculate confidence interval endpoints for the estimation of the population mean using the TI Graphing Calculator and we</a:t>
            </a:r>
            <a:r>
              <a:rPr lang="en-US" altLang="en-US" b="1" dirty="0"/>
              <a:t> </a:t>
            </a:r>
            <a:r>
              <a:rPr lang="en-US" altLang="en-US" dirty="0"/>
              <a:t>learned how to use the interval endpoints to calculate the margin of error</a:t>
            </a:r>
            <a:r>
              <a:rPr lang="en-US" altLang="en-US" dirty="0" smtClean="0"/>
              <a:t>.</a:t>
            </a:r>
            <a:endParaRPr lang="en-US" altLang="en-US" b="1" dirty="0"/>
          </a:p>
        </p:txBody>
      </p:sp>
    </p:spTree>
    <p:extLst>
      <p:ext uri="{BB962C8B-B14F-4D97-AF65-F5344CB8AC3E}">
        <p14:creationId xmlns:p14="http://schemas.microsoft.com/office/powerpoint/2010/main" val="1649352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altLang="en-US" dirty="0"/>
              <a:t>How to calculate confidence interval endpoints for the estimation of the population mean using the TI Graphing Calculator</a:t>
            </a:r>
          </a:p>
          <a:p>
            <a:pPr>
              <a:spcAft>
                <a:spcPts val="1200"/>
              </a:spcAft>
            </a:pPr>
            <a:r>
              <a:rPr lang="en-US" altLang="en-US" dirty="0"/>
              <a:t>Learn how to use the interval endpoints to calculate the margin of </a:t>
            </a:r>
            <a:r>
              <a:rPr lang="en-US" altLang="en-US" dirty="0" smtClean="0"/>
              <a:t>error</a:t>
            </a:r>
            <a:endParaRPr lang="en-US" alt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endParaRPr lang="en-US" sz="1500" dirty="0"/>
          </a:p>
        </p:txBody>
      </p:sp>
      <p:sp>
        <p:nvSpPr>
          <p:cNvPr id="3" name="Content Placeholder 2"/>
          <p:cNvSpPr>
            <a:spLocks noGrp="1"/>
          </p:cNvSpPr>
          <p:nvPr>
            <p:ph idx="1"/>
          </p:nvPr>
        </p:nvSpPr>
        <p:spPr>
          <a:xfrm>
            <a:off x="594360" y="1422400"/>
            <a:ext cx="7955280" cy="640080"/>
          </a:xfrm>
          <a:solidFill>
            <a:srgbClr val="802754"/>
          </a:solidFill>
          <a:ln w="28575">
            <a:solidFill>
              <a:schemeClr val="bg1"/>
            </a:solidFill>
          </a:ln>
        </p:spPr>
        <p:txBody>
          <a:bodyPr anchor="ctr"/>
          <a:lstStyle/>
          <a:p>
            <a:pPr algn="ctr"/>
            <a:r>
              <a:rPr lang="en-US" b="1" dirty="0"/>
              <a:t>Cost of Room and Board is USD</a:t>
            </a:r>
            <a:endParaRPr lang="en-US" b="1" dirty="0"/>
          </a:p>
        </p:txBody>
      </p:sp>
      <p:graphicFrame>
        <p:nvGraphicFramePr>
          <p:cNvPr id="7" name="Table 3"/>
          <p:cNvGraphicFramePr>
            <a:graphicFrameLocks noGrp="1"/>
          </p:cNvGraphicFramePr>
          <p:nvPr>
            <p:extLst>
              <p:ext uri="{D42A27DB-BD31-4B8C-83A1-F6EECF244321}">
                <p14:modId xmlns:p14="http://schemas.microsoft.com/office/powerpoint/2010/main" val="158909468"/>
              </p:ext>
            </p:extLst>
          </p:nvPr>
        </p:nvGraphicFramePr>
        <p:xfrm>
          <a:off x="594360" y="2057400"/>
          <a:ext cx="7955280" cy="2514600"/>
        </p:xfrm>
        <a:graphic>
          <a:graphicData uri="http://schemas.openxmlformats.org/drawingml/2006/table">
            <a:tbl>
              <a:tblPr firstRow="1" bandRow="1">
                <a:tableStyleId>{5C22544A-7EE6-4342-B048-85BDC9FD1C3A}</a:tableStyleId>
              </a:tblPr>
              <a:tblGrid>
                <a:gridCol w="1591056"/>
                <a:gridCol w="1591056"/>
                <a:gridCol w="1591056"/>
                <a:gridCol w="1591056"/>
                <a:gridCol w="1591056"/>
              </a:tblGrid>
              <a:tr h="502920">
                <a:tc>
                  <a:txBody>
                    <a:bodyPr/>
                    <a:lstStyle/>
                    <a:p>
                      <a:r>
                        <a:rPr lang="en-US" sz="2400" b="0" dirty="0" smtClean="0">
                          <a:solidFill>
                            <a:schemeClr val="tx1"/>
                          </a:solidFill>
                        </a:rPr>
                        <a:t>11760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10880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8802</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11406</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11182</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502920">
                <a:tc>
                  <a:txBody>
                    <a:bodyPr/>
                    <a:lstStyle/>
                    <a:p>
                      <a:r>
                        <a:rPr lang="en-US" sz="2400" b="0" dirty="0" smtClean="0">
                          <a:solidFill>
                            <a:schemeClr val="tx1"/>
                          </a:solidFill>
                        </a:rPr>
                        <a:t>6280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7930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20350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10833</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25310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502920">
                <a:tc>
                  <a:txBody>
                    <a:bodyPr/>
                    <a:lstStyle/>
                    <a:p>
                      <a:r>
                        <a:rPr lang="en-US" sz="2400" b="0" dirty="0" smtClean="0">
                          <a:solidFill>
                            <a:schemeClr val="tx1"/>
                          </a:solidFill>
                        </a:rPr>
                        <a:t>10300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11498</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8948</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6900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8064</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r h="502920">
                <a:tc>
                  <a:txBody>
                    <a:bodyPr/>
                    <a:lstStyle/>
                    <a:p>
                      <a:r>
                        <a:rPr lang="en-US" sz="2400" b="0" dirty="0" smtClean="0">
                          <a:solidFill>
                            <a:schemeClr val="tx1"/>
                          </a:solidFill>
                        </a:rPr>
                        <a:t>12860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7942</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7501</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11529</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c>
                  <a:txBody>
                    <a:bodyPr/>
                    <a:lstStyle/>
                    <a:p>
                      <a:r>
                        <a:rPr lang="en-US" sz="2400" b="0" dirty="0" smtClean="0">
                          <a:solidFill>
                            <a:schemeClr val="tx1"/>
                          </a:solidFill>
                        </a:rPr>
                        <a:t>11175</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tr>
              <a:tr h="502920">
                <a:tc>
                  <a:txBody>
                    <a:bodyPr/>
                    <a:lstStyle/>
                    <a:p>
                      <a:r>
                        <a:rPr lang="en-US" sz="2400" b="0" dirty="0" smtClean="0">
                          <a:solidFill>
                            <a:schemeClr val="tx1"/>
                          </a:solidFill>
                        </a:rPr>
                        <a:t>11522</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7400</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7164</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11295</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c>
                  <a:txBody>
                    <a:bodyPr/>
                    <a:lstStyle/>
                    <a:p>
                      <a:r>
                        <a:rPr lang="en-US" sz="2400" b="0" dirty="0" smtClean="0">
                          <a:solidFill>
                            <a:schemeClr val="tx1"/>
                          </a:solidFill>
                        </a:rPr>
                        <a:t>7968</a:t>
                      </a:r>
                      <a:endParaRPr lang="en-US" sz="24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tr>
            </a:tbl>
          </a:graphicData>
        </a:graphic>
      </p:graphicFrame>
      <p:sp>
        <p:nvSpPr>
          <p:cNvPr id="4" name="Content Placeholder 4"/>
          <p:cNvSpPr>
            <a:spLocks noGrp="1"/>
          </p:cNvSpPr>
          <p:nvPr>
            <p:ph idx="13"/>
          </p:nvPr>
        </p:nvSpPr>
        <p:spPr>
          <a:xfrm>
            <a:off x="457200" y="4648200"/>
            <a:ext cx="8229600" cy="1920240"/>
          </a:xfrm>
        </p:spPr>
        <p:txBody>
          <a:bodyPr/>
          <a:lstStyle/>
          <a:p>
            <a:pPr defTabSz="914400">
              <a:spcAft>
                <a:spcPts val="1200"/>
              </a:spcAft>
            </a:pPr>
            <a:r>
              <a:rPr lang="en-US" altLang="en-US" sz="1800" i="1" dirty="0"/>
              <a:t>Source: </a:t>
            </a:r>
            <a:r>
              <a:rPr lang="en-US" altLang="en-US" sz="1800" i="1" dirty="0" smtClean="0"/>
              <a:t>The </a:t>
            </a:r>
            <a:r>
              <a:rPr lang="en-US" altLang="en-US" sz="1800" i="1" dirty="0"/>
              <a:t>World </a:t>
            </a:r>
            <a:r>
              <a:rPr lang="en-US" altLang="en-US" sz="1800" i="1" dirty="0" smtClean="0"/>
              <a:t>Almanac</a:t>
            </a:r>
            <a:endParaRPr lang="en-US" altLang="en-US" dirty="0"/>
          </a:p>
          <a:p>
            <a:pPr lvl="0" defTabSz="914400">
              <a:spcAft>
                <a:spcPts val="1200"/>
              </a:spcAft>
            </a:pPr>
            <a:r>
              <a:rPr lang="en-US" dirty="0"/>
              <a:t>The table shows the cost in U.S. dollars of room and board at a random sample of 25 U.S. colleges and universities in the year 2016</a:t>
            </a:r>
            <a:r>
              <a:rPr lang="en-US" dirty="0" smtClean="0"/>
              <a:t>.</a:t>
            </a:r>
            <a:endParaRPr lang="en-US" dirty="0"/>
          </a:p>
        </p:txBody>
      </p:sp>
    </p:spTree>
    <p:extLst>
      <p:ext uri="{BB962C8B-B14F-4D97-AF65-F5344CB8AC3E}">
        <p14:creationId xmlns:p14="http://schemas.microsoft.com/office/powerpoint/2010/main" val="382293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1)</a:t>
            </a:r>
            <a:endParaRPr lang="en-US" sz="1500" dirty="0"/>
          </a:p>
        </p:txBody>
      </p:sp>
      <p:sp>
        <p:nvSpPr>
          <p:cNvPr id="3" name="Content Placeholder 2"/>
          <p:cNvSpPr>
            <a:spLocks noGrp="1"/>
          </p:cNvSpPr>
          <p:nvPr>
            <p:ph idx="1"/>
          </p:nvPr>
        </p:nvSpPr>
        <p:spPr>
          <a:xfrm>
            <a:off x="457200" y="1295400"/>
            <a:ext cx="8229600" cy="5257800"/>
          </a:xfrm>
        </p:spPr>
        <p:txBody>
          <a:bodyPr/>
          <a:lstStyle/>
          <a:p>
            <a:pPr lvl="0" defTabSz="914400">
              <a:spcAft>
                <a:spcPts val="1200"/>
              </a:spcAft>
            </a:pPr>
            <a:r>
              <a:rPr lang="en-US" dirty="0"/>
              <a:t>We'll use the TI graphing calculator to find the interval endpoints for the 95% confidence interval for the actual mean cost of room and </a:t>
            </a:r>
            <a:r>
              <a:rPr lang="en-US" dirty="0" smtClean="0"/>
              <a:t>a </a:t>
            </a:r>
            <a:r>
              <a:rPr lang="en-US" dirty="0"/>
              <a:t>at U.S. colleges and universities for the year 2016.  </a:t>
            </a:r>
          </a:p>
          <a:p>
            <a:pPr lvl="0" defTabSz="914400">
              <a:spcAft>
                <a:spcPts val="1200"/>
              </a:spcAft>
            </a:pPr>
            <a:r>
              <a:rPr lang="en-US" dirty="0"/>
              <a:t>We will then use the interval endpoints to calculate the margin of error</a:t>
            </a:r>
            <a:r>
              <a:rPr lang="en-US" dirty="0" smtClean="0"/>
              <a:t>.</a:t>
            </a:r>
            <a:endParaRPr lang="en-US" dirty="0"/>
          </a:p>
          <a:p>
            <a:pPr lvl="0" defTabSz="914400">
              <a:spcAft>
                <a:spcPts val="1200"/>
              </a:spcAft>
            </a:pPr>
            <a:r>
              <a:rPr lang="en-US" dirty="0"/>
              <a:t>In order to use the TI graphing calculator to find the interval endpoints for a confidence interval estimate of a mean when we have data.</a:t>
            </a:r>
            <a:endParaRPr lang="en-US" dirty="0"/>
          </a:p>
        </p:txBody>
      </p:sp>
    </p:spTree>
    <p:extLst>
      <p:ext uri="{BB962C8B-B14F-4D97-AF65-F5344CB8AC3E}">
        <p14:creationId xmlns:p14="http://schemas.microsoft.com/office/powerpoint/2010/main" val="1656701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(2)</a:t>
            </a:r>
            <a:endParaRPr lang="en-US" sz="1500" dirty="0"/>
          </a:p>
        </p:txBody>
      </p:sp>
      <p:sp>
        <p:nvSpPr>
          <p:cNvPr id="6" name="Content Placeholder 2"/>
          <p:cNvSpPr>
            <a:spLocks noGrp="1"/>
          </p:cNvSpPr>
          <p:nvPr>
            <p:ph idx="1"/>
          </p:nvPr>
        </p:nvSpPr>
        <p:spPr>
          <a:xfrm>
            <a:off x="457200" y="1295400"/>
            <a:ext cx="4114800" cy="5105400"/>
          </a:xfrm>
        </p:spPr>
        <p:txBody>
          <a:bodyPr/>
          <a:lstStyle/>
          <a:p>
            <a:pPr lvl="0" defTabSz="914400">
              <a:spcAft>
                <a:spcPts val="1200"/>
              </a:spcAft>
              <a:defRPr/>
            </a:pPr>
            <a:r>
              <a:rPr lang="en-US" dirty="0"/>
              <a:t>Press stat and then press 1 to edit a list and enter the data values into the list. </a:t>
            </a:r>
            <a:r>
              <a:rPr lang="en-US" dirty="0" smtClean="0"/>
              <a:t>Enter </a:t>
            </a:r>
            <a:r>
              <a:rPr lang="en-US" dirty="0"/>
              <a:t>a data value and press enter. </a:t>
            </a:r>
          </a:p>
          <a:p>
            <a:pPr lvl="0" defTabSz="914400">
              <a:spcAft>
                <a:spcPts val="1200"/>
              </a:spcAft>
              <a:defRPr/>
            </a:pPr>
            <a:r>
              <a:rPr lang="en-US" dirty="0"/>
              <a:t>Continue until you have entered all of the values</a:t>
            </a:r>
            <a:r>
              <a:rPr lang="en-US" dirty="0" smtClean="0"/>
              <a:t>.</a:t>
            </a:r>
            <a:endParaRPr lang="en-US" dirty="0"/>
          </a:p>
        </p:txBody>
      </p:sp>
      <p:pic>
        <p:nvPicPr>
          <p:cNvPr id="1027"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617720" y="1447800"/>
            <a:ext cx="4297680" cy="354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85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(3)</a:t>
            </a:r>
            <a:endParaRPr lang="en-US" sz="1500" dirty="0"/>
          </a:p>
        </p:txBody>
      </p:sp>
      <p:sp>
        <p:nvSpPr>
          <p:cNvPr id="6" name="Content Placeholder 2"/>
          <p:cNvSpPr>
            <a:spLocks noGrp="1"/>
          </p:cNvSpPr>
          <p:nvPr>
            <p:ph idx="1"/>
          </p:nvPr>
        </p:nvSpPr>
        <p:spPr>
          <a:xfrm>
            <a:off x="457200" y="1295400"/>
            <a:ext cx="4114800" cy="5105400"/>
          </a:xfrm>
        </p:spPr>
        <p:txBody>
          <a:bodyPr/>
          <a:lstStyle/>
          <a:p>
            <a:pPr lvl="0" defTabSz="914400">
              <a:spcAft>
                <a:spcPts val="1200"/>
              </a:spcAft>
            </a:pPr>
            <a:r>
              <a:rPr lang="en-US" dirty="0"/>
              <a:t>To find the interval </a:t>
            </a:r>
            <a:r>
              <a:rPr lang="en-US" dirty="0" smtClean="0"/>
              <a:t>endpoints</a:t>
            </a:r>
            <a:endParaRPr lang="en-US" dirty="0"/>
          </a:p>
          <a:p>
            <a:pPr lvl="0" defTabSz="914400">
              <a:spcAft>
                <a:spcPts val="1200"/>
              </a:spcAft>
            </a:pPr>
            <a:r>
              <a:rPr lang="en-US" dirty="0"/>
              <a:t>Press </a:t>
            </a:r>
            <a:r>
              <a:rPr lang="en-US" dirty="0" smtClean="0"/>
              <a:t>stat</a:t>
            </a:r>
            <a:endParaRPr lang="en-US" dirty="0"/>
          </a:p>
          <a:p>
            <a:pPr lvl="0" defTabSz="914400">
              <a:spcAft>
                <a:spcPts val="1200"/>
              </a:spcAft>
            </a:pPr>
            <a:r>
              <a:rPr lang="en-US" dirty="0"/>
              <a:t>Cursor over to TESTS</a:t>
            </a:r>
            <a:endParaRPr lang="en-US" dirty="0"/>
          </a:p>
        </p:txBody>
      </p:sp>
      <p:pic>
        <p:nvPicPr>
          <p:cNvPr id="1027"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17720" y="1447799"/>
            <a:ext cx="4297680" cy="361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831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(4)</a:t>
            </a:r>
            <a:endParaRPr lang="en-US" sz="1500" dirty="0"/>
          </a:p>
        </p:txBody>
      </p:sp>
      <p:sp>
        <p:nvSpPr>
          <p:cNvPr id="6" name="Content Placeholder 2"/>
          <p:cNvSpPr>
            <a:spLocks noGrp="1"/>
          </p:cNvSpPr>
          <p:nvPr>
            <p:ph idx="1"/>
          </p:nvPr>
        </p:nvSpPr>
        <p:spPr>
          <a:xfrm>
            <a:off x="457200" y="1295400"/>
            <a:ext cx="4114800" cy="5105400"/>
          </a:xfrm>
        </p:spPr>
        <p:txBody>
          <a:bodyPr/>
          <a:lstStyle/>
          <a:p>
            <a:pPr lvl="0" defTabSz="914400"/>
            <a:r>
              <a:rPr lang="en-US" sz="2400" dirty="0"/>
              <a:t>Choose T interval which is number 8. </a:t>
            </a:r>
            <a:r>
              <a:rPr lang="en-US" sz="2400" dirty="0" smtClean="0"/>
              <a:t>We </a:t>
            </a:r>
            <a:r>
              <a:rPr lang="en-US" sz="2400" dirty="0"/>
              <a:t>will choose T interval, since the population standard deviation is not known</a:t>
            </a:r>
            <a:r>
              <a:rPr lang="en-US" sz="2400" dirty="0" smtClean="0"/>
              <a:t>.</a:t>
            </a:r>
            <a:endParaRPr lang="en-US" sz="2400" dirty="0"/>
          </a:p>
          <a:p>
            <a:pPr lvl="0" defTabSz="914400"/>
            <a:r>
              <a:rPr lang="en-US" sz="2400" dirty="0"/>
              <a:t>Highlight Data - Make sure that the correct list is specified. </a:t>
            </a:r>
            <a:r>
              <a:rPr lang="en-US" sz="2400" dirty="0" smtClean="0"/>
              <a:t>We </a:t>
            </a:r>
            <a:r>
              <a:rPr lang="en-US" sz="2400" dirty="0"/>
              <a:t>have our data values in List 1</a:t>
            </a:r>
            <a:r>
              <a:rPr lang="en-US" sz="2400" dirty="0" smtClean="0"/>
              <a:t>.</a:t>
            </a:r>
            <a:endParaRPr lang="en-US" sz="2400" dirty="0"/>
          </a:p>
          <a:p>
            <a:pPr lvl="0" defTabSz="914400"/>
            <a:r>
              <a:rPr lang="en-US" sz="2400" dirty="0"/>
              <a:t>Cursor </a:t>
            </a:r>
            <a:r>
              <a:rPr lang="en-US" sz="2400" dirty="0" smtClean="0"/>
              <a:t>down</a:t>
            </a:r>
            <a:endParaRPr lang="en-US" sz="2400" dirty="0"/>
          </a:p>
          <a:p>
            <a:pPr lvl="0" defTabSz="914400"/>
            <a:r>
              <a:rPr lang="en-US" sz="2400" dirty="0"/>
              <a:t>Confidence Level is .</a:t>
            </a:r>
            <a:r>
              <a:rPr lang="en-US" sz="2400" dirty="0" smtClean="0"/>
              <a:t>95</a:t>
            </a:r>
            <a:endParaRPr lang="en-US" sz="2400" dirty="0"/>
          </a:p>
          <a:p>
            <a:pPr lvl="0" defTabSz="914400"/>
            <a:r>
              <a:rPr lang="en-US" sz="2400" dirty="0"/>
              <a:t>Press </a:t>
            </a:r>
            <a:r>
              <a:rPr lang="en-US" sz="2400" dirty="0" smtClean="0"/>
              <a:t>Calculate</a:t>
            </a:r>
            <a:endParaRPr lang="en-US" sz="2400" dirty="0"/>
          </a:p>
        </p:txBody>
      </p:sp>
      <p:pic>
        <p:nvPicPr>
          <p:cNvPr id="1027"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17720" y="1447799"/>
            <a:ext cx="4297680" cy="361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435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(5)</a:t>
            </a:r>
            <a:endParaRPr lang="en-US" sz="1500" dirty="0"/>
          </a:p>
        </p:txBody>
      </p:sp>
      <p:sp>
        <p:nvSpPr>
          <p:cNvPr id="6" name="Content Placeholder 2"/>
          <p:cNvSpPr>
            <a:spLocks noGrp="1"/>
          </p:cNvSpPr>
          <p:nvPr>
            <p:ph idx="1"/>
          </p:nvPr>
        </p:nvSpPr>
        <p:spPr>
          <a:xfrm>
            <a:off x="457200" y="1295400"/>
            <a:ext cx="4114800" cy="5105400"/>
          </a:xfrm>
        </p:spPr>
        <p:txBody>
          <a:bodyPr/>
          <a:lstStyle/>
          <a:p>
            <a:pPr lvl="0" defTabSz="914400">
              <a:spcAft>
                <a:spcPts val="1200"/>
              </a:spcAft>
            </a:pPr>
            <a:r>
              <a:rPr lang="en-US" dirty="0"/>
              <a:t>We have the interval endpoints $8945.50 up to $12398.00</a:t>
            </a:r>
            <a:r>
              <a:rPr lang="en-US" dirty="0" smtClean="0"/>
              <a:t>.</a:t>
            </a:r>
            <a:endParaRPr lang="en-US" dirty="0"/>
          </a:p>
          <a:p>
            <a:pPr lvl="0" defTabSz="914400">
              <a:spcAft>
                <a:spcPts val="1200"/>
              </a:spcAft>
            </a:pPr>
            <a:r>
              <a:rPr lang="en-US" dirty="0"/>
              <a:t>Note also that the sample mean of $10671.96 is given</a:t>
            </a:r>
            <a:r>
              <a:rPr lang="en-US" dirty="0" smtClean="0"/>
              <a:t>.</a:t>
            </a:r>
            <a:endParaRPr lang="en-US" dirty="0"/>
          </a:p>
          <a:p>
            <a:pPr lvl="0" defTabSz="914400">
              <a:spcAft>
                <a:spcPts val="1200"/>
              </a:spcAft>
            </a:pPr>
            <a:r>
              <a:rPr lang="en-US" dirty="0"/>
              <a:t>Also note that the sample standard deviation is given.</a:t>
            </a:r>
            <a:endParaRPr lang="en-US" dirty="0"/>
          </a:p>
        </p:txBody>
      </p:sp>
      <p:pic>
        <p:nvPicPr>
          <p:cNvPr id="1027"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17720" y="1470578"/>
            <a:ext cx="4297680" cy="356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2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endParaRPr lang="en-US" sz="1500" dirty="0"/>
          </a:p>
        </p:txBody>
      </p:sp>
      <p:sp>
        <p:nvSpPr>
          <p:cNvPr id="3" name="Content Placeholder 2"/>
          <p:cNvSpPr>
            <a:spLocks noGrp="1"/>
          </p:cNvSpPr>
          <p:nvPr>
            <p:ph idx="1"/>
          </p:nvPr>
        </p:nvSpPr>
        <p:spPr>
          <a:xfrm>
            <a:off x="457200" y="1295400"/>
            <a:ext cx="8229600" cy="5303520"/>
          </a:xfrm>
        </p:spPr>
        <p:txBody>
          <a:bodyPr/>
          <a:lstStyle/>
          <a:p>
            <a:pPr lvl="0" defTabSz="914400">
              <a:spcAft>
                <a:spcPts val="1200"/>
              </a:spcAft>
            </a:pPr>
            <a:r>
              <a:rPr lang="en-US" dirty="0"/>
              <a:t>So our interpretation of the interval would be, it can be stated with 95% confidence that the academic year 2016 mean cost of room and board in U.S. colleges and universities is between $8,945.50 and $12,398.00</a:t>
            </a:r>
            <a:r>
              <a:rPr lang="en-US" dirty="0" smtClean="0"/>
              <a:t>.</a:t>
            </a:r>
            <a:endParaRPr lang="en-US" dirty="0"/>
          </a:p>
          <a:p>
            <a:pPr lvl="0" defTabSz="914400">
              <a:spcAft>
                <a:spcPts val="1200"/>
              </a:spcAft>
            </a:pPr>
            <a:r>
              <a:rPr lang="en-US" dirty="0"/>
              <a:t>Recall that a confidence interval is constructed by beginning with the point estimator, then add the margin of error to find the right endpoint and then subtract the margin of error to find the left endpoint.  So the margin of error can be determined by dividing the interval width by 2</a:t>
            </a:r>
            <a:r>
              <a:rPr lang="en-US" dirty="0" smtClean="0"/>
              <a:t>.</a:t>
            </a:r>
            <a:endParaRPr lang="en-US" dirty="0"/>
          </a:p>
        </p:txBody>
      </p:sp>
    </p:spTree>
    <p:extLst>
      <p:ext uri="{BB962C8B-B14F-4D97-AF65-F5344CB8AC3E}">
        <p14:creationId xmlns:p14="http://schemas.microsoft.com/office/powerpoint/2010/main" val="3714447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3663</TotalTime>
  <Words>567</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9</vt:i4>
      </vt:variant>
      <vt:variant>
        <vt:lpstr>Slide Titles</vt:lpstr>
      </vt:variant>
      <vt:variant>
        <vt:i4>11</vt:i4>
      </vt:variant>
    </vt:vector>
  </HeadingPairs>
  <TitlesOfParts>
    <vt:vector size="20"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Problem</vt:lpstr>
      <vt:lpstr>TI Graphing Calculator (1)</vt:lpstr>
      <vt:lpstr>TI Graphing Calculator (2)</vt:lpstr>
      <vt:lpstr>TI Graphing Calculator (3)</vt:lpstr>
      <vt:lpstr>TI Graphing Calculator (4)</vt:lpstr>
      <vt:lpstr>TI Graphing Calculator (5)</vt:lpstr>
      <vt:lpstr>Interpretation</vt:lpstr>
      <vt:lpstr>Calculate Margin of Error</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571</cp:revision>
  <dcterms:created xsi:type="dcterms:W3CDTF">2017-12-05T17:18:18Z</dcterms:created>
  <dcterms:modified xsi:type="dcterms:W3CDTF">2018-04-16T06:30:55Z</dcterms:modified>
</cp:coreProperties>
</file>