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3"/>
  </p:notesMasterIdLst>
  <p:handoutMasterIdLst>
    <p:handoutMasterId r:id="rId24"/>
  </p:handoutMasterIdLst>
  <p:sldIdLst>
    <p:sldId id="273" r:id="rId10"/>
    <p:sldId id="276" r:id="rId11"/>
    <p:sldId id="502" r:id="rId12"/>
    <p:sldId id="530" r:id="rId13"/>
    <p:sldId id="531" r:id="rId14"/>
    <p:sldId id="477" r:id="rId15"/>
    <p:sldId id="532" r:id="rId16"/>
    <p:sldId id="524" r:id="rId17"/>
    <p:sldId id="533" r:id="rId18"/>
    <p:sldId id="534" r:id="rId19"/>
    <p:sldId id="535" r:id="rId20"/>
    <p:sldId id="536" r:id="rId21"/>
    <p:sldId id="52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2754"/>
    <a:srgbClr val="EDE8E9"/>
    <a:srgbClr val="D8CDD1"/>
    <a:srgbClr val="2B606A"/>
    <a:srgbClr val="085367"/>
    <a:srgbClr val="00518B"/>
    <a:srgbClr val="B60000"/>
    <a:srgbClr val="214E91"/>
    <a:srgbClr val="6A6A6A"/>
    <a:srgbClr val="E66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Confidence Interval Proportion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for Confidence Interval for a Proportion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Aft>
                    <a:spcPts val="24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𝑝</m:t>
                          </m:r>
                        </m:e>
                      </m:acc>
                      <m:r>
                        <a:rPr lang="en-US" sz="24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bg-BG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sz="2400" i="1">
                          <a:latin typeface="Cambria Math" charset="0"/>
                        </a:rPr>
                        <m:t>&lt;</m:t>
                      </m:r>
                      <m:r>
                        <a:rPr lang="en-US" sz="2400" i="1">
                          <a:latin typeface="Cambria Math" charset="0"/>
                        </a:rPr>
                        <m:t>𝑝</m:t>
                      </m:r>
                      <m:r>
                        <a:rPr lang="en-US" sz="2400" i="1">
                          <a:latin typeface="Cambria Math" charset="0"/>
                        </a:rPr>
                        <m:t>&lt;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𝑝</m:t>
                          </m:r>
                        </m:e>
                      </m:acc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bg-BG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i="1" dirty="0">
                  <a:latin typeface="Cambria Math" charset="0"/>
                </a:endParaRPr>
              </a:p>
              <a:p>
                <a:pPr lvl="0" defTabSz="914400"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𝑝</m:t>
                          </m:r>
                        </m:e>
                      </m:acc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26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558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=0.0466</m:t>
                      </m:r>
                    </m:oMath>
                  </m:oMathPara>
                </a14:m>
                <a:endParaRPr lang="en-US" sz="2400" i="1" dirty="0">
                  <a:latin typeface="Cambria Math" charset="0"/>
                </a:endParaRPr>
              </a:p>
              <a:p>
                <a:pPr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𝐸</m:t>
                      </m:r>
                      <m:r>
                        <a:rPr lang="en-US" sz="2400" i="1">
                          <a:latin typeface="Cambria Math" charset="0"/>
                        </a:rPr>
                        <m:t>=1.645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bg-BG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charset="0"/>
                                </a:rPr>
                                <m:t>0.0466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∙0.9534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charset="0"/>
                                </a:rPr>
                                <m:t>558</m:t>
                              </m:r>
                            </m:den>
                          </m:f>
                        </m:e>
                      </m:rad>
                      <m:r>
                        <a:rPr lang="en-US" sz="2400" i="1">
                          <a:latin typeface="Cambria Math" charset="0"/>
                        </a:rPr>
                        <m:t>=0.0147</m:t>
                      </m:r>
                    </m:oMath>
                  </m:oMathPara>
                </a14:m>
                <a:endParaRPr lang="en-US" sz="2400" dirty="0"/>
              </a:p>
              <a:p>
                <a:pPr lvl="0" defTabSz="914400">
                  <a:spcAft>
                    <a:spcPts val="1200"/>
                  </a:spcAft>
                </a:pPr>
                <a:r>
                  <a:rPr lang="en-US" sz="2400" dirty="0"/>
                  <a:t>Left endpoint = 0.0466 - 0.0147 = </a:t>
                </a:r>
                <a:r>
                  <a:rPr lang="en-US" sz="2400" dirty="0" smtClean="0"/>
                  <a:t>0.0319</a:t>
                </a:r>
                <a:endParaRPr lang="en-US" sz="2400" dirty="0"/>
              </a:p>
              <a:p>
                <a:pPr lvl="0" defTabSz="914400">
                  <a:spcAft>
                    <a:spcPts val="1200"/>
                  </a:spcAft>
                </a:pPr>
                <a:r>
                  <a:rPr lang="en-US" sz="2400" dirty="0"/>
                  <a:t>Right endpoint = 0.0466 + 0.0147 = .</a:t>
                </a:r>
                <a:r>
                  <a:rPr lang="en-US" sz="2400" dirty="0" smtClean="0"/>
                  <a:t>0613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3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in Decimal Format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We have an interval that spans from </a:t>
            </a:r>
            <a:r>
              <a:rPr lang="pl-PL" dirty="0"/>
              <a:t>.0319 to .0613</a:t>
            </a:r>
            <a:r>
              <a:rPr lang="pl-PL" dirty="0" smtClean="0"/>
              <a:t>.</a:t>
            </a:r>
            <a:endParaRPr lang="pl-PL" dirty="0"/>
          </a:p>
          <a:p>
            <a:pPr lvl="0" defTabSz="914400">
              <a:spcAft>
                <a:spcPts val="1200"/>
              </a:spcAft>
            </a:pPr>
            <a:r>
              <a:rPr lang="pl-PL" dirty="0"/>
              <a:t>We can use this interval as an estimate for the population proportion</a:t>
            </a:r>
            <a:r>
              <a:rPr lang="pl-PL" dirty="0" smtClean="0"/>
              <a:t>.</a:t>
            </a:r>
            <a:endParaRPr lang="pl-PL" dirty="0"/>
          </a:p>
          <a:p>
            <a:pPr lvl="0" defTabSz="914400">
              <a:spcAft>
                <a:spcPts val="1200"/>
              </a:spcAft>
            </a:pPr>
            <a:r>
              <a:rPr lang="pl-PL" dirty="0"/>
              <a:t>This interval is interpreted in the following way</a:t>
            </a:r>
            <a:r>
              <a:rPr lang="pl-PL" dirty="0" smtClean="0"/>
              <a:t>:</a:t>
            </a:r>
            <a:endParaRPr lang="pl-PL" dirty="0"/>
          </a:p>
          <a:p>
            <a:pPr lvl="0" defTabSz="914400">
              <a:spcAft>
                <a:spcPts val="1200"/>
              </a:spcAft>
            </a:pPr>
            <a:r>
              <a:rPr lang="pl-PL" dirty="0"/>
              <a:t>It can be stated with 90% confidence that the proportion of the population that would expect to experience dizziness while taking this particular pain medication </a:t>
            </a:r>
            <a:r>
              <a:rPr lang="en-US" dirty="0"/>
              <a:t>is between 0.0319 and .0613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7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in Percentage Format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 defTabSz="914400">
              <a:spcAft>
                <a:spcPts val="1200"/>
              </a:spcAft>
            </a:pPr>
            <a:r>
              <a:rPr lang="en-US" dirty="0"/>
              <a:t>We can also interpret this interval in a percentage format</a:t>
            </a:r>
            <a:r>
              <a:rPr lang="en-US" dirty="0" smtClean="0"/>
              <a:t>.</a:t>
            </a:r>
            <a:endParaRPr lang="en-US" dirty="0"/>
          </a:p>
          <a:p>
            <a:pPr lvl="0" defTabSz="914400">
              <a:spcAft>
                <a:spcPts val="1200"/>
              </a:spcAft>
            </a:pPr>
            <a:r>
              <a:rPr lang="en-US" dirty="0"/>
              <a:t>It can be stated with 90% confidence that between 3.19% and 6.13% of the population would expect to experience dizziness while taking this particular pain medication.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6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In this PowerPoint, </a:t>
            </a:r>
            <a:r>
              <a:rPr lang="en-US" altLang="en-US" dirty="0"/>
              <a:t>How to construct a confidence interval for the estimate of a population proportion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How to calculate the margin of </a:t>
            </a:r>
            <a:r>
              <a:rPr lang="en-US" altLang="en-US" dirty="0" smtClean="0"/>
              <a:t>error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6493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/>
              <a:t>How to construct a confidence interval for the estimate of a population proportion</a:t>
            </a:r>
          </a:p>
          <a:p>
            <a:pPr>
              <a:spcAft>
                <a:spcPts val="1200"/>
              </a:spcAft>
            </a:pPr>
            <a:r>
              <a:rPr lang="en-US" altLang="en-US" dirty="0"/>
              <a:t>How to calculate the margin of </a:t>
            </a:r>
            <a:r>
              <a:rPr lang="en-US" altLang="en-US" dirty="0" smtClean="0"/>
              <a:t>error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defTabSz="914400"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In a clinical study for a pain medication, 26 out of 558  participants experienced dizziness. </a:t>
            </a:r>
            <a:r>
              <a:rPr lang="en-US" altLang="en-US" dirty="0" smtClean="0"/>
              <a:t>Find </a:t>
            </a:r>
            <a:r>
              <a:rPr lang="en-US" altLang="en-US" dirty="0"/>
              <a:t>the 90% confidence interval estimate of the proportion of the population that would expect to experience dizziness while taking this particular pain medication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67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Proportion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Aft>
                    <a:spcPts val="1200"/>
                  </a:spcAft>
                </a:pPr>
                <a:r>
                  <a:rPr lang="en-US" dirty="0"/>
                  <a:t>The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is calculated by dividing the number of sample units that possess the characteristics of interest by the total number of observations or the sample size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0" defTabSz="914400">
                  <a:spcAft>
                    <a:spcPts val="2400"/>
                  </a:spcAft>
                </a:pPr>
                <a:r>
                  <a:rPr lang="en-US" dirty="0"/>
                  <a:t>The sample proportion of study participants who experienced dizziness was 26 out of 558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26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558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=0.0466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27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Estimator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Aft>
                    <a:spcPts val="1200"/>
                  </a:spcAft>
                </a:pPr>
                <a:r>
                  <a:rPr lang="en-US" dirty="0"/>
                  <a:t>The sample proportion is an example of what is called a point estimator. </a:t>
                </a:r>
                <a:r>
                  <a:rPr lang="en-US" dirty="0" smtClean="0"/>
                  <a:t>The </a:t>
                </a:r>
                <a:r>
                  <a:rPr lang="en-US" dirty="0"/>
                  <a:t>problem with point estimators is that the likelihood that they are equal to the population parameter that they are intended to estimate is very low. </a:t>
                </a:r>
                <a:r>
                  <a:rPr lang="en-US" dirty="0" smtClean="0"/>
                  <a:t>We </a:t>
                </a:r>
                <a:r>
                  <a:rPr lang="en-US" dirty="0"/>
                  <a:t>compensate for this by constructing an interval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:r>
                  <a:rPr lang="en-US" dirty="0"/>
                  <a:t>We will calculate a margin of error and add that value to the sample proportion and then subtract it from the sample proportion. </a:t>
                </a:r>
                <a:r>
                  <a:rPr lang="en-US" dirty="0" smtClean="0"/>
                  <a:t>This </a:t>
                </a:r>
                <a:r>
                  <a:rPr lang="en-US" dirty="0"/>
                  <a:t>will provide for us a lower and an upper boundary in the </a:t>
                </a:r>
                <a:r>
                  <a:rPr lang="en-US" dirty="0"/>
                  <a:t>form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30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of Error</a:t>
            </a:r>
            <a:endParaRPr lang="en-US" sz="1500" dirty="0"/>
          </a:p>
        </p:txBody>
      </p:sp>
      <p:pic>
        <p:nvPicPr>
          <p:cNvPr id="2050" name="Picture 2" descr="It  is a number line and the following three points are labeled. phat minus E, p hat, p hat plus E.  E is the part inbetween p hat minus E and p hat as well as inbetween p hat and p hat plus 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69" y="1600200"/>
            <a:ext cx="3747263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3"/>
              </p:nvPr>
            </p:nvSpPr>
            <p:spPr>
              <a:xfrm>
                <a:off x="457200" y="3886200"/>
                <a:ext cx="8229600" cy="2560320"/>
              </a:xfrm>
            </p:spPr>
            <p:txBody>
              <a:bodyPr/>
              <a:lstStyle/>
              <a:p>
                <a:pPr>
                  <a:spcAft>
                    <a:spcPts val="2400"/>
                  </a:spcAft>
                </a:pPr>
                <a:r>
                  <a:rPr lang="en-US" dirty="0"/>
                  <a:t>The margin of error is calculated by the formula E. </a:t>
                </a:r>
                <a:r>
                  <a:rPr lang="en-US" dirty="0" smtClean="0"/>
                  <a:t>E </a:t>
                </a:r>
                <a:r>
                  <a:rPr lang="en-US" dirty="0"/>
                  <a:t>is the symbol for the margin of error </a:t>
                </a:r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457200" y="3886200"/>
                <a:ext cx="8229600" cy="2560320"/>
              </a:xfrm>
              <a:blipFill rotWithShape="1">
                <a:blip r:embed="rId3"/>
                <a:stretch>
                  <a:fillRect l="-1481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Score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Aft>
                    <a:spcPts val="1200"/>
                  </a:spcAft>
                </a:pPr>
                <a:r>
                  <a:rPr lang="en-US" dirty="0"/>
                  <a:t>We </a:t>
                </a:r>
                <a:r>
                  <a:rPr lang="en-US" dirty="0"/>
                  <a:t>will </a:t>
                </a:r>
                <a:r>
                  <a:rPr lang="en-US" dirty="0"/>
                  <a:t>need </a:t>
                </a:r>
                <a:r>
                  <a:rPr lang="en-US" dirty="0"/>
                  <a:t>to determine an appropriate z score</a:t>
                </a:r>
                <a:r>
                  <a:rPr lang="en-US" dirty="0"/>
                  <a:t>. </a:t>
                </a:r>
                <a:r>
                  <a:rPr lang="en-US" dirty="0" smtClean="0"/>
                  <a:t>The </a:t>
                </a:r>
                <a:r>
                  <a:rPr lang="en-US" dirty="0"/>
                  <a:t>symbol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 represents the complement of p hat. </a:t>
                </a:r>
                <a:r>
                  <a:rPr lang="en-US" dirty="0" smtClean="0"/>
                  <a:t>It </a:t>
                </a:r>
                <a:r>
                  <a:rPr lang="en-US" dirty="0"/>
                  <a:t>will be calculated by </a:t>
                </a:r>
                <a:r>
                  <a:rPr lang="en-US" dirty="0"/>
                  <a:t>subtracting the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from 1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0" defTabSz="914400">
                  <a:spcAft>
                    <a:spcPts val="1200"/>
                  </a:spcAft>
                </a:pPr>
                <a:r>
                  <a:rPr lang="en-US" dirty="0"/>
                  <a:t>If we examine the t distribution table, we will see that the bottom row contains z scores. </a:t>
                </a:r>
                <a:r>
                  <a:rPr lang="en-US" dirty="0" smtClean="0"/>
                  <a:t>So </a:t>
                </a:r>
                <a:r>
                  <a:rPr lang="en-US" dirty="0"/>
                  <a:t>we will find the column that gives us the probability distribution values for the 90% confidence interval and then on the bottom row locate the value of z.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Distribution Table</a:t>
            </a:r>
            <a:endParaRPr lang="en-US" sz="1500" dirty="0"/>
          </a:p>
        </p:txBody>
      </p:sp>
      <p:pic>
        <p:nvPicPr>
          <p:cNvPr id="1028" name="Picture 2" descr="Bottom of t Distribution Tab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64" y="1142999"/>
            <a:ext cx="565447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/>
          <p:cNvSpPr>
            <a:spLocks noGrp="1"/>
          </p:cNvSpPr>
          <p:nvPr>
            <p:ph idx="13"/>
          </p:nvPr>
        </p:nvSpPr>
        <p:spPr>
          <a:xfrm>
            <a:off x="457200" y="5486400"/>
            <a:ext cx="8229600" cy="609600"/>
          </a:xfrm>
        </p:spPr>
        <p:txBody>
          <a:bodyPr/>
          <a:lstStyle/>
          <a:p>
            <a:pPr lvl="0"/>
            <a:r>
              <a:rPr lang="en-US" dirty="0"/>
              <a:t>The z value is 1.645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8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for Margin of Error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lvl="0" defTabSz="914400">
                  <a:spcBef>
                    <a:spcPts val="0"/>
                  </a:spcBef>
                  <a:spcAft>
                    <a:spcPts val="6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bg-BG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i="1" dirty="0">
                  <a:latin typeface="Cambria Math" charset="0"/>
                </a:endParaRPr>
              </a:p>
              <a:p>
                <a:pPr lvl="0" defTabSz="914400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r>
                        <a:rPr lang="en-US" i="1">
                          <a:latin typeface="Cambria Math" charset="0"/>
                        </a:rPr>
                        <m:t>=1.645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bg-BG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0.0466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∙0.9534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558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latin typeface="Cambria Math" charset="0"/>
                        </a:rPr>
                        <m:t>=0.0147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92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3677</TotalTime>
  <Words>641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Problem</vt:lpstr>
      <vt:lpstr>Sample Proportion</vt:lpstr>
      <vt:lpstr>Point Estimator</vt:lpstr>
      <vt:lpstr>Margin of Error</vt:lpstr>
      <vt:lpstr>z Score</vt:lpstr>
      <vt:lpstr>t Distribution Table</vt:lpstr>
      <vt:lpstr>Calculation for Margin of Error</vt:lpstr>
      <vt:lpstr>Formula for Confidence Interval for a Proportion</vt:lpstr>
      <vt:lpstr>Interval in Decimal Format</vt:lpstr>
      <vt:lpstr>Interval in Percentage Format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582</cp:revision>
  <dcterms:created xsi:type="dcterms:W3CDTF">2017-12-05T17:18:18Z</dcterms:created>
  <dcterms:modified xsi:type="dcterms:W3CDTF">2018-04-16T06:44:30Z</dcterms:modified>
</cp:coreProperties>
</file>