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8"/>
  </p:notesMasterIdLst>
  <p:handoutMasterIdLst>
    <p:handoutMasterId r:id="rId19"/>
  </p:handoutMasterIdLst>
  <p:sldIdLst>
    <p:sldId id="273" r:id="rId10"/>
    <p:sldId id="276" r:id="rId11"/>
    <p:sldId id="502" r:id="rId12"/>
    <p:sldId id="530" r:id="rId13"/>
    <p:sldId id="531" r:id="rId14"/>
    <p:sldId id="477" r:id="rId15"/>
    <p:sldId id="532" r:id="rId16"/>
    <p:sldId id="52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754"/>
    <a:srgbClr val="EDE8E9"/>
    <a:srgbClr val="D8CDD1"/>
    <a:srgbClr val="2B606A"/>
    <a:srgbClr val="085367"/>
    <a:srgbClr val="00518B"/>
    <a:srgbClr val="B60000"/>
    <a:srgbClr val="214E91"/>
    <a:srgbClr val="6A6A6A"/>
    <a:srgbClr val="E6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Minimum Sample Size for Proportion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How to calculate the minimum </a:t>
            </a:r>
            <a:r>
              <a:rPr lang="en-US" altLang="en-US" b="1" dirty="0"/>
              <a:t>sample size </a:t>
            </a:r>
            <a:r>
              <a:rPr lang="en-US" altLang="en-US" dirty="0"/>
              <a:t>needed for an interval estimate of a population </a:t>
            </a:r>
            <a:r>
              <a:rPr lang="en-US" altLang="en-US" dirty="0" smtClean="0"/>
              <a:t>proportion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 polling company would like to estimate, to within 2 percentage points, the approval rating of a candidate for an upcoming election. </a:t>
            </a:r>
            <a:r>
              <a:rPr lang="en-US" altLang="en-US" dirty="0" smtClean="0"/>
              <a:t>They </a:t>
            </a:r>
            <a:r>
              <a:rPr lang="en-US" altLang="en-US" dirty="0"/>
              <a:t>would like to be 95% confident about their estimate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800"/>
                  </a:spcAft>
                </a:pPr>
                <a:r>
                  <a:rPr lang="en-US" sz="2600" dirty="0"/>
                  <a:t>The formula for calculating the sample size necessary for estimating a population proportion with specific precision and confidence includes the z-score associated with the given confidence level and the specified precision</a:t>
                </a:r>
                <a:r>
                  <a:rPr lang="en-US" sz="2600" dirty="0" smtClean="0"/>
                  <a:t>.</a:t>
                </a:r>
                <a:endParaRPr lang="en-US" sz="2600" i="1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/>
                        <m:t>𝑛</m:t>
                      </m:r>
                      <m:r>
                        <a:rPr lang="en-US" sz="2600" i="1"/>
                        <m:t>=</m:t>
                      </m:r>
                      <m:acc>
                        <m:accPr>
                          <m:chr m:val="̂"/>
                          <m:ctrlPr>
                            <a:rPr lang="en-US" sz="2600" i="1"/>
                          </m:ctrlPr>
                        </m:accPr>
                        <m:e>
                          <m:r>
                            <a:rPr lang="en-US" sz="2600" i="1"/>
                            <m:t>𝑝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600" i="1"/>
                          </m:ctrlPr>
                        </m:accPr>
                        <m:e>
                          <m:r>
                            <a:rPr lang="en-US" sz="2600" i="1"/>
                            <m:t>𝑞</m:t>
                          </m:r>
                        </m:e>
                      </m:acc>
                      <m:sSup>
                        <m:sSupPr>
                          <m:ctrlPr>
                            <a:rPr lang="en-US" sz="2600" i="1"/>
                          </m:ctrlPr>
                        </m:sSupPr>
                        <m:e>
                          <m:d>
                            <m:dPr>
                              <m:ctrlPr>
                                <a:rPr lang="is-IS" sz="26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6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/>
                                      </m:ctrlPr>
                                    </m:sSubPr>
                                    <m:e>
                                      <m:r>
                                        <a:rPr lang="en-US" sz="2600" i="1"/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sz="2600" i="1"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/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Note that the formula also includes the sample proportion estimate of the population proportion. </a:t>
                </a:r>
                <a:r>
                  <a:rPr lang="en-US" sz="2600" dirty="0" smtClean="0"/>
                  <a:t>This </a:t>
                </a:r>
                <a:r>
                  <a:rPr lang="en-US" sz="2600" dirty="0"/>
                  <a:t>would not yet be known. </a:t>
                </a:r>
                <a:r>
                  <a:rPr lang="en-US" sz="2600" dirty="0" smtClean="0"/>
                  <a:t>This </a:t>
                </a:r>
                <a:r>
                  <a:rPr lang="en-US" sz="2600" dirty="0"/>
                  <a:t>calculation gives us the required sample size. </a:t>
                </a:r>
                <a:r>
                  <a:rPr lang="en-US" sz="2600" dirty="0"/>
                  <a:t>Once that is determined the sample would be drawn and the sample proportion could be determined.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259" t="-928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2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Values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1905000"/>
              </a:xfrm>
            </p:spPr>
            <p:txBody>
              <a:bodyPr/>
              <a:lstStyle/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What </a:t>
                </a:r>
                <a:r>
                  <a:rPr lang="en-US" sz="2400" dirty="0"/>
                  <a:t>do we do for </a:t>
                </a: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/>
                  <a:t>  </a:t>
                </a:r>
                <a:r>
                  <a:rPr lang="en-US" sz="2400" dirty="0"/>
                  <a:t>parts of this formula?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we have the sample proportion for a previous study of the same population then that can be used. </a:t>
                </a:r>
                <a:r>
                  <a:rPr lang="en-US" sz="2400" dirty="0" smtClean="0"/>
                  <a:t>But </a:t>
                </a:r>
                <a:r>
                  <a:rPr lang="en-US" sz="2400" dirty="0"/>
                  <a:t>if there is no previous estimate then we must do something else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Let's </a:t>
                </a:r>
                <a:r>
                  <a:rPr lang="en-US" sz="2400" dirty="0"/>
                  <a:t>look at the table that shows the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, and </a:t>
                </a:r>
                <a:r>
                  <a:rPr lang="en-US" sz="2400" dirty="0"/>
                  <a:t>the product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𝑝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1905000"/>
              </a:xfrm>
              <a:blipFill rotWithShape="1">
                <a:blip r:embed="rId2"/>
                <a:stretch>
                  <a:fillRect l="-1111" t="-2564" r="-963" b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435051"/>
                  </p:ext>
                </p:extLst>
              </p:nvPr>
            </p:nvGraphicFramePr>
            <p:xfrm>
              <a:off x="1524000" y="3300984"/>
              <a:ext cx="6096000" cy="332841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2000"/>
                    <a:gridCol w="2032000"/>
                    <a:gridCol w="2032000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𝒑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435051"/>
                  </p:ext>
                </p:extLst>
              </p:nvPr>
            </p:nvGraphicFramePr>
            <p:xfrm>
              <a:off x="1524000" y="3300984"/>
              <a:ext cx="6096000" cy="332841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667" r="-200300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01" t="-6667" r="-99701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300" t="-6667" b="-840000"/>
                          </a:stretch>
                        </a:blip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27432" marB="27432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43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Estimate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21040" cy="402336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Let's </a:t>
                </a:r>
                <a:r>
                  <a:rPr lang="en-US" sz="2600" dirty="0"/>
                  <a:t>note that the maximum value for the </a:t>
                </a:r>
                <a:r>
                  <a:rPr lang="en-US" sz="2600" dirty="0"/>
                  <a:t>product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𝑝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  <a:r>
                  <a:rPr lang="en-US" sz="2600" dirty="0"/>
                  <a:t>is .25. So in the </a:t>
                </a:r>
                <a:r>
                  <a:rPr lang="en-US" sz="2600" dirty="0"/>
                  <a:t>absence </a:t>
                </a:r>
                <a:r>
                  <a:rPr lang="en-US" sz="2600" dirty="0"/>
                  <a:t>of a reliable estimate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600" dirty="0"/>
                  <a:t> the </a:t>
                </a:r>
                <a:r>
                  <a:rPr lang="en-US" sz="2600" dirty="0"/>
                  <a:t>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𝑝</m:t>
                        </m:r>
                        <m:r>
                          <a:rPr lang="en-US" sz="2600" i="1">
                            <a:latin typeface="Cambria Math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 dirty="0"/>
                  <a:t>times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600" dirty="0"/>
                  <a:t>  equal to .25 should be used to give us a sample size that is sufficiently large to guarantee an accurate prediction. </a:t>
                </a:r>
                <a:r>
                  <a:rPr lang="en-US" sz="2600" dirty="0"/>
                  <a:t> </a:t>
                </a:r>
                <a:r>
                  <a:rPr lang="en-US" sz="2600" dirty="0"/>
                  <a:t>The </a:t>
                </a:r>
                <a:r>
                  <a:rPr lang="en-US" sz="2600" dirty="0"/>
                  <a:t>z-score that allows for 95% confidence can be found in a table or found using the TI graphing calculator or any one of many statistical software packages</a:t>
                </a:r>
                <a:r>
                  <a:rPr lang="en-US" sz="2600" dirty="0" smtClean="0"/>
                  <a:t>.</a:t>
                </a:r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The t table shows us on the bottom row that when we desire 95% confidence the associated </a:t>
                </a:r>
                <a:r>
                  <a:rPr lang="en-US" sz="2600" dirty="0"/>
                  <a:t>z score </a:t>
                </a:r>
                <a:r>
                  <a:rPr lang="en-US" sz="2600" dirty="0"/>
                  <a:t>should be 1.96</a:t>
                </a:r>
                <a:r>
                  <a:rPr lang="en-US" sz="2600" dirty="0" smtClean="0"/>
                  <a:t>.</a:t>
                </a:r>
                <a:endParaRPr lang="en-US" sz="2600" dirty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21040" cy="4023360"/>
              </a:xfrm>
              <a:blipFill rotWithShape="1">
                <a:blip r:embed="rId2"/>
                <a:stretch>
                  <a:fillRect l="-1245" t="-1212" r="-1172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Bottom rows of t distribution table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04645"/>
            <a:ext cx="5486400" cy="56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for Sample Size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defTabSz="914400"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3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=0.25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1.96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0.02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=2401</m:t>
                      </m:r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We find that a sample size of 2401 would allow us to estimate the approval rating for the population with 95% confidence to within two percentage points.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</a:t>
            </a:r>
            <a:r>
              <a:rPr lang="en-US" dirty="0"/>
              <a:t>h</a:t>
            </a:r>
            <a:r>
              <a:rPr lang="en-US" altLang="en-US" dirty="0"/>
              <a:t>ow to calculate the minimum </a:t>
            </a:r>
            <a:r>
              <a:rPr lang="en-US" altLang="en-US" b="1" dirty="0"/>
              <a:t>sample size </a:t>
            </a:r>
            <a:r>
              <a:rPr lang="en-US" altLang="en-US" dirty="0"/>
              <a:t>needed for an interval estimate of a population proportion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93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3687</TotalTime>
  <Words>509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Formula</vt:lpstr>
      <vt:lpstr>Table of Values</vt:lpstr>
      <vt:lpstr>Reliable Estimate</vt:lpstr>
      <vt:lpstr>Calculation for Sample Size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587</cp:revision>
  <dcterms:created xsi:type="dcterms:W3CDTF">2017-12-05T17:18:18Z</dcterms:created>
  <dcterms:modified xsi:type="dcterms:W3CDTF">2018-04-16T06:55:04Z</dcterms:modified>
</cp:coreProperties>
</file>