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0"/>
  </p:notesMasterIdLst>
  <p:handoutMasterIdLst>
    <p:handoutMasterId r:id="rId21"/>
  </p:handoutMasterIdLst>
  <p:sldIdLst>
    <p:sldId id="273" r:id="rId10"/>
    <p:sldId id="276" r:id="rId11"/>
    <p:sldId id="502" r:id="rId12"/>
    <p:sldId id="477" r:id="rId13"/>
    <p:sldId id="533" r:id="rId14"/>
    <p:sldId id="534" r:id="rId15"/>
    <p:sldId id="535" r:id="rId16"/>
    <p:sldId id="530" r:id="rId17"/>
    <p:sldId id="536" r:id="rId18"/>
    <p:sldId id="52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2754"/>
    <a:srgbClr val="EDE8E9"/>
    <a:srgbClr val="D8CDD1"/>
    <a:srgbClr val="2B606A"/>
    <a:srgbClr val="085367"/>
    <a:srgbClr val="00518B"/>
    <a:srgbClr val="B60000"/>
    <a:srgbClr val="214E91"/>
    <a:srgbClr val="6A6A6A"/>
    <a:srgbClr val="E6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3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smtClean="0">
                <a:solidFill>
                  <a:srgbClr val="FFFFFF"/>
                </a:solidFill>
              </a:rPr>
              <a:t>TI </a:t>
            </a:r>
            <a:r>
              <a:rPr lang="en-US" b="1" dirty="0">
                <a:solidFill>
                  <a:srgbClr val="FFFFFF"/>
                </a:solidFill>
              </a:rPr>
              <a:t>Calculator - Confidence Interval for a Proportion</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calculate the interval endpoints of a confidence interval estimate for a population proportion using the TI graphing calculator.</a:t>
            </a:r>
            <a:endParaRPr lang="en-US" dirty="0">
              <a:solidFill>
                <a:srgbClr val="FFFFFF"/>
              </a:solidFill>
            </a:endParaRPr>
          </a:p>
        </p:txBody>
      </p:sp>
    </p:spTree>
    <p:extLst>
      <p:ext uri="{BB962C8B-B14F-4D97-AF65-F5344CB8AC3E}">
        <p14:creationId xmlns:p14="http://schemas.microsoft.com/office/powerpoint/2010/main" val="1649352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229600" cy="5257800"/>
          </a:xfrm>
        </p:spPr>
        <p:txBody>
          <a:bodyPr/>
          <a:lstStyle/>
          <a:p>
            <a:pPr>
              <a:spcAft>
                <a:spcPts val="1200"/>
              </a:spcAft>
            </a:pPr>
            <a:r>
              <a:rPr lang="en-US" altLang="en-US" dirty="0"/>
              <a:t>How to use the TI Graphing Calculator to construct a </a:t>
            </a:r>
            <a:r>
              <a:rPr lang="en-US" altLang="en-US" b="1" dirty="0"/>
              <a:t>confidence interval estimate of a population proportion</a:t>
            </a:r>
          </a:p>
          <a:p>
            <a:pPr>
              <a:spcAft>
                <a:spcPts val="1200"/>
              </a:spcAft>
            </a:pPr>
            <a:r>
              <a:rPr lang="en-US" altLang="en-US" dirty="0"/>
              <a:t>How to find the </a:t>
            </a:r>
            <a:r>
              <a:rPr lang="en-US" altLang="en-US" b="1" dirty="0"/>
              <a:t>margin of error </a:t>
            </a:r>
            <a:r>
              <a:rPr lang="en-US" altLang="en-US" dirty="0"/>
              <a:t>using the interval </a:t>
            </a:r>
            <a:r>
              <a:rPr lang="en-US" altLang="en-US" dirty="0" smtClean="0"/>
              <a:t>endpoints</a:t>
            </a:r>
            <a:endParaRPr lang="en-US" altLang="en-US" dirty="0"/>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endParaRPr lang="en-US" sz="1500" dirty="0"/>
          </a:p>
        </p:txBody>
      </p:sp>
      <p:sp>
        <p:nvSpPr>
          <p:cNvPr id="3" name="Content Placeholder 2"/>
          <p:cNvSpPr>
            <a:spLocks noGrp="1"/>
          </p:cNvSpPr>
          <p:nvPr>
            <p:ph idx="1"/>
          </p:nvPr>
        </p:nvSpPr>
        <p:spPr>
          <a:xfrm>
            <a:off x="457200" y="1295400"/>
            <a:ext cx="8412480" cy="5257800"/>
          </a:xfrm>
        </p:spPr>
        <p:txBody>
          <a:bodyPr/>
          <a:lstStyle/>
          <a:p>
            <a:pPr defTabSz="914400">
              <a:spcBef>
                <a:spcPts val="0"/>
              </a:spcBef>
              <a:spcAft>
                <a:spcPts val="0"/>
              </a:spcAft>
            </a:pPr>
            <a:r>
              <a:rPr lang="en-US" altLang="en-US" dirty="0"/>
              <a:t>In a random sample of 250 days in the state of California, the average ambient concentration of benzene was greater than 3.7 micrograms per cubic meter on 71 of those days. </a:t>
            </a:r>
            <a:r>
              <a:rPr lang="en-US" altLang="en-US" dirty="0" smtClean="0"/>
              <a:t>Find </a:t>
            </a:r>
            <a:r>
              <a:rPr lang="en-US" altLang="en-US" dirty="0"/>
              <a:t>the 90% confidence interval estimate for the population proportion of days in California where the average ambient concentration of benzene is greater than 3.7 micrograms per cubic meter</a:t>
            </a:r>
            <a:r>
              <a:rPr lang="en-US" altLang="en-US" dirty="0" smtClean="0"/>
              <a:t>.</a:t>
            </a:r>
            <a:endParaRPr lang="en-US" altLang="en-US" dirty="0"/>
          </a:p>
        </p:txBody>
      </p:sp>
    </p:spTree>
    <p:extLst>
      <p:ext uri="{BB962C8B-B14F-4D97-AF65-F5344CB8AC3E}">
        <p14:creationId xmlns:p14="http://schemas.microsoft.com/office/powerpoint/2010/main" val="1656701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 Graphing Calculator</a:t>
            </a:r>
            <a:r>
              <a:rPr lang="en-US" sz="1500" dirty="0"/>
              <a:t> (</a:t>
            </a:r>
            <a:r>
              <a:rPr lang="en-US" sz="1500" dirty="0" smtClean="0"/>
              <a:t>1)</a:t>
            </a:r>
            <a:endParaRPr lang="en-US" sz="1500" dirty="0"/>
          </a:p>
        </p:txBody>
      </p:sp>
      <p:sp>
        <p:nvSpPr>
          <p:cNvPr id="9" name="Content Placeholder 2"/>
          <p:cNvSpPr>
            <a:spLocks noGrp="1"/>
          </p:cNvSpPr>
          <p:nvPr>
            <p:ph idx="1"/>
          </p:nvPr>
        </p:nvSpPr>
        <p:spPr>
          <a:xfrm>
            <a:off x="457200" y="1295400"/>
            <a:ext cx="4114800" cy="4023360"/>
          </a:xfrm>
        </p:spPr>
        <p:txBody>
          <a:bodyPr/>
          <a:lstStyle/>
          <a:p>
            <a:pPr lvl="0" defTabSz="914400">
              <a:spcAft>
                <a:spcPts val="1200"/>
              </a:spcAft>
            </a:pPr>
            <a:r>
              <a:rPr lang="en-US" dirty="0"/>
              <a:t>In order to use the TI graphing calculator to find the interval endpoints for a confidence interval estimate of a population proportion, we should begin by pushing stat</a:t>
            </a:r>
          </a:p>
          <a:p>
            <a:pPr defTabSz="914400">
              <a:spcAft>
                <a:spcPts val="1200"/>
              </a:spcAft>
            </a:pPr>
            <a:r>
              <a:rPr lang="en-US" dirty="0" smtClean="0"/>
              <a:t>cursor </a:t>
            </a:r>
            <a:r>
              <a:rPr lang="en-US" dirty="0"/>
              <a:t>over to </a:t>
            </a:r>
            <a:r>
              <a:rPr lang="en-US" dirty="0" smtClean="0"/>
              <a:t>TESTS</a:t>
            </a:r>
            <a:endParaRPr lang="en-US" dirty="0"/>
          </a:p>
        </p:txBody>
      </p:sp>
      <p:pic>
        <p:nvPicPr>
          <p:cNvPr id="2051" name="Picture 3" descr="Face of TI-84 Plus CE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800600" y="1447800"/>
            <a:ext cx="4114800" cy="337951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93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 Graphing Calculator</a:t>
            </a:r>
            <a:r>
              <a:rPr lang="en-US" sz="1500" dirty="0"/>
              <a:t> </a:t>
            </a:r>
            <a:r>
              <a:rPr lang="en-US" sz="1500" dirty="0" smtClean="0"/>
              <a:t>(2)</a:t>
            </a:r>
            <a:endParaRPr lang="en-US" sz="1500" dirty="0"/>
          </a:p>
        </p:txBody>
      </p:sp>
      <p:sp>
        <p:nvSpPr>
          <p:cNvPr id="9" name="Content Placeholder 2"/>
          <p:cNvSpPr>
            <a:spLocks noGrp="1"/>
          </p:cNvSpPr>
          <p:nvPr>
            <p:ph idx="1"/>
          </p:nvPr>
        </p:nvSpPr>
        <p:spPr>
          <a:xfrm>
            <a:off x="457200" y="1295400"/>
            <a:ext cx="4114800" cy="4023360"/>
          </a:xfrm>
        </p:spPr>
        <p:txBody>
          <a:bodyPr/>
          <a:lstStyle/>
          <a:p>
            <a:pPr lvl="0" defTabSz="914400">
              <a:spcAft>
                <a:spcPts val="1200"/>
              </a:spcAft>
            </a:pPr>
            <a:r>
              <a:rPr lang="en-US" dirty="0"/>
              <a:t>Cursor down until we get to </a:t>
            </a:r>
            <a:r>
              <a:rPr lang="en-US" dirty="0" smtClean="0"/>
              <a:t>A:1-PropZInt</a:t>
            </a:r>
            <a:r>
              <a:rPr lang="is-IS" dirty="0" smtClean="0"/>
              <a:t>…</a:t>
            </a:r>
            <a:endParaRPr lang="is-IS" dirty="0"/>
          </a:p>
          <a:p>
            <a:pPr lvl="0" defTabSz="914400">
              <a:spcAft>
                <a:spcPts val="1200"/>
              </a:spcAft>
            </a:pPr>
            <a:r>
              <a:rPr lang="is-IS" dirty="0"/>
              <a:t>Press enter</a:t>
            </a:r>
            <a:endParaRPr lang="en-US" dirty="0"/>
          </a:p>
        </p:txBody>
      </p:sp>
      <p:pic>
        <p:nvPicPr>
          <p:cNvPr id="2051" name="Picture 3" descr="Face of TI-84 Plus CE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794970" y="1447800"/>
            <a:ext cx="4114800" cy="339116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923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 Graphing Calculator</a:t>
            </a:r>
            <a:r>
              <a:rPr lang="en-US" sz="1500" dirty="0"/>
              <a:t> </a:t>
            </a:r>
            <a:r>
              <a:rPr lang="en-US" sz="1500" dirty="0" smtClean="0"/>
              <a:t>(3)</a:t>
            </a:r>
            <a:endParaRPr lang="en-US" sz="1500" dirty="0"/>
          </a:p>
        </p:txBody>
      </p:sp>
      <p:sp>
        <p:nvSpPr>
          <p:cNvPr id="9" name="Content Placeholder 2"/>
          <p:cNvSpPr>
            <a:spLocks noGrp="1"/>
          </p:cNvSpPr>
          <p:nvPr>
            <p:ph idx="1"/>
          </p:nvPr>
        </p:nvSpPr>
        <p:spPr>
          <a:xfrm>
            <a:off x="457200" y="1295400"/>
            <a:ext cx="4114800" cy="5181600"/>
          </a:xfrm>
        </p:spPr>
        <p:txBody>
          <a:bodyPr/>
          <a:lstStyle/>
          <a:p>
            <a:pPr lvl="0" defTabSz="914400">
              <a:spcAft>
                <a:spcPts val="1200"/>
              </a:spcAft>
            </a:pPr>
            <a:r>
              <a:rPr lang="en-US" dirty="0"/>
              <a:t>x are number of successes with </a:t>
            </a:r>
            <a:r>
              <a:rPr lang="en-US" dirty="0" smtClean="0"/>
              <a:t>71</a:t>
            </a:r>
            <a:endParaRPr lang="en-US" dirty="0"/>
          </a:p>
          <a:p>
            <a:pPr lvl="0" defTabSz="914400">
              <a:spcAft>
                <a:spcPts val="1200"/>
              </a:spcAft>
            </a:pPr>
            <a:r>
              <a:rPr lang="en-US" dirty="0"/>
              <a:t>n the number of observations was </a:t>
            </a:r>
            <a:r>
              <a:rPr lang="en-US" dirty="0" smtClean="0"/>
              <a:t>250</a:t>
            </a:r>
            <a:endParaRPr lang="en-US" dirty="0"/>
          </a:p>
          <a:p>
            <a:pPr lvl="0" defTabSz="914400">
              <a:spcAft>
                <a:spcPts val="1200"/>
              </a:spcAft>
            </a:pPr>
            <a:r>
              <a:rPr lang="en-US" dirty="0"/>
              <a:t>Confidence level is 0.9 or 90</a:t>
            </a:r>
            <a:r>
              <a:rPr lang="en-US" dirty="0" smtClean="0"/>
              <a:t>%</a:t>
            </a:r>
            <a:endParaRPr lang="en-US" dirty="0"/>
          </a:p>
          <a:p>
            <a:pPr lvl="0" defTabSz="914400">
              <a:spcAft>
                <a:spcPts val="1200"/>
              </a:spcAft>
            </a:pPr>
            <a:r>
              <a:rPr lang="en-US" dirty="0"/>
              <a:t>Highlight Calculate and then press </a:t>
            </a:r>
            <a:r>
              <a:rPr lang="en-US" dirty="0" smtClean="0"/>
              <a:t>enter</a:t>
            </a:r>
            <a:endParaRPr lang="en-US" dirty="0"/>
          </a:p>
        </p:txBody>
      </p:sp>
      <p:pic>
        <p:nvPicPr>
          <p:cNvPr id="2051" name="Picture 3" descr="Face of TI-84 Plus CE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800600" y="1447800"/>
            <a:ext cx="4114800" cy="350333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76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 Graphing Calculator</a:t>
            </a:r>
            <a:r>
              <a:rPr lang="en-US" sz="1500" dirty="0"/>
              <a:t> </a:t>
            </a:r>
            <a:r>
              <a:rPr lang="en-US" sz="1500" dirty="0" smtClean="0"/>
              <a:t>(4)</a:t>
            </a:r>
            <a:endParaRPr lang="en-US" sz="1500" dirty="0"/>
          </a:p>
        </p:txBody>
      </p:sp>
      <p:sp>
        <p:nvSpPr>
          <p:cNvPr id="9" name="Content Placeholder 2"/>
          <p:cNvSpPr>
            <a:spLocks noGrp="1"/>
          </p:cNvSpPr>
          <p:nvPr>
            <p:ph idx="1"/>
          </p:nvPr>
        </p:nvSpPr>
        <p:spPr>
          <a:xfrm>
            <a:off x="457200" y="1295400"/>
            <a:ext cx="4114800" cy="5181600"/>
          </a:xfrm>
        </p:spPr>
        <p:txBody>
          <a:bodyPr/>
          <a:lstStyle/>
          <a:p>
            <a:pPr lvl="0" defTabSz="914400">
              <a:spcAft>
                <a:spcPts val="1200"/>
              </a:spcAft>
            </a:pPr>
            <a:r>
              <a:rPr lang="en-US" dirty="0"/>
              <a:t>Our  interval endpoints are 0.237 and 0.331</a:t>
            </a:r>
            <a:r>
              <a:rPr lang="en-US" dirty="0" smtClean="0"/>
              <a:t>.</a:t>
            </a:r>
            <a:endParaRPr lang="en-US" dirty="0"/>
          </a:p>
          <a:p>
            <a:pPr lvl="0" defTabSz="914400">
              <a:spcAft>
                <a:spcPts val="1200"/>
              </a:spcAft>
            </a:pPr>
            <a:r>
              <a:rPr lang="en-US" dirty="0"/>
              <a:t>Note also that the sample proportion of 0.284 is given</a:t>
            </a:r>
            <a:r>
              <a:rPr lang="en-US" dirty="0" smtClean="0"/>
              <a:t>.</a:t>
            </a:r>
            <a:endParaRPr lang="en-US" dirty="0"/>
          </a:p>
        </p:txBody>
      </p:sp>
      <p:pic>
        <p:nvPicPr>
          <p:cNvPr id="2051" name="Picture 3" descr="Face of TI-84 Plus CE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800600" y="1447800"/>
            <a:ext cx="4114800" cy="343255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706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a:t>
            </a:r>
            <a:endParaRPr lang="en-US" sz="1500" dirty="0"/>
          </a:p>
        </p:txBody>
      </p:sp>
      <p:sp>
        <p:nvSpPr>
          <p:cNvPr id="3" name="Content Placeholder 2"/>
          <p:cNvSpPr>
            <a:spLocks noGrp="1"/>
          </p:cNvSpPr>
          <p:nvPr>
            <p:ph idx="1"/>
          </p:nvPr>
        </p:nvSpPr>
        <p:spPr>
          <a:xfrm>
            <a:off x="457200" y="1295400"/>
            <a:ext cx="8229600" cy="5257800"/>
          </a:xfrm>
        </p:spPr>
        <p:txBody>
          <a:bodyPr/>
          <a:lstStyle/>
          <a:p>
            <a:pPr lvl="0" defTabSz="914400">
              <a:spcAft>
                <a:spcPts val="1200"/>
              </a:spcAft>
            </a:pPr>
            <a:r>
              <a:rPr lang="en-US" dirty="0"/>
              <a:t>Our interpretation of the interval would be</a:t>
            </a:r>
            <a:r>
              <a:rPr lang="en-US" dirty="0" smtClean="0"/>
              <a:t>:</a:t>
            </a:r>
            <a:endParaRPr lang="en-US" dirty="0"/>
          </a:p>
          <a:p>
            <a:pPr lvl="0" defTabSz="914400">
              <a:spcAft>
                <a:spcPts val="1200"/>
              </a:spcAft>
            </a:pPr>
            <a:r>
              <a:rPr lang="en-US" dirty="0"/>
              <a:t>It can be stated with 90% confidence that the population proportion of days in California where the average ambient concentration of benzene is greater than 3.7 micrograms per cubic meter is between 0.237 and 0.331 when we round to three decimal places</a:t>
            </a:r>
            <a:r>
              <a:rPr lang="en-US" dirty="0" smtClean="0"/>
              <a:t>.</a:t>
            </a:r>
            <a:endParaRPr lang="en-US" dirty="0"/>
          </a:p>
          <a:p>
            <a:pPr lvl="0" defTabSz="914400">
              <a:spcAft>
                <a:spcPts val="1200"/>
              </a:spcAft>
            </a:pPr>
            <a:r>
              <a:rPr lang="en-US" dirty="0"/>
              <a:t>Recall that a confidence interval is constructed by beginning with the point estimator. </a:t>
            </a:r>
            <a:r>
              <a:rPr lang="en-US" dirty="0" smtClean="0"/>
              <a:t>Then </a:t>
            </a:r>
            <a:r>
              <a:rPr lang="en-US" dirty="0"/>
              <a:t>add the margin of error to find the right endpoint and then subtract the margin of error to find the left endpoint.</a:t>
            </a:r>
            <a:endParaRPr lang="en-US" dirty="0"/>
          </a:p>
        </p:txBody>
      </p:sp>
    </p:spTree>
    <p:extLst>
      <p:ext uri="{BB962C8B-B14F-4D97-AF65-F5344CB8AC3E}">
        <p14:creationId xmlns:p14="http://schemas.microsoft.com/office/powerpoint/2010/main" val="2530270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 of Error</a:t>
            </a:r>
            <a:endParaRPr lang="en-US" sz="1500" dirty="0"/>
          </a:p>
        </p:txBody>
      </p:sp>
      <p:sp>
        <p:nvSpPr>
          <p:cNvPr id="3" name="Content Placeholder 2"/>
          <p:cNvSpPr>
            <a:spLocks noGrp="1"/>
          </p:cNvSpPr>
          <p:nvPr>
            <p:ph idx="1"/>
          </p:nvPr>
        </p:nvSpPr>
        <p:spPr>
          <a:xfrm>
            <a:off x="457200" y="1295400"/>
            <a:ext cx="8229600" cy="5257800"/>
          </a:xfrm>
        </p:spPr>
        <p:txBody>
          <a:bodyPr/>
          <a:lstStyle/>
          <a:p>
            <a:pPr lvl="0" defTabSz="914400">
              <a:spcAft>
                <a:spcPts val="1200"/>
              </a:spcAft>
            </a:pPr>
            <a:r>
              <a:rPr lang="en-US" dirty="0"/>
              <a:t>The margin of error can be determined by dividing the interval width by 2. </a:t>
            </a:r>
            <a:r>
              <a:rPr lang="en-US" dirty="0" smtClean="0"/>
              <a:t>We </a:t>
            </a:r>
            <a:r>
              <a:rPr lang="en-US" dirty="0"/>
              <a:t>can calculate the margin of error for this interval by subtracting the left endpoint from the right endpoint and then dividing by 2. This gives us a margin of error of 0.047</a:t>
            </a:r>
            <a:r>
              <a:rPr lang="en-US" dirty="0" smtClean="0"/>
              <a:t>.</a:t>
            </a:r>
            <a:endParaRPr lang="en-US" dirty="0"/>
          </a:p>
          <a:p>
            <a:pPr lvl="0" defTabSz="914400">
              <a:spcAft>
                <a:spcPts val="1200"/>
              </a:spcAft>
            </a:pPr>
            <a:r>
              <a:rPr lang="en-US" dirty="0"/>
              <a:t>With 95% confidence our estimate is within 4.7% of the true proportion</a:t>
            </a:r>
            <a:r>
              <a:rPr lang="en-US" dirty="0" smtClean="0"/>
              <a:t>.</a:t>
            </a:r>
            <a:endParaRPr lang="en-US" dirty="0"/>
          </a:p>
        </p:txBody>
      </p:sp>
    </p:spTree>
    <p:extLst>
      <p:ext uri="{BB962C8B-B14F-4D97-AF65-F5344CB8AC3E}">
        <p14:creationId xmlns:p14="http://schemas.microsoft.com/office/powerpoint/2010/main" val="1741913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3698</TotalTime>
  <Words>427</Words>
  <Application>Microsoft Office PowerPoint</Application>
  <PresentationFormat>On-screen Show (4:3)</PresentationFormat>
  <Paragraphs>31</Paragraphs>
  <Slides>10</Slides>
  <Notes>0</Notes>
  <HiddenSlides>0</HiddenSlides>
  <MMClips>0</MMClips>
  <ScaleCrop>false</ScaleCrop>
  <HeadingPairs>
    <vt:vector size="4" baseType="variant">
      <vt:variant>
        <vt:lpstr>Theme</vt:lpstr>
      </vt:variant>
      <vt:variant>
        <vt:i4>9</vt:i4>
      </vt:variant>
      <vt:variant>
        <vt:lpstr>Slide Titles</vt:lpstr>
      </vt:variant>
      <vt:variant>
        <vt:i4>10</vt:i4>
      </vt:variant>
    </vt:vector>
  </HeadingPairs>
  <TitlesOfParts>
    <vt:vector size="19"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Problem</vt:lpstr>
      <vt:lpstr>TI Graphing Calculator (1)</vt:lpstr>
      <vt:lpstr>TI Graphing Calculator (2)</vt:lpstr>
      <vt:lpstr>TI Graphing Calculator (3)</vt:lpstr>
      <vt:lpstr>TI Graphing Calculator (4)</vt:lpstr>
      <vt:lpstr>Interpretation</vt:lpstr>
      <vt:lpstr>Margin of Error</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593</cp:revision>
  <dcterms:created xsi:type="dcterms:W3CDTF">2017-12-05T17:18:18Z</dcterms:created>
  <dcterms:modified xsi:type="dcterms:W3CDTF">2018-04-16T07:05:49Z</dcterms:modified>
</cp:coreProperties>
</file>