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D058-E839-AD4B-ADDD-870D11471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5E2C5-7B15-564F-959C-3CE4E310B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EAACD3-E2AF-644B-AA3F-E8A53F49E06D}"/>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5" name="Footer Placeholder 4">
            <a:extLst>
              <a:ext uri="{FF2B5EF4-FFF2-40B4-BE49-F238E27FC236}">
                <a16:creationId xmlns:a16="http://schemas.microsoft.com/office/drawing/2014/main" id="{646C3A7A-F452-4C45-87E5-A6ACF68FD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BC989-2604-3347-B7A6-4BE8B553A5C6}"/>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223575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BCBC-03D7-2249-B2E5-53FD24C285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DDA8FB-8A79-F74C-B1C9-C7E0DA50D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3799D-10CD-944F-B8C1-13B4A5EE9BDC}"/>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5" name="Footer Placeholder 4">
            <a:extLst>
              <a:ext uri="{FF2B5EF4-FFF2-40B4-BE49-F238E27FC236}">
                <a16:creationId xmlns:a16="http://schemas.microsoft.com/office/drawing/2014/main" id="{06D13DC0-FAD0-744B-9B65-BE12EF0F2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259B0-08C5-584C-AAFB-19E84473F635}"/>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33599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EF7FC-8001-C847-8B26-B52551834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0D4F6-5A25-2843-A0B4-F2EB54BF61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9323D-E386-E34B-B6ED-B93D24F487F3}"/>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5" name="Footer Placeholder 4">
            <a:extLst>
              <a:ext uri="{FF2B5EF4-FFF2-40B4-BE49-F238E27FC236}">
                <a16:creationId xmlns:a16="http://schemas.microsoft.com/office/drawing/2014/main" id="{9319AF6E-3D41-EB42-B829-10216E16C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5C447-BE8B-5846-8A98-F456A65EA8D3}"/>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399982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7404-C56B-C04F-8798-CA2F2BD42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5B2FA7-CBC7-B14D-A85A-B7333607B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5070E-83BB-DF4C-A4AA-41BA0EAF598D}"/>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5" name="Footer Placeholder 4">
            <a:extLst>
              <a:ext uri="{FF2B5EF4-FFF2-40B4-BE49-F238E27FC236}">
                <a16:creationId xmlns:a16="http://schemas.microsoft.com/office/drawing/2014/main" id="{C8A52E2C-AE3F-4247-8AEE-47F3E8843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C30E3-AA7D-1D41-9CF0-858C3A389CB5}"/>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185253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6404-1CEB-DB47-9F83-F764B93E8F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1754E-617C-7647-B6D0-D34ACC780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05A51-E8EF-2347-A816-7E2B33B3F39A}"/>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5" name="Footer Placeholder 4">
            <a:extLst>
              <a:ext uri="{FF2B5EF4-FFF2-40B4-BE49-F238E27FC236}">
                <a16:creationId xmlns:a16="http://schemas.microsoft.com/office/drawing/2014/main" id="{64254D6D-3963-1E42-ADF1-3830FBB74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3D1BD-AB1D-C241-84B7-DA9E416211F5}"/>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337507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A1D9-2F2A-9F4F-847D-1C948BD50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F8CA7-A473-1E4C-9A90-CDFDAD8CC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5551C-E3A7-094E-990D-91D97AD21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3CEF5F-83F4-E34A-A413-1729DCAAEDDA}"/>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6" name="Footer Placeholder 5">
            <a:extLst>
              <a:ext uri="{FF2B5EF4-FFF2-40B4-BE49-F238E27FC236}">
                <a16:creationId xmlns:a16="http://schemas.microsoft.com/office/drawing/2014/main" id="{B87023BE-5C39-DE4D-8160-0AFBD9264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C1B93-2BA9-1646-8870-27DEEEC9D58D}"/>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201570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32D1-383F-7B43-A430-6E2FE9D1AA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DC7C46-C307-BA45-9D59-A2C0C6AEC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7FC97-2494-404E-AA2B-007E99841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3C2C2-8275-A848-92C1-062B84058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8C432-2E35-0746-8828-1FDF4D392E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A99B6-377E-064E-90CB-AEC1F6537FFC}"/>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8" name="Footer Placeholder 7">
            <a:extLst>
              <a:ext uri="{FF2B5EF4-FFF2-40B4-BE49-F238E27FC236}">
                <a16:creationId xmlns:a16="http://schemas.microsoft.com/office/drawing/2014/main" id="{D08249CA-E944-D34C-B4D8-D495B8B2E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C0A773-49CC-8E48-A4A0-19F07D0DC32E}"/>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233702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EB86-F30B-334E-9AA0-701FF91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FFC3A3-7EAA-4742-8A3E-D833B0A77FC7}"/>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4" name="Footer Placeholder 3">
            <a:extLst>
              <a:ext uri="{FF2B5EF4-FFF2-40B4-BE49-F238E27FC236}">
                <a16:creationId xmlns:a16="http://schemas.microsoft.com/office/drawing/2014/main" id="{61F5157B-A20B-B442-817D-3A9615D96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812B5-850C-B545-8508-5C76A10C116A}"/>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426975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9556D-D974-5E4E-BCF6-A63D00B46AD4}"/>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3" name="Footer Placeholder 2">
            <a:extLst>
              <a:ext uri="{FF2B5EF4-FFF2-40B4-BE49-F238E27FC236}">
                <a16:creationId xmlns:a16="http://schemas.microsoft.com/office/drawing/2014/main" id="{CD221745-A328-6F4C-977B-2BB2DBEBF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A2A73-43AB-8949-AB93-144079748E62}"/>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4182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E9E9-4D31-6A47-8907-20D973268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A740BB-E80F-E940-A958-5C5751149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2EEC2-553D-FB4F-8056-BB5B27E96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DD2E7-1178-1642-8824-EC37A25AE12A}"/>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6" name="Footer Placeholder 5">
            <a:extLst>
              <a:ext uri="{FF2B5EF4-FFF2-40B4-BE49-F238E27FC236}">
                <a16:creationId xmlns:a16="http://schemas.microsoft.com/office/drawing/2014/main" id="{C9494969-9185-2E46-89D6-F15A63020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6C667-86A8-3248-893F-4BED37D91E76}"/>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357361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31E5-DA03-5B49-A977-00DCF22DD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72AE92-AB3E-CC40-941C-510777A5C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C630A3-D1EA-6640-AC4E-E33E41E34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73062-C641-E14C-B8D6-D9363244C37C}"/>
              </a:ext>
            </a:extLst>
          </p:cNvPr>
          <p:cNvSpPr>
            <a:spLocks noGrp="1"/>
          </p:cNvSpPr>
          <p:nvPr>
            <p:ph type="dt" sz="half" idx="10"/>
          </p:nvPr>
        </p:nvSpPr>
        <p:spPr/>
        <p:txBody>
          <a:bodyPr/>
          <a:lstStyle/>
          <a:p>
            <a:fld id="{9C6B9646-93B2-4343-A09A-839B54A67E27}" type="datetimeFigureOut">
              <a:rPr lang="en-US" smtClean="0"/>
              <a:t>5/15/21</a:t>
            </a:fld>
            <a:endParaRPr lang="en-US"/>
          </a:p>
        </p:txBody>
      </p:sp>
      <p:sp>
        <p:nvSpPr>
          <p:cNvPr id="6" name="Footer Placeholder 5">
            <a:extLst>
              <a:ext uri="{FF2B5EF4-FFF2-40B4-BE49-F238E27FC236}">
                <a16:creationId xmlns:a16="http://schemas.microsoft.com/office/drawing/2014/main" id="{8A2AB5ED-ADC8-904B-9DC3-62836DACA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662A2-80B4-F44D-A6EB-87107489F284}"/>
              </a:ext>
            </a:extLst>
          </p:cNvPr>
          <p:cNvSpPr>
            <a:spLocks noGrp="1"/>
          </p:cNvSpPr>
          <p:nvPr>
            <p:ph type="sldNum" sz="quarter" idx="12"/>
          </p:nvPr>
        </p:nvSpPr>
        <p:spPr/>
        <p:txBody>
          <a:bodyPr/>
          <a:lstStyle/>
          <a:p>
            <a:fld id="{F57703B9-3120-0340-BACF-C91456DE092C}" type="slidenum">
              <a:rPr lang="en-US" smtClean="0"/>
              <a:t>‹#›</a:t>
            </a:fld>
            <a:endParaRPr lang="en-US"/>
          </a:p>
        </p:txBody>
      </p:sp>
    </p:spTree>
    <p:extLst>
      <p:ext uri="{BB962C8B-B14F-4D97-AF65-F5344CB8AC3E}">
        <p14:creationId xmlns:p14="http://schemas.microsoft.com/office/powerpoint/2010/main" val="295384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2BF3E-74CC-AF45-B5B8-805DCFD0A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6DA7CE-4675-DD48-A7B1-91D0947B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2527F-6440-AA40-8713-93CCB794A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B9646-93B2-4343-A09A-839B54A67E27}" type="datetimeFigureOut">
              <a:rPr lang="en-US" smtClean="0"/>
              <a:t>5/15/21</a:t>
            </a:fld>
            <a:endParaRPr lang="en-US"/>
          </a:p>
        </p:txBody>
      </p:sp>
      <p:sp>
        <p:nvSpPr>
          <p:cNvPr id="5" name="Footer Placeholder 4">
            <a:extLst>
              <a:ext uri="{FF2B5EF4-FFF2-40B4-BE49-F238E27FC236}">
                <a16:creationId xmlns:a16="http://schemas.microsoft.com/office/drawing/2014/main" id="{5091AD1D-C572-794E-A83D-EE533E18D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91C6E-45ED-0A47-94BF-5F4485CEB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703B9-3120-0340-BACF-C91456DE092C}" type="slidenum">
              <a:rPr lang="en-US" smtClean="0"/>
              <a:t>‹#›</a:t>
            </a:fld>
            <a:endParaRPr lang="en-US"/>
          </a:p>
        </p:txBody>
      </p:sp>
    </p:spTree>
    <p:extLst>
      <p:ext uri="{BB962C8B-B14F-4D97-AF65-F5344CB8AC3E}">
        <p14:creationId xmlns:p14="http://schemas.microsoft.com/office/powerpoint/2010/main" val="1378924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7DAC38-7BB8-E445-94B5-0AB760B0F25A}"/>
              </a:ext>
            </a:extLst>
          </p:cNvPr>
          <p:cNvSpPr txBox="1"/>
          <p:nvPr/>
        </p:nvSpPr>
        <p:spPr>
          <a:xfrm>
            <a:off x="4243227" y="551289"/>
            <a:ext cx="6935056" cy="575542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Constructed wetlands (CWs) are a potential solution for wastewater treatment due to their capacity to support native species and provide tertiary wastewater treatment. </a:t>
            </a:r>
            <a:r>
              <a:rPr lang="en-US" sz="1600" dirty="0">
                <a:solidFill>
                  <a:srgbClr val="C00000"/>
                </a:solidFill>
                <a:latin typeface="Times New Roman" panose="02020603050405020304" pitchFamily="18" charset="0"/>
                <a:cs typeface="Times New Roman" panose="02020603050405020304" pitchFamily="18" charset="0"/>
              </a:rPr>
              <a:t>However, CWs can expose wildlife communities to excess nutrients and harmful contaminants, affecting their development, morphology, and behavior.</a:t>
            </a:r>
            <a:r>
              <a:rPr lang="en-US" sz="1600" dirty="0">
                <a:latin typeface="Times New Roman" panose="02020603050405020304" pitchFamily="18" charset="0"/>
                <a:cs typeface="Times New Roman" panose="02020603050405020304" pitchFamily="18" charset="0"/>
              </a:rPr>
              <a:t> </a:t>
            </a:r>
            <a:r>
              <a:rPr lang="en-US" sz="1600" dirty="0">
                <a:solidFill>
                  <a:schemeClr val="accent2">
                    <a:lumMod val="75000"/>
                  </a:schemeClr>
                </a:solidFill>
                <a:latin typeface="Times New Roman" panose="02020603050405020304" pitchFamily="18" charset="0"/>
                <a:cs typeface="Times New Roman" panose="02020603050405020304" pitchFamily="18" charset="0"/>
              </a:rPr>
              <a:t>To examine how wastewater CWs may affect wildlife, </a:t>
            </a:r>
            <a:r>
              <a:rPr lang="en-US" sz="1600" dirty="0">
                <a:solidFill>
                  <a:schemeClr val="accent4">
                    <a:lumMod val="75000"/>
                  </a:schemeClr>
                </a:solidFill>
                <a:latin typeface="Times New Roman" panose="02020603050405020304" pitchFamily="18" charset="0"/>
                <a:cs typeface="Times New Roman" panose="02020603050405020304" pitchFamily="18" charset="0"/>
              </a:rPr>
              <a:t>we raised Southern leopard frogs, </a:t>
            </a:r>
            <a:r>
              <a:rPr lang="en-US" sz="1600" i="1" dirty="0" err="1">
                <a:solidFill>
                  <a:schemeClr val="accent4">
                    <a:lumMod val="75000"/>
                  </a:schemeClr>
                </a:solidFill>
                <a:latin typeface="Times New Roman" panose="02020603050405020304" pitchFamily="18" charset="0"/>
                <a:cs typeface="Times New Roman" panose="02020603050405020304" pitchFamily="18" charset="0"/>
              </a:rPr>
              <a:t>Lithobates</a:t>
            </a:r>
            <a:r>
              <a:rPr lang="en-US" sz="1600" i="1" dirty="0">
                <a:solidFill>
                  <a:schemeClr val="accent4">
                    <a:lumMod val="75000"/>
                  </a:schemeClr>
                </a:solidFill>
                <a:latin typeface="Times New Roman" panose="02020603050405020304" pitchFamily="18" charset="0"/>
                <a:cs typeface="Times New Roman" panose="02020603050405020304" pitchFamily="18" charset="0"/>
              </a:rPr>
              <a:t> </a:t>
            </a:r>
            <a:r>
              <a:rPr lang="en-US" sz="1600" i="1" dirty="0" err="1">
                <a:solidFill>
                  <a:schemeClr val="accent4">
                    <a:lumMod val="75000"/>
                  </a:schemeClr>
                </a:solidFill>
                <a:latin typeface="Times New Roman" panose="02020603050405020304" pitchFamily="18" charset="0"/>
                <a:cs typeface="Times New Roman" panose="02020603050405020304" pitchFamily="18" charset="0"/>
              </a:rPr>
              <a:t>sphenocephalus</a:t>
            </a:r>
            <a:r>
              <a:rPr lang="en-US" sz="1600" dirty="0">
                <a:solidFill>
                  <a:schemeClr val="accent4">
                    <a:lumMod val="75000"/>
                  </a:schemeClr>
                </a:solidFill>
                <a:latin typeface="Times New Roman" panose="02020603050405020304" pitchFamily="18" charset="0"/>
                <a:cs typeface="Times New Roman" panose="02020603050405020304" pitchFamily="18" charset="0"/>
              </a:rPr>
              <a:t>, in wastewater from conventional secondary lagoon and tertiary CW treatments for comparison with pondwater along with the presence and absence of a common plant invader to these systems – common duckweed (</a:t>
            </a:r>
            <a:r>
              <a:rPr lang="en-US" sz="1600" dirty="0" err="1">
                <a:solidFill>
                  <a:schemeClr val="accent4">
                    <a:lumMod val="75000"/>
                  </a:schemeClr>
                </a:solidFill>
                <a:latin typeface="Times New Roman" panose="02020603050405020304" pitchFamily="18" charset="0"/>
                <a:cs typeface="Times New Roman" panose="02020603050405020304" pitchFamily="18" charset="0"/>
              </a:rPr>
              <a:t>Lemna</a:t>
            </a:r>
            <a:r>
              <a:rPr lang="en-US" sz="1600" dirty="0">
                <a:solidFill>
                  <a:schemeClr val="accent4">
                    <a:lumMod val="75000"/>
                  </a:schemeClr>
                </a:solidFill>
                <a:latin typeface="Times New Roman" panose="02020603050405020304" pitchFamily="18" charset="0"/>
                <a:cs typeface="Times New Roman" panose="02020603050405020304" pitchFamily="18" charset="0"/>
              </a:rPr>
              <a:t> minor) - and monitored their juvenile development for potential carryover effects into the terrestrial environment. </a:t>
            </a:r>
            <a:r>
              <a:rPr lang="en-US" sz="1600" dirty="0">
                <a:solidFill>
                  <a:schemeClr val="accent6">
                    <a:lumMod val="75000"/>
                  </a:schemeClr>
                </a:solidFill>
                <a:latin typeface="Times New Roman" panose="02020603050405020304" pitchFamily="18" charset="0"/>
                <a:cs typeface="Times New Roman" panose="02020603050405020304" pitchFamily="18" charset="0"/>
              </a:rPr>
              <a:t>The tertiary CW treatment did not change demographic or morphological outcomes relative to conventional wastewater treatment in our study. Individuals emerging from both wastewater treatments demonstrated lower terrestrial survival rates than those emerging from pondwater throughout the experiment though experiment-wide survival rates were equivalent among treatments. Individuals from wastewater treatments transformed at larger sizes relative to those in pondwater, but this advantage was minimized in the terrestrial environment. Individuals that developed with duckweed had consistent but marginally better performance in both environments.</a:t>
            </a:r>
            <a:r>
              <a:rPr lang="en-US" sz="1600" dirty="0">
                <a:latin typeface="Times New Roman" panose="02020603050405020304" pitchFamily="18" charset="0"/>
                <a:cs typeface="Times New Roman" panose="02020603050405020304" pitchFamily="18" charset="0"/>
              </a:rPr>
              <a:t> </a:t>
            </a:r>
            <a:r>
              <a:rPr lang="en-US" sz="1600" dirty="0">
                <a:solidFill>
                  <a:schemeClr val="accent5">
                    <a:lumMod val="75000"/>
                  </a:schemeClr>
                </a:solidFill>
                <a:latin typeface="Times New Roman" panose="02020603050405020304" pitchFamily="18" charset="0"/>
                <a:cs typeface="Times New Roman" panose="02020603050405020304" pitchFamily="18" charset="0"/>
              </a:rPr>
              <a:t>Our results suggest a potential trade-off between short-term benefits of development in treated effluent and long-term consequences on overall fitness. </a:t>
            </a:r>
            <a:r>
              <a:rPr lang="en-US" sz="1600" dirty="0">
                <a:solidFill>
                  <a:srgbClr val="7030A0"/>
                </a:solidFill>
                <a:latin typeface="Times New Roman" panose="02020603050405020304" pitchFamily="18" charset="0"/>
                <a:cs typeface="Times New Roman" panose="02020603050405020304" pitchFamily="18" charset="0"/>
              </a:rPr>
              <a:t>Overall, we demonstrate that CWs for the purpose of wastewater treatment may not be suitable replicates for wildlife habitat and could have consequences for local population dynamics.</a:t>
            </a:r>
          </a:p>
        </p:txBody>
      </p:sp>
      <p:sp>
        <p:nvSpPr>
          <p:cNvPr id="6" name="TextBox 5">
            <a:extLst>
              <a:ext uri="{FF2B5EF4-FFF2-40B4-BE49-F238E27FC236}">
                <a16:creationId xmlns:a16="http://schemas.microsoft.com/office/drawing/2014/main" id="{4242C7E1-37C6-9542-83DA-6BA9B664FE1B}"/>
              </a:ext>
            </a:extLst>
          </p:cNvPr>
          <p:cNvSpPr txBox="1"/>
          <p:nvPr/>
        </p:nvSpPr>
        <p:spPr>
          <a:xfrm>
            <a:off x="1099335" y="551289"/>
            <a:ext cx="2722652" cy="5478423"/>
          </a:xfrm>
          <a:prstGeom prst="rect">
            <a:avLst/>
          </a:prstGeom>
          <a:noFill/>
        </p:spPr>
        <p:txBody>
          <a:bodyPr wrap="square" rtlCol="0">
            <a:spAutoFit/>
          </a:bodyPr>
          <a:lstStyle/>
          <a:p>
            <a:pPr marL="342900" indent="-342900">
              <a:buAutoNum type="arabicPeriod"/>
            </a:pPr>
            <a:r>
              <a:rPr lang="en-US" sz="1400" dirty="0">
                <a:latin typeface="Helvetica" pitchFamily="2" charset="0"/>
              </a:rPr>
              <a:t>Broad interest &amp; relevance</a:t>
            </a:r>
          </a:p>
          <a:p>
            <a:pPr marL="342900" indent="-342900">
              <a:buAutoNum type="arabicPeriod"/>
            </a:pPr>
            <a:endParaRPr lang="en-US" sz="1400" dirty="0">
              <a:latin typeface="Helvetica" pitchFamily="2" charset="0"/>
            </a:endParaRPr>
          </a:p>
          <a:p>
            <a:pPr marL="342900" indent="-342900">
              <a:buAutoNum type="arabicPeriod"/>
            </a:pPr>
            <a:r>
              <a:rPr lang="en-US" sz="1400" dirty="0">
                <a:solidFill>
                  <a:srgbClr val="C00000"/>
                </a:solidFill>
                <a:latin typeface="Helvetica" pitchFamily="2" charset="0"/>
              </a:rPr>
              <a:t>Problem statement</a:t>
            </a:r>
          </a:p>
          <a:p>
            <a:pPr marL="342900" indent="-342900">
              <a:buAutoNum type="arabicPeriod"/>
            </a:pPr>
            <a:endParaRPr lang="en-US" sz="1400" dirty="0">
              <a:latin typeface="Helvetica" pitchFamily="2" charset="0"/>
            </a:endParaRPr>
          </a:p>
          <a:p>
            <a:pPr marL="342900" indent="-342900">
              <a:buAutoNum type="arabicPeriod"/>
            </a:pPr>
            <a:r>
              <a:rPr lang="en-US" sz="1400" dirty="0">
                <a:solidFill>
                  <a:schemeClr val="accent2">
                    <a:lumMod val="75000"/>
                  </a:schemeClr>
                </a:solidFill>
                <a:latin typeface="Helvetica" pitchFamily="2" charset="0"/>
              </a:rPr>
              <a:t>Objectives</a:t>
            </a:r>
          </a:p>
          <a:p>
            <a:pPr marL="342900" indent="-342900">
              <a:buAutoNum type="arabicPeriod"/>
            </a:pPr>
            <a:r>
              <a:rPr lang="en-US" sz="1400" dirty="0">
                <a:solidFill>
                  <a:schemeClr val="accent4">
                    <a:lumMod val="75000"/>
                  </a:schemeClr>
                </a:solidFill>
                <a:latin typeface="Helvetica" pitchFamily="2" charset="0"/>
              </a:rPr>
              <a:t>Methods &amp; analyses</a:t>
            </a: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r>
              <a:rPr lang="en-US" sz="1400" dirty="0">
                <a:solidFill>
                  <a:schemeClr val="accent6">
                    <a:lumMod val="75000"/>
                  </a:schemeClr>
                </a:solidFill>
                <a:latin typeface="Helvetica" pitchFamily="2" charset="0"/>
              </a:rPr>
              <a:t>Results</a:t>
            </a: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pPr marL="342900" indent="-342900">
              <a:buAutoNum type="arabicPeriod"/>
            </a:pPr>
            <a:endParaRPr lang="en-US" sz="1400" dirty="0">
              <a:latin typeface="Helvetica" pitchFamily="2" charset="0"/>
            </a:endParaRPr>
          </a:p>
          <a:p>
            <a:r>
              <a:rPr lang="en-US" sz="1400" dirty="0">
                <a:solidFill>
                  <a:schemeClr val="accent5">
                    <a:lumMod val="75000"/>
                  </a:schemeClr>
                </a:solidFill>
                <a:latin typeface="Helvetica" pitchFamily="2" charset="0"/>
              </a:rPr>
              <a:t>6. Discussion sentences (interpretation)</a:t>
            </a:r>
          </a:p>
          <a:p>
            <a:endParaRPr lang="en-US" sz="1400" dirty="0">
              <a:latin typeface="Helvetica" pitchFamily="2" charset="0"/>
            </a:endParaRPr>
          </a:p>
          <a:p>
            <a:r>
              <a:rPr lang="en-US" sz="1400" dirty="0">
                <a:solidFill>
                  <a:srgbClr val="7030A0"/>
                </a:solidFill>
                <a:latin typeface="Helvetica" pitchFamily="2" charset="0"/>
              </a:rPr>
              <a:t>7. Final sentence </a:t>
            </a:r>
          </a:p>
          <a:p>
            <a:r>
              <a:rPr lang="en-US" sz="1400" dirty="0">
                <a:solidFill>
                  <a:srgbClr val="7030A0"/>
                </a:solidFill>
                <a:latin typeface="Helvetica" pitchFamily="2" charset="0"/>
              </a:rPr>
              <a:t>(implications)</a:t>
            </a:r>
          </a:p>
        </p:txBody>
      </p:sp>
    </p:spTree>
    <p:extLst>
      <p:ext uri="{BB962C8B-B14F-4D97-AF65-F5344CB8AC3E}">
        <p14:creationId xmlns:p14="http://schemas.microsoft.com/office/powerpoint/2010/main" val="234212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279</Words>
  <Application>Microsoft Macintosh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2021-05-15T12:43:30Z</dcterms:created>
  <dcterms:modified xsi:type="dcterms:W3CDTF">2021-05-15T18:18:52Z</dcterms:modified>
</cp:coreProperties>
</file>