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72" r:id="rId2"/>
    <p:sldId id="418" r:id="rId3"/>
    <p:sldId id="433" r:id="rId4"/>
    <p:sldId id="432" r:id="rId5"/>
    <p:sldId id="435" r:id="rId6"/>
    <p:sldId id="436" r:id="rId7"/>
    <p:sldId id="424" r:id="rId8"/>
    <p:sldId id="438" r:id="rId9"/>
    <p:sldId id="391" r:id="rId10"/>
    <p:sldId id="43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65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C1"/>
    <a:srgbClr val="203864"/>
    <a:srgbClr val="B3E0FF"/>
    <a:srgbClr val="E7E6E6"/>
    <a:srgbClr val="E9EBF5"/>
    <a:srgbClr val="FF5542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41" autoAdjust="0"/>
    <p:restoredTop sz="86513" autoAdjust="0"/>
  </p:normalViewPr>
  <p:slideViewPr>
    <p:cSldViewPr snapToGrid="0" snapToObjects="1">
      <p:cViewPr varScale="1">
        <p:scale>
          <a:sx n="77" d="100"/>
          <a:sy n="77" d="100"/>
        </p:scale>
        <p:origin x="658" y="53"/>
      </p:cViewPr>
      <p:guideLst>
        <p:guide orient="horz" pos="2260"/>
        <p:guide pos="3840"/>
        <p:guide orient="horz" pos="26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C3FAE-9AA6-794E-BA1D-37A401DF832C}" type="datetimeFigureOut">
              <a:rPr kumimoji="1" lang="ko-KR" altLang="en-US" smtClean="0"/>
              <a:t>2019-07-26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23530-304B-CA49-8E4E-EA67F64B72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7345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워킹맘의</a:t>
            </a:r>
            <a:r>
              <a:rPr lang="ko-KR" altLang="en-US" dirty="0"/>
              <a:t> 퇴사율이 높은 이유</a:t>
            </a:r>
          </a:p>
          <a:p>
            <a:r>
              <a:rPr lang="ko-KR" altLang="en-US" dirty="0"/>
              <a:t>일과 육아 병행</a:t>
            </a:r>
            <a:r>
              <a:rPr lang="en-US" altLang="ko-KR" dirty="0"/>
              <a:t> </a:t>
            </a:r>
            <a:r>
              <a:rPr lang="ko-KR" altLang="en-US" dirty="0"/>
              <a:t>어려움</a:t>
            </a:r>
            <a:r>
              <a:rPr lang="en-US" altLang="ko-KR" dirty="0"/>
              <a:t>!!</a:t>
            </a:r>
            <a:r>
              <a:rPr lang="ko-KR" altLang="en-US" dirty="0"/>
              <a:t> 자녀를 임신하고 출산하면서부터 직장생활이 어려운 시기라고 느낀다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퇴사 후에 새로 직장을 구하려 해도 육아와 병행하기 쉽지 않다는 점 때문에 애로사항이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23530-304B-CA49-8E4E-EA67F64B722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3277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타지에서 이사온 경우나 </a:t>
            </a:r>
            <a:r>
              <a:rPr lang="ko-KR" altLang="en-US" dirty="0" err="1" smtClean="0"/>
              <a:t>워킹맘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옆집에 누가 사는지도 모르는 현대인들이 </a:t>
            </a:r>
            <a:r>
              <a:rPr lang="ko-KR" altLang="en-US" baseline="0" dirty="0" err="1" smtClean="0"/>
              <a:t>입소문</a:t>
            </a:r>
            <a:r>
              <a:rPr lang="ko-KR" altLang="en-US" baseline="0" dirty="0" smtClean="0"/>
              <a:t> 만을 가지고 </a:t>
            </a:r>
            <a:r>
              <a:rPr lang="ko-KR" altLang="en-US" baseline="0" dirty="0" err="1" smtClean="0"/>
              <a:t>어린이집을</a:t>
            </a:r>
            <a:r>
              <a:rPr lang="ko-KR" altLang="en-US" baseline="0" dirty="0" smtClean="0"/>
              <a:t> 선택하기에는 어려움이 있다</a:t>
            </a:r>
            <a:endParaRPr lang="en-US" altLang="ko-KR" baseline="0" dirty="0" smtClean="0"/>
          </a:p>
          <a:p>
            <a:pPr marL="228600" indent="-228600">
              <a:buAutoNum type="arabicParenR"/>
            </a:pPr>
            <a:r>
              <a:rPr lang="ko-KR" altLang="en-US" baseline="0" dirty="0" smtClean="0"/>
              <a:t>많은 </a:t>
            </a:r>
            <a:r>
              <a:rPr lang="ko-KR" altLang="en-US" baseline="0" dirty="0" err="1" smtClean="0"/>
              <a:t>어린이집</a:t>
            </a:r>
            <a:r>
              <a:rPr lang="ko-KR" altLang="en-US" baseline="0" dirty="0" smtClean="0"/>
              <a:t> 중에서 하나를 선택하는 것이 초보부모 또는 </a:t>
            </a:r>
            <a:r>
              <a:rPr lang="ko-KR" altLang="en-US" baseline="0" dirty="0" err="1" smtClean="0"/>
              <a:t>오랜시간</a:t>
            </a:r>
            <a:r>
              <a:rPr lang="ko-KR" altLang="en-US" baseline="0" dirty="0" smtClean="0"/>
              <a:t> 떨어져있어야 하는 맞벌이 부부들한테는 쉬운 선택이 아니다</a:t>
            </a:r>
            <a:endParaRPr lang="en-US" altLang="ko-KR" baseline="0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아이가 부모와 떨어져서 지내는 </a:t>
            </a:r>
            <a:r>
              <a:rPr lang="ko-KR" altLang="en-US" dirty="0" err="1" smtClean="0"/>
              <a:t>어린이집의</a:t>
            </a:r>
            <a:r>
              <a:rPr lang="ko-KR" altLang="en-US" dirty="0" smtClean="0"/>
              <a:t> 선택은 무엇보다 중요하다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3530-304B-CA49-8E4E-EA67F64B722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6993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타지에서 이사온 경우나 </a:t>
            </a:r>
            <a:r>
              <a:rPr lang="ko-KR" altLang="en-US" dirty="0" err="1" smtClean="0"/>
              <a:t>워킹맘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옆집에 누가 사는지도 모르는 현대인들이 </a:t>
            </a:r>
            <a:r>
              <a:rPr lang="ko-KR" altLang="en-US" baseline="0" dirty="0" err="1" smtClean="0"/>
              <a:t>입소문</a:t>
            </a:r>
            <a:r>
              <a:rPr lang="ko-KR" altLang="en-US" baseline="0" dirty="0" smtClean="0"/>
              <a:t> 만을 가지고 </a:t>
            </a:r>
            <a:r>
              <a:rPr lang="ko-KR" altLang="en-US" baseline="0" dirty="0" err="1" smtClean="0"/>
              <a:t>어린이집을</a:t>
            </a:r>
            <a:r>
              <a:rPr lang="ko-KR" altLang="en-US" baseline="0" dirty="0" smtClean="0"/>
              <a:t> 선택하기에는 어려움이 있다</a:t>
            </a:r>
            <a:endParaRPr lang="en-US" altLang="ko-KR" baseline="0" dirty="0" smtClean="0"/>
          </a:p>
          <a:p>
            <a:pPr marL="228600" indent="-228600">
              <a:buAutoNum type="arabicParenR"/>
            </a:pPr>
            <a:r>
              <a:rPr lang="ko-KR" altLang="en-US" baseline="0" dirty="0" smtClean="0"/>
              <a:t>많은 </a:t>
            </a:r>
            <a:r>
              <a:rPr lang="ko-KR" altLang="en-US" baseline="0" dirty="0" err="1" smtClean="0"/>
              <a:t>어린이집</a:t>
            </a:r>
            <a:r>
              <a:rPr lang="ko-KR" altLang="en-US" baseline="0" dirty="0" smtClean="0"/>
              <a:t> 중에서 하나를 선택하는 것이 초보부모 또는 </a:t>
            </a:r>
            <a:r>
              <a:rPr lang="ko-KR" altLang="en-US" baseline="0" dirty="0" err="1" smtClean="0"/>
              <a:t>오랜시간</a:t>
            </a:r>
            <a:r>
              <a:rPr lang="ko-KR" altLang="en-US" baseline="0" dirty="0" smtClean="0"/>
              <a:t> 떨어져있어야 하는 맞벌이 부부들한테는 쉬운 선택이 아니다</a:t>
            </a:r>
            <a:endParaRPr lang="en-US" altLang="ko-KR" baseline="0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아이가 부모와 떨어져서 지내는 </a:t>
            </a:r>
            <a:r>
              <a:rPr lang="ko-KR" altLang="en-US" dirty="0" err="1" smtClean="0"/>
              <a:t>어린이집의</a:t>
            </a:r>
            <a:r>
              <a:rPr lang="ko-KR" altLang="en-US" dirty="0" smtClean="0"/>
              <a:t> 선택은 무엇보다 중요하다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3530-304B-CA49-8E4E-EA67F64B722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455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3530-304B-CA49-8E4E-EA67F64B722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312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ED3FEE-E033-C947-AF18-F13D2EE5A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3E1E14E8-E460-8041-9445-9B0AB7A57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C8C2719-F868-CD4C-B171-0727A7AD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A6EE-91C5-4BC6-B194-7C7BFF76EB17}" type="datetime1">
              <a:rPr kumimoji="1" lang="ko-KR" altLang="en-US" smtClean="0"/>
              <a:t>2019-07-26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A9778AF-7DEE-E149-B8C5-82A12B2A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173C107-166E-F248-AD3F-6CBEDA7E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A11A-1D58-FA47-BC8E-CB5EC96D6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271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A2545E7-5C18-584A-B044-560C4EA1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BF2B59B-B4BB-BC40-BDED-48A06440B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E3763E9-5FA5-174E-8A4D-9EE44ABF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98A7-6BF1-4F80-9DD0-82CE8D044DC8}" type="datetime1">
              <a:rPr kumimoji="1" lang="ko-KR" altLang="en-US" smtClean="0"/>
              <a:t>2019-07-26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A40CEE2-F80B-8D41-B849-45F471F2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62E4456-9F74-F845-BCBC-977C6291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A11A-1D58-FA47-BC8E-CB5EC96D6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026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28AF26A-8881-E445-A58B-8A58B48A4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5AE2BE7-D3AB-7744-B714-228B81629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979AEF7-0266-FD49-B69A-4703F7C0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A012-F667-4189-BEF9-CB728824519D}" type="datetime1">
              <a:rPr kumimoji="1" lang="ko-KR" altLang="en-US" smtClean="0"/>
              <a:t>2019-07-26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C1D334C-F1D9-EB44-9C61-321E3B32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41CBFEF-A0AE-5D4C-89CE-FA5A665D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A11A-1D58-FA47-BC8E-CB5EC96D6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391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7EAD17-0CFA-4E46-8F30-F508689F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8459CD0-05D9-7440-AE33-D93B26208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30979D4-60F8-3540-9DF8-06666E3D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C979-956D-499A-830F-2A144A8CFA81}" type="datetime1">
              <a:rPr kumimoji="1" lang="ko-KR" altLang="en-US" smtClean="0"/>
              <a:t>2019-07-26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EAF326A-CFC3-3E46-A99E-1F8AA4B1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AE0A20F-6F14-254B-A2A2-C9DB64B0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A11A-1D58-FA47-BC8E-CB5EC96D6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56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3A06904-5D7B-0E45-A291-153413594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35AEC38-621B-D34D-9A1B-DECE6F72B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843B472-CB0E-4B44-AB28-9C1E5D73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FC87-9005-4293-B76D-E6DFCE597079}" type="datetime1">
              <a:rPr kumimoji="1" lang="ko-KR" altLang="en-US" smtClean="0"/>
              <a:t>2019-07-26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D795E8-369D-104D-A851-D68AA6E6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8D9E44A-B866-8E47-88AD-DA41A26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A11A-1D58-FA47-BC8E-CB5EC96D6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731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9DAC4C-7FD3-0548-B2D7-87D6BFAE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79FEAC-6E89-F347-BE72-F7157D606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CD83789-3FF7-CB45-A5AA-EC99378A9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9605316-6E01-584D-97E0-37E7DC6C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23C5-9803-466F-9F18-12726A01E45C}" type="datetime1">
              <a:rPr kumimoji="1" lang="ko-KR" altLang="en-US" smtClean="0"/>
              <a:t>2019-07-26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62D1478-2232-7D4F-AD01-6A0E4407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BBE5215-0C89-0F4F-AEFB-A0AD3104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A11A-1D58-FA47-BC8E-CB5EC96D6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401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0ADA147-EB3C-C444-84C4-E0AEA05A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270EB49-405D-F844-B25F-FA92CD8CA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78B87D4-D00A-CC4A-A920-B9632BBF8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17224A9E-BDAF-0345-B331-8380F94BF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1E609D2-27A4-BD48-838D-2BC8FCF06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4768CC46-BDFC-6043-9383-7E4F8BF0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E2C3-6E25-4D14-BAB2-EE2AB309DF57}" type="datetime1">
              <a:rPr kumimoji="1" lang="ko-KR" altLang="en-US" smtClean="0"/>
              <a:t>2019-07-26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7375EE15-5D5D-0D4D-8977-FAD699DF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5B31217F-8E7A-0741-A545-8BFA4240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A11A-1D58-FA47-BC8E-CB5EC96D6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634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2B1DCBE-E65A-E54D-8668-C393244E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D615F41-3262-7449-995F-93CE0648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875A-6291-4EAC-B096-C684678EC0B5}" type="datetime1">
              <a:rPr kumimoji="1" lang="ko-KR" altLang="en-US" smtClean="0"/>
              <a:t>2019-07-26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D588DC83-0EA9-3643-BF57-E48167B2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C80C1A7B-E264-DC42-9F51-6DA5E8A3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A11A-1D58-FA47-BC8E-CB5EC96D6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77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2CE5792-89CF-FC48-87B2-70C801B6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3A40-5531-4A42-AE8F-173BD0D12AEA}" type="datetime1">
              <a:rPr kumimoji="1" lang="ko-KR" altLang="en-US" smtClean="0"/>
              <a:t>2019-07-26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3FBF97D-3E15-6E46-80A5-FDA2B1E5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933FA2E-5221-0546-91FD-F8A51A61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A11A-1D58-FA47-BC8E-CB5EC96D6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638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1DC869A-3EEB-CE4B-B64B-FAE0B1119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98B8659-1D0F-2B4D-87A1-F74FAFAE2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541062F-487E-4A47-B760-873AC1A63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2E38F8B-C009-C945-9D2D-6B07AFE6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8889-E0F5-458E-BA95-76C3EB4CCECD}" type="datetime1">
              <a:rPr kumimoji="1" lang="ko-KR" altLang="en-US" smtClean="0"/>
              <a:t>2019-07-26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37CB89-FC86-CF43-9BF3-047C7639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2CFDDE0-53A7-D94F-841B-6B14DE3F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A11A-1D58-FA47-BC8E-CB5EC96D6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515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88BF42-9E3F-3247-BFF6-F1E83869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EA176B6F-802F-254E-B020-E6E07830A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0F920F2-06B4-2949-A57A-A99AE2AA8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6B227E5-EF51-C549-A467-B825ED17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FB49-40EB-43BB-B090-3CDE96B1200D}" type="datetime1">
              <a:rPr kumimoji="1" lang="ko-KR" altLang="en-US" smtClean="0"/>
              <a:t>2019-07-26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CD7C997-3A4F-3B43-AE13-C847E3E8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973EA76-FD9C-0840-882F-89E9D83A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A11A-1D58-FA47-BC8E-CB5EC96D6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283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A876BADC-90D1-3F4C-BB54-64EE67BA8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B200A91-0EE8-5D45-AEEA-70AFC3A60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C8761A-C748-124D-B6E6-3A7A05EBF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11B8B-5494-46F7-A6DF-E6659375904F}" type="datetime1">
              <a:rPr kumimoji="1" lang="ko-KR" altLang="en-US" smtClean="0"/>
              <a:t>2019-07-26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B7E22AA-B6F5-6244-9EAB-A76CFE86E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FDE65F1-6EA6-824D-AFC2-114843ECE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A11A-1D58-FA47-BC8E-CB5EC96D6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12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ABD01C6-34AA-4CD9-8E6C-845AB1138C22}"/>
              </a:ext>
            </a:extLst>
          </p:cNvPr>
          <p:cNvSpPr/>
          <p:nvPr/>
        </p:nvSpPr>
        <p:spPr>
          <a:xfrm>
            <a:off x="979055" y="2989038"/>
            <a:ext cx="11005212" cy="584775"/>
          </a:xfrm>
          <a:prstGeom prst="rect">
            <a:avLst/>
          </a:prstGeom>
          <a:ln>
            <a:solidFill>
              <a:schemeClr val="bg1">
                <a:lumMod val="8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1" lang="ko-KR" altLang="en-US" sz="3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Nanum Gothic ExtraBold" panose="020D0604000000000000" pitchFamily="34" charset="-127"/>
                <a:ea typeface="Nanum Gothic ExtraBold" panose="020D0604000000000000" pitchFamily="34" charset="-127"/>
              </a:rPr>
              <a:t>맞벌이 부부를 </a:t>
            </a:r>
            <a:r>
              <a:rPr kumimoji="1"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anum Gothic ExtraBold" panose="020D0604000000000000" pitchFamily="34" charset="-127"/>
                <a:ea typeface="Nanum Gothic ExtraBold" panose="020D0604000000000000" pitchFamily="34" charset="-127"/>
              </a:rPr>
              <a:t>위한 위치기반 보육시설 정보 </a:t>
            </a:r>
            <a:r>
              <a:rPr kumimoji="1" lang="ko-KR" altLang="en-US" sz="3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Nanum Gothic ExtraBold" panose="020D0604000000000000" pitchFamily="34" charset="-127"/>
                <a:ea typeface="Nanum Gothic ExtraBold" panose="020D0604000000000000" pitchFamily="34" charset="-127"/>
              </a:rPr>
              <a:t>시스템</a:t>
            </a:r>
            <a:endParaRPr kumimoji="1" lang="en-US" altLang="ko-KR" sz="3200" b="1" dirty="0">
              <a:ln>
                <a:solidFill>
                  <a:schemeClr val="accent1">
                    <a:alpha val="0"/>
                  </a:schemeClr>
                </a:solidFill>
              </a:ln>
              <a:latin typeface="Nanum Gothic ExtraBold" panose="020D0604000000000000" pitchFamily="34" charset="-127"/>
              <a:ea typeface="Nanum Gothic ExtraBold" panose="020D0604000000000000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A87BEC14-A3C8-48E5-B663-3A89D9E55456}"/>
              </a:ext>
            </a:extLst>
          </p:cNvPr>
          <p:cNvCxnSpPr>
            <a:cxnSpLocks/>
          </p:cNvCxnSpPr>
          <p:nvPr/>
        </p:nvCxnSpPr>
        <p:spPr>
          <a:xfrm>
            <a:off x="1036948" y="3613666"/>
            <a:ext cx="100961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482E64B-062A-4E65-A42A-56048EE0F0FA}"/>
              </a:ext>
            </a:extLst>
          </p:cNvPr>
          <p:cNvSpPr/>
          <p:nvPr/>
        </p:nvSpPr>
        <p:spPr>
          <a:xfrm>
            <a:off x="6140980" y="5931301"/>
            <a:ext cx="8899467" cy="369332"/>
          </a:xfrm>
          <a:prstGeom prst="rect">
            <a:avLst/>
          </a:prstGeom>
          <a:ln>
            <a:solidFill>
              <a:schemeClr val="bg1">
                <a:lumMod val="8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1"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1"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조 </a:t>
            </a:r>
            <a:r>
              <a:rPr kumimoji="1"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1" lang="ko-KR" altLang="en-US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어경권</a:t>
            </a:r>
            <a:r>
              <a:rPr kumimoji="1"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김민욱</a:t>
            </a:r>
            <a:r>
              <a:rPr kumimoji="1"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박혜진</a:t>
            </a:r>
            <a:r>
              <a:rPr kumimoji="1"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임수연</a:t>
            </a:r>
            <a:r>
              <a:rPr kumimoji="1"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이도훈</a:t>
            </a:r>
            <a:r>
              <a:rPr kumimoji="1"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박성균</a:t>
            </a:r>
            <a:r>
              <a:rPr kumimoji="1"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진승욱</a:t>
            </a:r>
            <a:endParaRPr kumimoji="1"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51BBBF-185D-4CFD-98FF-B4A6387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A11A-1D58-FA47-BC8E-CB5EC96D6E9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272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A11A-1D58-FA47-BC8E-CB5EC96D6E97}" type="slidenum">
              <a:rPr kumimoji="1" lang="ko-KR" altLang="en-US" smtClean="0"/>
              <a:t>10</a:t>
            </a:fld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005" y="2215664"/>
            <a:ext cx="4280080" cy="214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2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ABD01C6-34AA-4CD9-8E6C-845AB1138C22}"/>
              </a:ext>
            </a:extLst>
          </p:cNvPr>
          <p:cNvSpPr/>
          <p:nvPr/>
        </p:nvSpPr>
        <p:spPr>
          <a:xfrm>
            <a:off x="990730" y="1210676"/>
            <a:ext cx="8899467" cy="646331"/>
          </a:xfrm>
          <a:prstGeom prst="rect">
            <a:avLst/>
          </a:prstGeom>
          <a:ln>
            <a:solidFill>
              <a:schemeClr val="bg1">
                <a:lumMod val="8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ko-KR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Nanum Gothic ExtraBold" panose="020D0604000000000000" pitchFamily="34" charset="-127"/>
                <a:ea typeface="Nanum Gothic ExtraBold" panose="020D0604000000000000" pitchFamily="34" charset="-127"/>
              </a:rPr>
              <a:t>Contents   </a:t>
            </a:r>
            <a:endParaRPr kumimoji="1" lang="en-US" altLang="ko-KR" sz="3600" b="1" dirty="0">
              <a:ln>
                <a:solidFill>
                  <a:schemeClr val="accent1">
                    <a:alpha val="0"/>
                  </a:schemeClr>
                </a:solidFill>
              </a:ln>
              <a:latin typeface="Nanum Gothic ExtraBold" panose="020D0604000000000000" pitchFamily="34" charset="-127"/>
              <a:ea typeface="Nanum Gothic ExtraBold" panose="020D0604000000000000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A87BEC14-A3C8-48E5-B663-3A89D9E55456}"/>
              </a:ext>
            </a:extLst>
          </p:cNvPr>
          <p:cNvCxnSpPr>
            <a:cxnSpLocks/>
          </p:cNvCxnSpPr>
          <p:nvPr/>
        </p:nvCxnSpPr>
        <p:spPr>
          <a:xfrm>
            <a:off x="1036948" y="6036354"/>
            <a:ext cx="100961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3739631-A2FB-42F1-82F6-B0ACC820E99B}"/>
              </a:ext>
            </a:extLst>
          </p:cNvPr>
          <p:cNvSpPr txBox="1"/>
          <p:nvPr/>
        </p:nvSpPr>
        <p:spPr>
          <a:xfrm>
            <a:off x="990730" y="3363732"/>
            <a:ext cx="3521634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kumimoji="1" sz="24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Nanum Gothic ExtraBold" panose="020D0604000000000000" pitchFamily="34" charset="-127"/>
                <a:ea typeface="Nanum Gothic ExtraBold" panose="020D0604000000000000" pitchFamily="34" charset="-127"/>
              </a:defRPr>
            </a:lvl1pPr>
          </a:lstStyle>
          <a:p>
            <a:r>
              <a:rPr lang="en-US" altLang="ko-KR" b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Ⅱ. </a:t>
            </a:r>
            <a:r>
              <a:rPr lang="ko-KR" altLang="en-US" b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비즈니스 모델</a:t>
            </a:r>
            <a:endParaRPr lang="en-US" altLang="ko-KR" b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b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b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2B4E82C-8D85-4939-8BE3-E86D08776392}"/>
              </a:ext>
            </a:extLst>
          </p:cNvPr>
          <p:cNvSpPr txBox="1"/>
          <p:nvPr/>
        </p:nvSpPr>
        <p:spPr>
          <a:xfrm>
            <a:off x="990730" y="4263482"/>
            <a:ext cx="3979083" cy="461665"/>
          </a:xfrm>
          <a:prstGeom prst="rect">
            <a:avLst/>
          </a:prstGeom>
          <a:ln>
            <a:solidFill>
              <a:schemeClr val="bg1">
                <a:lumMod val="85000"/>
                <a:alpha val="0"/>
              </a:schemeClr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kumimoji="1" sz="24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Nanum Gothic ExtraBold" panose="020D0604000000000000" pitchFamily="34" charset="-127"/>
                <a:ea typeface="Nanum Gothic ExtraBold" panose="020D0604000000000000" pitchFamily="34" charset="-127"/>
              </a:defRPr>
            </a:lvl1pPr>
          </a:lstStyle>
          <a:p>
            <a:r>
              <a:rPr lang="en-US" altLang="ko-KR" b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Ⅲ. </a:t>
            </a:r>
            <a:r>
              <a:rPr lang="ko-KR" altLang="en-US" b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시스템구현방안 </a:t>
            </a:r>
            <a:r>
              <a:rPr lang="en-US" altLang="ko-KR" b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endParaRPr lang="en-US" altLang="ko-KR" b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D42A5BB-D801-42C4-B729-47731CAD1415}"/>
              </a:ext>
            </a:extLst>
          </p:cNvPr>
          <p:cNvSpPr txBox="1"/>
          <p:nvPr/>
        </p:nvSpPr>
        <p:spPr>
          <a:xfrm>
            <a:off x="990730" y="2463982"/>
            <a:ext cx="3521634" cy="830997"/>
          </a:xfrm>
          <a:prstGeom prst="rect">
            <a:avLst/>
          </a:prstGeom>
          <a:ln>
            <a:solidFill>
              <a:schemeClr val="bg1">
                <a:lumMod val="85000"/>
                <a:alpha val="0"/>
              </a:schemeClr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kumimoji="1" sz="48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Nanum Gothic ExtraBold" panose="020D0604000000000000" pitchFamily="34" charset="-127"/>
                <a:ea typeface="Nanum Gothic ExtraBold" panose="020D0604000000000000" pitchFamily="34" charset="-127"/>
              </a:defRPr>
            </a:lvl1pPr>
          </a:lstStyle>
          <a:p>
            <a:r>
              <a:rPr lang="en-US" altLang="ko-KR" sz="2400" b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Ⅰ. </a:t>
            </a:r>
            <a:r>
              <a:rPr lang="ko-KR" altLang="en-US" sz="2400" b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시사점</a:t>
            </a:r>
            <a:r>
              <a:rPr lang="en-US" altLang="ko-KR" sz="2400" b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400" b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문제제기</a:t>
            </a:r>
            <a:r>
              <a:rPr lang="en-US" altLang="ko-KR" sz="2400" b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r>
              <a:rPr lang="en-US" altLang="ko-KR" sz="2400" b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2400" b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CAE23D0D-07E6-4FBA-B57C-67A8E8CF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A11A-1D58-FA47-BC8E-CB5EC96D6E9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146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C3D2052E-8CD9-4EFC-8296-36FD77B4FA26}"/>
              </a:ext>
            </a:extLst>
          </p:cNvPr>
          <p:cNvSpPr txBox="1">
            <a:spLocks/>
          </p:cNvSpPr>
          <p:nvPr/>
        </p:nvSpPr>
        <p:spPr>
          <a:xfrm>
            <a:off x="872105" y="8488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3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877EF31-8535-3643-B92A-87D56CB24826}"/>
              </a:ext>
            </a:extLst>
          </p:cNvPr>
          <p:cNvSpPr/>
          <p:nvPr/>
        </p:nvSpPr>
        <p:spPr>
          <a:xfrm>
            <a:off x="-1269215" y="2485326"/>
            <a:ext cx="1212766" cy="463647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950" b="0" i="0" u="none" strike="noStrike" kern="1200" cap="none" spc="0" normalizeH="0" baseline="0" noProof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B00ABE7-930C-4642-818D-DBD51BA2A9FA}"/>
              </a:ext>
            </a:extLst>
          </p:cNvPr>
          <p:cNvSpPr/>
          <p:nvPr/>
        </p:nvSpPr>
        <p:spPr>
          <a:xfrm>
            <a:off x="423833" y="609188"/>
            <a:ext cx="11241117" cy="461665"/>
          </a:xfrm>
          <a:prstGeom prst="rect">
            <a:avLst/>
          </a:prstGeom>
          <a:ln>
            <a:solidFill>
              <a:schemeClr val="bg1">
                <a:lumMod val="8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1"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Nanum Gothic ExtraBold" panose="020D0604000000000000" pitchFamily="34" charset="-127"/>
              </a:rPr>
              <a:t>현</a:t>
            </a:r>
            <a:r>
              <a:rPr kumimoji="1"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Nanum Gothic ExtraBold" panose="020D0604000000000000" pitchFamily="34" charset="-127"/>
              </a:rPr>
              <a:t>재</a:t>
            </a:r>
            <a:r>
              <a:rPr kumimoji="1"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Nanum Gothic ExtraBold" panose="020D0604000000000000" pitchFamily="34" charset="-127"/>
              </a:rPr>
              <a:t> </a:t>
            </a:r>
            <a:r>
              <a:rPr kumimoji="1"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Nanum Gothic ExtraBold" panose="020D0604000000000000" pitchFamily="34" charset="-127"/>
              </a:rPr>
              <a:t>문제상황</a:t>
            </a:r>
            <a:endParaRPr kumimoji="1" lang="ko-KR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ea typeface="Nanum Gothic ExtraBold" panose="020D0604000000000000" pitchFamily="34" charset="-127"/>
            </a:endParaRPr>
          </a:p>
        </p:txBody>
      </p:sp>
      <p:cxnSp>
        <p:nvCxnSpPr>
          <p:cNvPr id="15" name="직선 연결선 38">
            <a:extLst>
              <a:ext uri="{FF2B5EF4-FFF2-40B4-BE49-F238E27FC236}">
                <a16:creationId xmlns:a16="http://schemas.microsoft.com/office/drawing/2014/main" xmlns="" id="{7D934963-14AB-9A46-9B3F-3784AC2B034F}"/>
              </a:ext>
            </a:extLst>
          </p:cNvPr>
          <p:cNvCxnSpPr>
            <a:cxnSpLocks/>
          </p:cNvCxnSpPr>
          <p:nvPr/>
        </p:nvCxnSpPr>
        <p:spPr>
          <a:xfrm>
            <a:off x="527050" y="581622"/>
            <a:ext cx="111379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EFC24C2-E6D8-E04F-A640-A1854BAF3237}"/>
              </a:ext>
            </a:extLst>
          </p:cNvPr>
          <p:cNvSpPr txBox="1"/>
          <p:nvPr/>
        </p:nvSpPr>
        <p:spPr>
          <a:xfrm>
            <a:off x="423832" y="243068"/>
            <a:ext cx="3525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문제제기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87B326C-49CC-43C0-9C70-666DFB883C7E}"/>
              </a:ext>
            </a:extLst>
          </p:cNvPr>
          <p:cNvSpPr/>
          <p:nvPr/>
        </p:nvSpPr>
        <p:spPr>
          <a:xfrm>
            <a:off x="1525947" y="1441768"/>
            <a:ext cx="8894041" cy="2414366"/>
          </a:xfrm>
          <a:prstGeom prst="rect">
            <a:avLst/>
          </a:prstGeom>
          <a:solidFill>
            <a:schemeClr val="bg1"/>
          </a:solidFill>
          <a:ln w="4445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950" b="0" i="0" u="none" strike="noStrike" kern="1200" cap="none" spc="0" normalizeH="0" baseline="0" noProof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8A135C8-2978-482C-8550-EE3B63549496}"/>
              </a:ext>
            </a:extLst>
          </p:cNvPr>
          <p:cNvSpPr/>
          <p:nvPr/>
        </p:nvSpPr>
        <p:spPr>
          <a:xfrm>
            <a:off x="2770909" y="4959684"/>
            <a:ext cx="6037425" cy="1077218"/>
          </a:xfrm>
          <a:prstGeom prst="rect">
            <a:avLst/>
          </a:prstGeom>
          <a:noFill/>
          <a:ln>
            <a:solidFill>
              <a:schemeClr val="bg1">
                <a:lumMod val="8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1"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03864"/>
                </a:solidFill>
                <a:ea typeface="Nanum Gothic ExtraBold" panose="020D0604000000000000" pitchFamily="34" charset="-127"/>
              </a:rPr>
              <a:t>맞벌이 부부를 위한 보육시설 </a:t>
            </a:r>
            <a:r>
              <a:rPr kumimoji="1"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03864"/>
                </a:solidFill>
                <a:ea typeface="Nanum Gothic ExtraBold" panose="020D0604000000000000" pitchFamily="34" charset="-127"/>
              </a:rPr>
              <a:t>	</a:t>
            </a:r>
            <a:r>
              <a:rPr kumimoji="1"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03864"/>
                </a:solidFill>
                <a:ea typeface="Nanum Gothic ExtraBold" panose="020D0604000000000000" pitchFamily="34" charset="-127"/>
              </a:rPr>
              <a:t>정보제공 플랫폼의 필요성</a:t>
            </a:r>
            <a:endParaRPr kumimoji="1" lang="ko-KR" altLang="ko-KR" sz="3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03864"/>
              </a:solidFill>
              <a:ea typeface="Nanum Gothic ExtraBold" panose="020D0604000000000000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E97CC711-D448-41DA-8CAF-2C90446A1C77}"/>
              </a:ext>
            </a:extLst>
          </p:cNvPr>
          <p:cNvSpPr/>
          <p:nvPr/>
        </p:nvSpPr>
        <p:spPr>
          <a:xfrm>
            <a:off x="1648978" y="1610430"/>
            <a:ext cx="8825057" cy="1895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마음 편히 일할 수 있도록 좋은 보육시설을 찾고자 함</a:t>
            </a:r>
            <a:endParaRPr kumimoji="1"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그러나</a:t>
            </a:r>
            <a:r>
              <a:rPr kumimoji="1"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초보 </a:t>
            </a:r>
            <a:r>
              <a:rPr kumimoji="1"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부모의 경우 수 많은 보육시설에 대한 정보를 다양하고 정확하게 검색하기 어려움</a:t>
            </a:r>
            <a:endParaRPr kumimoji="1"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보육시설 </a:t>
            </a:r>
            <a:r>
              <a:rPr kumimoji="1"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가격의 비교가 쉽지 않음</a:t>
            </a:r>
            <a:r>
              <a:rPr kumimoji="1"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현재 댓글</a:t>
            </a:r>
            <a:r>
              <a:rPr kumimoji="1"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비교</a:t>
            </a:r>
            <a:r>
              <a:rPr kumimoji="1"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국공립 보육시설의 높은 경쟁률</a:t>
            </a:r>
            <a:r>
              <a:rPr kumimoji="1"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긴 대기시간</a:t>
            </a:r>
            <a:endParaRPr kumimoji="1"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r>
              <a:rPr kumimoji="1"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주변시설</a:t>
            </a:r>
            <a:r>
              <a:rPr kumimoji="1"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가격 등 종합적인 정보를 제공받을 플랫폼 미비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890CB89D-1579-4D1F-A0E4-9BAB5007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A11A-1D58-FA47-BC8E-CB5EC96D6E97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xmlns="" id="{23DDE6A1-085B-457A-9469-1D69940CB914}"/>
              </a:ext>
            </a:extLst>
          </p:cNvPr>
          <p:cNvSpPr/>
          <p:nvPr/>
        </p:nvSpPr>
        <p:spPr>
          <a:xfrm>
            <a:off x="1755956" y="4716854"/>
            <a:ext cx="650748" cy="650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xmlns="" id="{97527D3F-A4E0-4988-9FB7-AD79AFEEB234}"/>
              </a:ext>
            </a:extLst>
          </p:cNvPr>
          <p:cNvSpPr/>
          <p:nvPr/>
        </p:nvSpPr>
        <p:spPr>
          <a:xfrm>
            <a:off x="9172539" y="4765484"/>
            <a:ext cx="650748" cy="650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396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84">
            <a:extLst>
              <a:ext uri="{FF2B5EF4-FFF2-40B4-BE49-F238E27FC236}">
                <a16:creationId xmlns:a16="http://schemas.microsoft.com/office/drawing/2014/main" xmlns="" id="{A6F0A210-A6AB-E24A-A415-203377E5117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174486" y="1881189"/>
            <a:ext cx="5490463" cy="46799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54000" rIns="0"/>
          <a:lstStyle>
            <a:lvl1pPr marL="90488" indent="-90488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endParaRPr kumimoji="0" lang="ko-KR" altLang="en-US" sz="15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6" name="Text Box 84">
            <a:extLst>
              <a:ext uri="{FF2B5EF4-FFF2-40B4-BE49-F238E27FC236}">
                <a16:creationId xmlns:a16="http://schemas.microsoft.com/office/drawing/2014/main" xmlns="" id="{FF8191BD-C30E-8547-A321-F351D811A95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0289" y="1896910"/>
            <a:ext cx="5490463" cy="4664227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54000" rIns="0"/>
          <a:lstStyle>
            <a:lvl1pPr marL="90488" indent="-90488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endParaRPr kumimoji="0" lang="ko-KR" altLang="en-US" sz="15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C3D2052E-8CD9-4EFC-8296-36FD77B4FA26}"/>
              </a:ext>
            </a:extLst>
          </p:cNvPr>
          <p:cNvSpPr txBox="1">
            <a:spLocks/>
          </p:cNvSpPr>
          <p:nvPr/>
        </p:nvSpPr>
        <p:spPr>
          <a:xfrm>
            <a:off x="872105" y="8488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3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D95AD966-0847-D441-AA53-9D60EA39DFC7}"/>
              </a:ext>
            </a:extLst>
          </p:cNvPr>
          <p:cNvSpPr/>
          <p:nvPr/>
        </p:nvSpPr>
        <p:spPr>
          <a:xfrm>
            <a:off x="-1264375" y="1949691"/>
            <a:ext cx="1212766" cy="46364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950" b="0" i="0" u="none" strike="noStrike" kern="1200" cap="none" spc="0" normalizeH="0" baseline="0" noProof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877EF31-8535-3643-B92A-87D56CB24826}"/>
              </a:ext>
            </a:extLst>
          </p:cNvPr>
          <p:cNvSpPr/>
          <p:nvPr/>
        </p:nvSpPr>
        <p:spPr>
          <a:xfrm>
            <a:off x="-1269215" y="2485326"/>
            <a:ext cx="1212766" cy="463647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950" b="0" i="0" u="none" strike="noStrike" kern="1200" cap="none" spc="0" normalizeH="0" baseline="0" noProof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B00ABE7-930C-4642-818D-DBD51BA2A9FA}"/>
              </a:ext>
            </a:extLst>
          </p:cNvPr>
          <p:cNvSpPr/>
          <p:nvPr/>
        </p:nvSpPr>
        <p:spPr>
          <a:xfrm>
            <a:off x="423833" y="609188"/>
            <a:ext cx="11241117" cy="461665"/>
          </a:xfrm>
          <a:prstGeom prst="rect">
            <a:avLst/>
          </a:prstGeom>
          <a:ln>
            <a:solidFill>
              <a:schemeClr val="bg1">
                <a:lumMod val="8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1" lang="ko-KR" altLang="en-US" sz="2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anum Gothic ExtraBold" panose="020D0604000000000000" pitchFamily="34" charset="-127"/>
                <a:ea typeface="Nanum Gothic ExtraBold" panose="020D0604000000000000" pitchFamily="34" charset="-127"/>
              </a:rPr>
              <a:t>워킹맘의</a:t>
            </a:r>
            <a:r>
              <a:rPr kumimoji="1"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anum Gothic ExtraBold" panose="020D0604000000000000" pitchFamily="34" charset="-127"/>
                <a:ea typeface="Nanum Gothic ExtraBold" panose="020D0604000000000000" pitchFamily="34" charset="-127"/>
              </a:rPr>
              <a:t> 퇴사율이 높은 이유</a:t>
            </a:r>
          </a:p>
        </p:txBody>
      </p:sp>
      <p:cxnSp>
        <p:nvCxnSpPr>
          <p:cNvPr id="15" name="직선 연결선 38">
            <a:extLst>
              <a:ext uri="{FF2B5EF4-FFF2-40B4-BE49-F238E27FC236}">
                <a16:creationId xmlns:a16="http://schemas.microsoft.com/office/drawing/2014/main" xmlns="" id="{7D934963-14AB-9A46-9B3F-3784AC2B034F}"/>
              </a:ext>
            </a:extLst>
          </p:cNvPr>
          <p:cNvCxnSpPr>
            <a:cxnSpLocks/>
          </p:cNvCxnSpPr>
          <p:nvPr/>
        </p:nvCxnSpPr>
        <p:spPr>
          <a:xfrm>
            <a:off x="527050" y="581622"/>
            <a:ext cx="111379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EFC24C2-E6D8-E04F-A640-A1854BAF3237}"/>
              </a:ext>
            </a:extLst>
          </p:cNvPr>
          <p:cNvSpPr txBox="1"/>
          <p:nvPr/>
        </p:nvSpPr>
        <p:spPr>
          <a:xfrm>
            <a:off x="423832" y="243068"/>
            <a:ext cx="3525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latinLnBrk="0">
              <a:defRPr/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시사점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문제제기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7E6E6">
                  <a:lumMod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defTabSz="457200" latinLnBrk="0">
              <a:defRPr/>
            </a:pP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7E6E6">
                  <a:lumMod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C02D9BC-6C70-AE43-B059-CEA49D1AC83B}"/>
              </a:ext>
            </a:extLst>
          </p:cNvPr>
          <p:cNvSpPr/>
          <p:nvPr/>
        </p:nvSpPr>
        <p:spPr>
          <a:xfrm>
            <a:off x="527050" y="1257833"/>
            <a:ext cx="549046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직장 생활이 가장 어려운 양육시기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:%)</a:t>
            </a:r>
            <a:endParaRPr kumimoji="0" lang="ko-KR" altLang="en-US" i="0" u="none" strike="noStrike" kern="1200" cap="none" spc="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65C2A4E-7706-F94F-AAA2-6CA847A227E4}"/>
              </a:ext>
            </a:extLst>
          </p:cNvPr>
          <p:cNvSpPr/>
          <p:nvPr/>
        </p:nvSpPr>
        <p:spPr>
          <a:xfrm>
            <a:off x="6174486" y="1257833"/>
            <a:ext cx="546665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 latinLnBrk="0">
              <a:defRPr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구직활동 애로 사항</a:t>
            </a:r>
          </a:p>
        </p:txBody>
      </p:sp>
      <p:sp>
        <p:nvSpPr>
          <p:cNvPr id="27" name="Rectangle 75">
            <a:extLst>
              <a:ext uri="{FF2B5EF4-FFF2-40B4-BE49-F238E27FC236}">
                <a16:creationId xmlns:a16="http://schemas.microsoft.com/office/drawing/2014/main" xmlns="" id="{9FCB05A1-CB66-2D45-8C5D-EBD481C94FCC}"/>
              </a:ext>
            </a:extLst>
          </p:cNvPr>
          <p:cNvSpPr/>
          <p:nvPr/>
        </p:nvSpPr>
        <p:spPr>
          <a:xfrm>
            <a:off x="617384" y="5600167"/>
            <a:ext cx="5288117" cy="886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16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58522E5-E036-4002-99E1-03170BFBA52E}"/>
              </a:ext>
            </a:extLst>
          </p:cNvPr>
          <p:cNvSpPr/>
          <p:nvPr/>
        </p:nvSpPr>
        <p:spPr>
          <a:xfrm>
            <a:off x="872948" y="5102371"/>
            <a:ext cx="51074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ko-KR" sz="1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endParaRPr kumimoji="1" lang="en-US" altLang="ko-KR" sz="1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A4F0663-F84E-4140-8918-9EAE233EBDAB}"/>
              </a:ext>
            </a:extLst>
          </p:cNvPr>
          <p:cNvSpPr/>
          <p:nvPr/>
        </p:nvSpPr>
        <p:spPr>
          <a:xfrm>
            <a:off x="767497" y="5694160"/>
            <a:ext cx="5107495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5-7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미만의 아이를 양육하는 것과 직장생활의 병행 어려움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7E6E6">
                  <a:lumMod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499B4D90-0773-478F-B16B-46D3581CECE7}"/>
              </a:ext>
            </a:extLst>
          </p:cNvPr>
          <p:cNvSpPr/>
          <p:nvPr/>
        </p:nvSpPr>
        <p:spPr>
          <a:xfrm>
            <a:off x="6381724" y="6200551"/>
            <a:ext cx="5107495" cy="278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100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  <a:r>
              <a:rPr lang="en-US" altLang="ko-KR" sz="1100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i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ebay</a:t>
            </a:r>
            <a:r>
              <a:rPr lang="en-US" altLang="ko-KR" sz="1100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홈페이지</a:t>
            </a:r>
            <a:endParaRPr lang="en-US" altLang="ko-KR" sz="1100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DD6558F-0C60-44DF-907D-E27D990D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A11A-1D58-FA47-BC8E-CB5EC96D6E97}" type="slidenum">
              <a:rPr kumimoji="1" lang="ko-KR" altLang="en-US" smtClean="0"/>
              <a:t>4</a:t>
            </a:fld>
            <a:endParaRPr kumimoji="1"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21749A2F-836A-4E18-86F6-E63D2565B3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28" b="6045"/>
          <a:stretch/>
        </p:blipFill>
        <p:spPr>
          <a:xfrm>
            <a:off x="6524250" y="1941200"/>
            <a:ext cx="4888610" cy="461993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C4127966-5F8C-427F-A484-969E24A34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37" y="1977192"/>
            <a:ext cx="5294716" cy="332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84">
            <a:extLst>
              <a:ext uri="{FF2B5EF4-FFF2-40B4-BE49-F238E27FC236}">
                <a16:creationId xmlns="" xmlns:a16="http://schemas.microsoft.com/office/drawing/2014/main" id="{A6F0A210-A6AB-E24A-A415-203377E5117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174486" y="1881189"/>
            <a:ext cx="5490463" cy="46799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54000" rIns="0"/>
          <a:lstStyle>
            <a:lvl1pPr marL="90488" indent="-90488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endParaRPr kumimoji="0" lang="ko-KR" altLang="en-US" sz="15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4" name="Rectangle 75">
            <a:extLst>
              <a:ext uri="{FF2B5EF4-FFF2-40B4-BE49-F238E27FC236}">
                <a16:creationId xmlns="" xmlns:a16="http://schemas.microsoft.com/office/drawing/2014/main" id="{9485C46D-5A3D-2347-AAC3-FF16665ADC7C}"/>
              </a:ext>
            </a:extLst>
          </p:cNvPr>
          <p:cNvSpPr/>
          <p:nvPr/>
        </p:nvSpPr>
        <p:spPr>
          <a:xfrm>
            <a:off x="6240858" y="4968436"/>
            <a:ext cx="5288117" cy="15181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6" name="Text Box 84">
            <a:extLst>
              <a:ext uri="{FF2B5EF4-FFF2-40B4-BE49-F238E27FC236}">
                <a16:creationId xmlns="" xmlns:a16="http://schemas.microsoft.com/office/drawing/2014/main" id="{FF8191BD-C30E-8547-A321-F351D811A95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0289" y="1896910"/>
            <a:ext cx="5490463" cy="4664227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54000" rIns="0"/>
          <a:lstStyle>
            <a:lvl1pPr marL="90488" indent="-90488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endParaRPr kumimoji="0" lang="ko-KR" altLang="en-US" sz="15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="" xmlns:a16="http://schemas.microsoft.com/office/drawing/2014/main" id="{C3D2052E-8CD9-4EFC-8296-36FD77B4FA26}"/>
              </a:ext>
            </a:extLst>
          </p:cNvPr>
          <p:cNvSpPr txBox="1">
            <a:spLocks/>
          </p:cNvSpPr>
          <p:nvPr/>
        </p:nvSpPr>
        <p:spPr>
          <a:xfrm>
            <a:off x="872105" y="8488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3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D95AD966-0847-D441-AA53-9D60EA39DFC7}"/>
              </a:ext>
            </a:extLst>
          </p:cNvPr>
          <p:cNvSpPr/>
          <p:nvPr/>
        </p:nvSpPr>
        <p:spPr>
          <a:xfrm>
            <a:off x="-1264375" y="1949691"/>
            <a:ext cx="1212766" cy="46364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950" b="0" i="0" u="none" strike="noStrike" kern="1200" cap="none" spc="0" normalizeH="0" baseline="0" noProof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877EF31-8535-3643-B92A-87D56CB24826}"/>
              </a:ext>
            </a:extLst>
          </p:cNvPr>
          <p:cNvSpPr/>
          <p:nvPr/>
        </p:nvSpPr>
        <p:spPr>
          <a:xfrm>
            <a:off x="-1269215" y="2485326"/>
            <a:ext cx="1212766" cy="463647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950" b="0" i="0" u="none" strike="noStrike" kern="1200" cap="none" spc="0" normalizeH="0" baseline="0" noProof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DB00ABE7-930C-4642-818D-DBD51BA2A9FA}"/>
              </a:ext>
            </a:extLst>
          </p:cNvPr>
          <p:cNvSpPr/>
          <p:nvPr/>
        </p:nvSpPr>
        <p:spPr>
          <a:xfrm>
            <a:off x="423833" y="609188"/>
            <a:ext cx="11241117" cy="461665"/>
          </a:xfrm>
          <a:prstGeom prst="rect">
            <a:avLst/>
          </a:prstGeom>
          <a:ln>
            <a:solidFill>
              <a:schemeClr val="bg1">
                <a:lumMod val="8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1"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Nanum Gothic ExtraBold" panose="020D0604000000000000" pitchFamily="34" charset="-127"/>
                <a:ea typeface="Nanum Gothic ExtraBold" panose="020D0604000000000000" pitchFamily="34" charset="-127"/>
              </a:rPr>
              <a:t>보육기관 선택의 중요성</a:t>
            </a:r>
            <a:endParaRPr kumimoji="1"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Nanum Gothic ExtraBold" panose="020D0604000000000000" pitchFamily="34" charset="-127"/>
              <a:ea typeface="Nanum Gothic ExtraBold" panose="020D0604000000000000" pitchFamily="34" charset="-127"/>
            </a:endParaRPr>
          </a:p>
        </p:txBody>
      </p:sp>
      <p:cxnSp>
        <p:nvCxnSpPr>
          <p:cNvPr id="15" name="직선 연결선 38">
            <a:extLst>
              <a:ext uri="{FF2B5EF4-FFF2-40B4-BE49-F238E27FC236}">
                <a16:creationId xmlns="" xmlns:a16="http://schemas.microsoft.com/office/drawing/2014/main" id="{7D934963-14AB-9A46-9B3F-3784AC2B034F}"/>
              </a:ext>
            </a:extLst>
          </p:cNvPr>
          <p:cNvCxnSpPr>
            <a:cxnSpLocks/>
          </p:cNvCxnSpPr>
          <p:nvPr/>
        </p:nvCxnSpPr>
        <p:spPr>
          <a:xfrm>
            <a:off x="527050" y="581622"/>
            <a:ext cx="111379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C02D9BC-6C70-AE43-B059-CEA49D1AC83B}"/>
              </a:ext>
            </a:extLst>
          </p:cNvPr>
          <p:cNvSpPr/>
          <p:nvPr/>
        </p:nvSpPr>
        <p:spPr>
          <a:xfrm>
            <a:off x="527050" y="1257833"/>
            <a:ext cx="549046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i="0" u="none" strike="noStrike" kern="1200" cap="none" spc="0" normalizeH="0" baseline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보육기관 선택의 중요성</a:t>
            </a:r>
            <a:endParaRPr kumimoji="0" lang="ko-KR" altLang="en-US" i="0" u="none" strike="noStrike" kern="1200" cap="none" spc="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865C2A4E-7706-F94F-AAA2-6CA847A227E4}"/>
              </a:ext>
            </a:extLst>
          </p:cNvPr>
          <p:cNvSpPr/>
          <p:nvPr/>
        </p:nvSpPr>
        <p:spPr>
          <a:xfrm>
            <a:off x="6174486" y="1257833"/>
            <a:ext cx="546665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 latinLnBrk="0">
              <a:defRPr/>
            </a:pP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큐레이터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시스템의 필요성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2056FD1-5097-5447-9654-84730FF31620}"/>
              </a:ext>
            </a:extLst>
          </p:cNvPr>
          <p:cNvSpPr/>
          <p:nvPr/>
        </p:nvSpPr>
        <p:spPr>
          <a:xfrm>
            <a:off x="3048000" y="24133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2B11CA0-EEB4-4ABD-9949-87B64303AE04}"/>
              </a:ext>
            </a:extLst>
          </p:cNvPr>
          <p:cNvSpPr txBox="1"/>
          <p:nvPr/>
        </p:nvSpPr>
        <p:spPr>
          <a:xfrm>
            <a:off x="423832" y="243068"/>
            <a:ext cx="3525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latinLnBrk="0">
              <a:defRPr/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시사점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문제제기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7E6E6">
                  <a:lumMod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8" name="Picture 4" descr="x checkì ëí ì´ë¯¸ì§ ê²ìê²°ê³¼">
            <a:extLst>
              <a:ext uri="{FF2B5EF4-FFF2-40B4-BE49-F238E27FC236}">
                <a16:creationId xmlns="" xmlns:a16="http://schemas.microsoft.com/office/drawing/2014/main" id="{C869A213-9DAA-438D-9D32-135CE3308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288" y="4035458"/>
            <a:ext cx="781836" cy="69813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x checkì ëí ì´ë¯¸ì§ ê²ìê²°ê³¼">
            <a:extLst>
              <a:ext uri="{FF2B5EF4-FFF2-40B4-BE49-F238E27FC236}">
                <a16:creationId xmlns="" xmlns:a16="http://schemas.microsoft.com/office/drawing/2014/main" id="{EEED7DF6-CC63-4526-8F44-74121A47A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491" y="4040376"/>
            <a:ext cx="781836" cy="69813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AF4B5A2F-F312-4A1E-A641-0C1BD0F8423F}"/>
              </a:ext>
            </a:extLst>
          </p:cNvPr>
          <p:cNvSpPr/>
          <p:nvPr/>
        </p:nvSpPr>
        <p:spPr>
          <a:xfrm>
            <a:off x="6456869" y="5067953"/>
            <a:ext cx="4955048" cy="1087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주로 인터넷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육아카페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블로그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등에서 정보를 얻는다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7E6E6">
                  <a:lumMod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12700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정보는 많지만 정보검색자가 자신에게 맞는 정보를 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7E6E6">
                  <a:lumMod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12700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추적하고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판별하기가 어려움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7E6E6">
                  <a:lumMod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20207A7B-E0C9-472C-BA53-22C3B0E72726}"/>
              </a:ext>
            </a:extLst>
          </p:cNvPr>
          <p:cNvSpPr/>
          <p:nvPr/>
        </p:nvSpPr>
        <p:spPr>
          <a:xfrm>
            <a:off x="6797895" y="2023085"/>
            <a:ext cx="2136498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재고비용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F74DB275-2D67-4110-8BED-87F15B9E9A4A}"/>
              </a:ext>
            </a:extLst>
          </p:cNvPr>
          <p:cNvSpPr/>
          <p:nvPr/>
        </p:nvSpPr>
        <p:spPr>
          <a:xfrm>
            <a:off x="9507314" y="2046405"/>
            <a:ext cx="2136498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물류비용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B8B4C8B-8616-499D-B5D8-EC110835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A11A-1D58-FA47-BC8E-CB5EC96D6E97}" type="slidenum">
              <a:rPr kumimoji="1" lang="ko-KR" altLang="en-US" smtClean="0"/>
              <a:t>5</a:t>
            </a:fld>
            <a:endParaRPr kumimoji="1"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790" y="1994467"/>
            <a:ext cx="4742727" cy="297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67" y="1988137"/>
            <a:ext cx="5096827" cy="298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object 4"/>
          <p:cNvSpPr/>
          <p:nvPr/>
        </p:nvSpPr>
        <p:spPr>
          <a:xfrm>
            <a:off x="826626" y="5111519"/>
            <a:ext cx="437468" cy="4060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1"/>
          <p:cNvSpPr txBox="1"/>
          <p:nvPr/>
        </p:nvSpPr>
        <p:spPr>
          <a:xfrm>
            <a:off x="1480105" y="5337313"/>
            <a:ext cx="365256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  <a:tabLst>
                <a:tab pos="904240" algn="l"/>
              </a:tabLst>
            </a:pPr>
            <a:r>
              <a:rPr lang="ko-KR" altLang="en-US" sz="3200" dirty="0" smtClean="0">
                <a:latin typeface="Noto Sans CJK JP Regular"/>
                <a:cs typeface="Noto Sans CJK JP Regular"/>
              </a:rPr>
              <a:t>주로 보육시설 이용</a:t>
            </a:r>
            <a:endParaRPr sz="3200" dirty="0">
              <a:latin typeface="Noto Sans CJK JP Regular"/>
              <a:cs typeface="Noto Sans CJK JP Regular"/>
            </a:endParaRPr>
          </a:p>
        </p:txBody>
      </p:sp>
      <p:sp>
        <p:nvSpPr>
          <p:cNvPr id="44" name="object 5"/>
          <p:cNvSpPr/>
          <p:nvPr/>
        </p:nvSpPr>
        <p:spPr>
          <a:xfrm>
            <a:off x="5257912" y="5111519"/>
            <a:ext cx="414849" cy="4615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직사각형 26"/>
          <p:cNvSpPr/>
          <p:nvPr/>
        </p:nvSpPr>
        <p:spPr>
          <a:xfrm>
            <a:off x="6287005" y="5004141"/>
            <a:ext cx="5182336" cy="14426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69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D95AD966-0847-D441-AA53-9D60EA39DFC7}"/>
              </a:ext>
            </a:extLst>
          </p:cNvPr>
          <p:cNvSpPr/>
          <p:nvPr/>
        </p:nvSpPr>
        <p:spPr>
          <a:xfrm>
            <a:off x="-1264375" y="1949691"/>
            <a:ext cx="1212766" cy="46364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950" b="0" i="0" u="none" strike="noStrike" kern="1200" cap="none" spc="0" normalizeH="0" baseline="0" noProof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877EF31-8535-3643-B92A-87D56CB24826}"/>
              </a:ext>
            </a:extLst>
          </p:cNvPr>
          <p:cNvSpPr/>
          <p:nvPr/>
        </p:nvSpPr>
        <p:spPr>
          <a:xfrm>
            <a:off x="-1269215" y="2485326"/>
            <a:ext cx="1212766" cy="463647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950" b="0" i="0" u="none" strike="noStrike" kern="1200" cap="none" spc="0" normalizeH="0" baseline="0" noProof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DB00ABE7-930C-4642-818D-DBD51BA2A9FA}"/>
              </a:ext>
            </a:extLst>
          </p:cNvPr>
          <p:cNvSpPr/>
          <p:nvPr/>
        </p:nvSpPr>
        <p:spPr>
          <a:xfrm>
            <a:off x="423833" y="609188"/>
            <a:ext cx="11241117" cy="461665"/>
          </a:xfrm>
          <a:prstGeom prst="rect">
            <a:avLst/>
          </a:prstGeom>
          <a:ln>
            <a:solidFill>
              <a:schemeClr val="bg1">
                <a:lumMod val="8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1"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Nanum Gothic ExtraBold" panose="020D0604000000000000" pitchFamily="34" charset="-127"/>
                <a:ea typeface="Nanum Gothic ExtraBold" panose="020D0604000000000000" pitchFamily="34" charset="-127"/>
              </a:rPr>
              <a:t>보육기관 선택의 중요성</a:t>
            </a:r>
            <a:endParaRPr kumimoji="1"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Nanum Gothic ExtraBold" panose="020D0604000000000000" pitchFamily="34" charset="-127"/>
              <a:ea typeface="Nanum Gothic ExtraBold" panose="020D0604000000000000" pitchFamily="34" charset="-127"/>
            </a:endParaRPr>
          </a:p>
        </p:txBody>
      </p:sp>
      <p:cxnSp>
        <p:nvCxnSpPr>
          <p:cNvPr id="15" name="직선 연결선 38">
            <a:extLst>
              <a:ext uri="{FF2B5EF4-FFF2-40B4-BE49-F238E27FC236}">
                <a16:creationId xmlns="" xmlns:a16="http://schemas.microsoft.com/office/drawing/2014/main" id="{7D934963-14AB-9A46-9B3F-3784AC2B034F}"/>
              </a:ext>
            </a:extLst>
          </p:cNvPr>
          <p:cNvCxnSpPr>
            <a:cxnSpLocks/>
          </p:cNvCxnSpPr>
          <p:nvPr/>
        </p:nvCxnSpPr>
        <p:spPr>
          <a:xfrm>
            <a:off x="527050" y="581622"/>
            <a:ext cx="111379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C02D9BC-6C70-AE43-B059-CEA49D1AC83B}"/>
              </a:ext>
            </a:extLst>
          </p:cNvPr>
          <p:cNvSpPr/>
          <p:nvPr/>
        </p:nvSpPr>
        <p:spPr>
          <a:xfrm>
            <a:off x="527050" y="1257833"/>
            <a:ext cx="549046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i="0" u="none" strike="noStrike" kern="1200" cap="none" spc="0" normalizeH="0" baseline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보육기관 선택의 중요성</a:t>
            </a:r>
            <a:endParaRPr kumimoji="0" lang="ko-KR" altLang="en-US" i="0" u="none" strike="noStrike" kern="1200" cap="none" spc="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865C2A4E-7706-F94F-AAA2-6CA847A227E4}"/>
              </a:ext>
            </a:extLst>
          </p:cNvPr>
          <p:cNvSpPr/>
          <p:nvPr/>
        </p:nvSpPr>
        <p:spPr>
          <a:xfrm>
            <a:off x="6174486" y="1257833"/>
            <a:ext cx="546665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 latinLnBrk="0">
              <a:defRPr/>
            </a:pP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큐레이터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시스템의 필요성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2056FD1-5097-5447-9654-84730FF31620}"/>
              </a:ext>
            </a:extLst>
          </p:cNvPr>
          <p:cNvSpPr/>
          <p:nvPr/>
        </p:nvSpPr>
        <p:spPr>
          <a:xfrm>
            <a:off x="3048000" y="24133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2B11CA0-EEB4-4ABD-9949-87B64303AE04}"/>
              </a:ext>
            </a:extLst>
          </p:cNvPr>
          <p:cNvSpPr txBox="1"/>
          <p:nvPr/>
        </p:nvSpPr>
        <p:spPr>
          <a:xfrm>
            <a:off x="423832" y="243068"/>
            <a:ext cx="3525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latinLnBrk="0">
              <a:defRPr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비지니스모델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7E6E6">
                  <a:lumMod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B8B4C8B-8616-499D-B5D8-EC110835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A11A-1D58-FA47-BC8E-CB5EC96D6E97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C33316-2978-4A9C-8A76-86B28C39CAE1}"/>
              </a:ext>
            </a:extLst>
          </p:cNvPr>
          <p:cNvSpPr/>
          <p:nvPr/>
        </p:nvSpPr>
        <p:spPr>
          <a:xfrm>
            <a:off x="706454" y="2015365"/>
            <a:ext cx="2159589" cy="2946522"/>
          </a:xfrm>
          <a:prstGeom prst="rect">
            <a:avLst/>
          </a:prstGeom>
          <a:noFill/>
          <a:ln w="4445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 latinLnBrk="0">
              <a:defRPr/>
            </a:pPr>
            <a:endParaRPr kumimoji="0" lang="ko-KR" altLang="en-US" i="0" u="none" strike="noStrike" kern="1200" cap="none" spc="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1601F8E-5C41-4AC6-9835-700FDBF226B2}"/>
              </a:ext>
            </a:extLst>
          </p:cNvPr>
          <p:cNvSpPr/>
          <p:nvPr/>
        </p:nvSpPr>
        <p:spPr>
          <a:xfrm>
            <a:off x="2866043" y="2015365"/>
            <a:ext cx="2159589" cy="1503899"/>
          </a:xfrm>
          <a:prstGeom prst="rect">
            <a:avLst/>
          </a:prstGeom>
          <a:noFill/>
          <a:ln w="4445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 latinLnBrk="0">
              <a:defRPr/>
            </a:pPr>
            <a:endParaRPr kumimoji="0" lang="ko-KR" altLang="en-US" i="0" u="none" strike="noStrike" kern="1200" cap="none" spc="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26CFC11-B9D6-48DB-B35A-0B43AA50B9A7}"/>
              </a:ext>
            </a:extLst>
          </p:cNvPr>
          <p:cNvSpPr/>
          <p:nvPr/>
        </p:nvSpPr>
        <p:spPr>
          <a:xfrm>
            <a:off x="5025632" y="2015365"/>
            <a:ext cx="2159589" cy="2946522"/>
          </a:xfrm>
          <a:prstGeom prst="rect">
            <a:avLst/>
          </a:prstGeom>
          <a:noFill/>
          <a:ln w="4445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 latinLnBrk="0">
              <a:defRPr/>
            </a:pPr>
            <a:endParaRPr kumimoji="0" lang="ko-KR" altLang="en-US" i="0" u="none" strike="noStrike" kern="1200" cap="none" spc="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C68C4DE-E6D1-4C34-9E2C-55CED130FC83}"/>
              </a:ext>
            </a:extLst>
          </p:cNvPr>
          <p:cNvSpPr/>
          <p:nvPr/>
        </p:nvSpPr>
        <p:spPr>
          <a:xfrm>
            <a:off x="7185221" y="2015365"/>
            <a:ext cx="2159589" cy="1503899"/>
          </a:xfrm>
          <a:prstGeom prst="rect">
            <a:avLst/>
          </a:prstGeom>
          <a:noFill/>
          <a:ln w="4445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 latinLnBrk="0">
              <a:defRPr/>
            </a:pPr>
            <a:endParaRPr kumimoji="0" lang="ko-KR" altLang="en-US" i="0" u="none" strike="noStrike" kern="1200" cap="none" spc="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DD4B2B8-4256-44E8-8558-B136252B221F}"/>
              </a:ext>
            </a:extLst>
          </p:cNvPr>
          <p:cNvSpPr/>
          <p:nvPr/>
        </p:nvSpPr>
        <p:spPr>
          <a:xfrm>
            <a:off x="9344810" y="2015365"/>
            <a:ext cx="2159589" cy="2946522"/>
          </a:xfrm>
          <a:prstGeom prst="rect">
            <a:avLst/>
          </a:prstGeom>
          <a:noFill/>
          <a:ln w="4445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 latinLnBrk="0">
              <a:defRPr/>
            </a:pPr>
            <a:endParaRPr kumimoji="0" lang="ko-KR" altLang="en-US" i="0" u="none" strike="noStrike" kern="1200" cap="none" spc="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1E240CA-A6C4-413D-88D0-D2F7CBC5E850}"/>
              </a:ext>
            </a:extLst>
          </p:cNvPr>
          <p:cNvSpPr/>
          <p:nvPr/>
        </p:nvSpPr>
        <p:spPr>
          <a:xfrm>
            <a:off x="706455" y="4961887"/>
            <a:ext cx="5389546" cy="1413698"/>
          </a:xfrm>
          <a:prstGeom prst="rect">
            <a:avLst/>
          </a:prstGeom>
          <a:noFill/>
          <a:ln w="4445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 latinLnBrk="0">
              <a:defRPr/>
            </a:pPr>
            <a:endParaRPr kumimoji="0" lang="ko-KR" altLang="en-US" i="0" u="none" strike="noStrike" kern="1200" cap="none" spc="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E1823B7-1405-4ED4-93FB-29E011BE97F4}"/>
              </a:ext>
            </a:extLst>
          </p:cNvPr>
          <p:cNvSpPr/>
          <p:nvPr/>
        </p:nvSpPr>
        <p:spPr>
          <a:xfrm>
            <a:off x="6096000" y="4961887"/>
            <a:ext cx="5408399" cy="1413698"/>
          </a:xfrm>
          <a:prstGeom prst="rect">
            <a:avLst/>
          </a:prstGeom>
          <a:noFill/>
          <a:ln w="4445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 latinLnBrk="0">
              <a:defRPr/>
            </a:pPr>
            <a:endParaRPr kumimoji="0" lang="ko-KR" altLang="en-US" i="0" u="none" strike="noStrike" kern="1200" cap="none" spc="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4DE7AB1A-E57E-4B67-845D-43119C314150}"/>
              </a:ext>
            </a:extLst>
          </p:cNvPr>
          <p:cNvSpPr txBox="1"/>
          <p:nvPr/>
        </p:nvSpPr>
        <p:spPr>
          <a:xfrm>
            <a:off x="690113" y="2037002"/>
            <a:ext cx="2175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</a:t>
            </a:r>
            <a:r>
              <a:rPr lang="ko-KR" altLang="en-US" sz="1600" dirty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Partners</a:t>
            </a:r>
            <a:endParaRPr lang="ko-KR" altLang="en-US" sz="1600" dirty="0">
              <a:ln>
                <a:solidFill>
                  <a:srgbClr val="203864">
                    <a:alpha val="0"/>
                  </a:srgb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5AF86E2-9D69-4FB8-AB18-808A1B80B6A8}"/>
              </a:ext>
            </a:extLst>
          </p:cNvPr>
          <p:cNvSpPr txBox="1"/>
          <p:nvPr/>
        </p:nvSpPr>
        <p:spPr>
          <a:xfrm>
            <a:off x="2841530" y="2037002"/>
            <a:ext cx="2175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</a:t>
            </a:r>
            <a:r>
              <a:rPr lang="ko-KR" altLang="en-US" sz="1600" dirty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Activities</a:t>
            </a:r>
            <a:endParaRPr lang="ko-KR" altLang="en-US" sz="1600" dirty="0">
              <a:ln>
                <a:solidFill>
                  <a:srgbClr val="203864">
                    <a:alpha val="0"/>
                  </a:srgb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FBE8904-1D5E-4A38-899F-AC60BBC9451F}"/>
              </a:ext>
            </a:extLst>
          </p:cNvPr>
          <p:cNvSpPr txBox="1"/>
          <p:nvPr/>
        </p:nvSpPr>
        <p:spPr>
          <a:xfrm>
            <a:off x="5017460" y="2037002"/>
            <a:ext cx="2175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Value Propositions</a:t>
            </a:r>
            <a:endParaRPr lang="ko-KR" altLang="en-US" sz="1600" dirty="0">
              <a:ln>
                <a:solidFill>
                  <a:srgbClr val="203864">
                    <a:alpha val="0"/>
                  </a:srgb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62D279B-0478-41CB-B664-BB3B9055A5B6}"/>
              </a:ext>
            </a:extLst>
          </p:cNvPr>
          <p:cNvSpPr txBox="1"/>
          <p:nvPr/>
        </p:nvSpPr>
        <p:spPr>
          <a:xfrm>
            <a:off x="7168878" y="2037002"/>
            <a:ext cx="2175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Customer Relationships</a:t>
            </a:r>
            <a:endParaRPr lang="ko-KR" altLang="en-US" sz="1600" dirty="0">
              <a:ln>
                <a:solidFill>
                  <a:srgbClr val="203864">
                    <a:alpha val="0"/>
                  </a:srgb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989D36D-6F45-4334-B92B-283D30B55604}"/>
              </a:ext>
            </a:extLst>
          </p:cNvPr>
          <p:cNvSpPr txBox="1"/>
          <p:nvPr/>
        </p:nvSpPr>
        <p:spPr>
          <a:xfrm>
            <a:off x="9352979" y="2037002"/>
            <a:ext cx="2175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Customer </a:t>
            </a:r>
            <a:r>
              <a:rPr lang="en-US" altLang="ko-KR" sz="16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Segments</a:t>
            </a:r>
            <a:endParaRPr lang="en-US" altLang="ko-KR" sz="1600" dirty="0">
              <a:ln>
                <a:solidFill>
                  <a:srgbClr val="203864">
                    <a:alpha val="0"/>
                  </a:srgb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C8B52A9-5F32-4F9C-AA28-739EC4167BF6}"/>
              </a:ext>
            </a:extLst>
          </p:cNvPr>
          <p:cNvSpPr txBox="1"/>
          <p:nvPr/>
        </p:nvSpPr>
        <p:spPr>
          <a:xfrm>
            <a:off x="690113" y="4961887"/>
            <a:ext cx="2175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Cost Structure</a:t>
            </a:r>
            <a:endParaRPr lang="ko-KR" altLang="en-US" sz="1600" dirty="0">
              <a:ln>
                <a:solidFill>
                  <a:srgbClr val="203864">
                    <a:alpha val="0"/>
                  </a:srgb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209E2DD-60FB-4254-94D6-936BB79A2BF2}"/>
              </a:ext>
            </a:extLst>
          </p:cNvPr>
          <p:cNvSpPr txBox="1"/>
          <p:nvPr/>
        </p:nvSpPr>
        <p:spPr>
          <a:xfrm>
            <a:off x="6105425" y="4961887"/>
            <a:ext cx="2175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Revenue Structure</a:t>
            </a:r>
            <a:endParaRPr lang="ko-KR" altLang="en-US" sz="1600" dirty="0">
              <a:ln>
                <a:solidFill>
                  <a:srgbClr val="203864">
                    <a:alpha val="0"/>
                  </a:srgb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B92021F-CA19-468F-AE9D-33E5D1B7D655}"/>
              </a:ext>
            </a:extLst>
          </p:cNvPr>
          <p:cNvSpPr txBox="1"/>
          <p:nvPr/>
        </p:nvSpPr>
        <p:spPr>
          <a:xfrm>
            <a:off x="2841530" y="3514006"/>
            <a:ext cx="2175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</a:t>
            </a:r>
            <a:r>
              <a:rPr lang="ko-KR" altLang="en-US" sz="1600" dirty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Resources</a:t>
            </a:r>
            <a:endParaRPr lang="ko-KR" altLang="en-US" sz="1600" dirty="0">
              <a:ln>
                <a:solidFill>
                  <a:srgbClr val="203864">
                    <a:alpha val="0"/>
                  </a:srgb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C60FAC1-AEDA-4428-B6EA-1699B1DBCCEA}"/>
              </a:ext>
            </a:extLst>
          </p:cNvPr>
          <p:cNvSpPr txBox="1"/>
          <p:nvPr/>
        </p:nvSpPr>
        <p:spPr>
          <a:xfrm>
            <a:off x="7185221" y="3514006"/>
            <a:ext cx="2175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Channels</a:t>
            </a:r>
            <a:endParaRPr lang="ko-KR" altLang="en-US" sz="1600" dirty="0">
              <a:ln>
                <a:solidFill>
                  <a:srgbClr val="203864">
                    <a:alpha val="0"/>
                  </a:srgb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8E50A4D-4B8C-4951-8B99-FC27BE068DB7}"/>
              </a:ext>
            </a:extLst>
          </p:cNvPr>
          <p:cNvSpPr txBox="1"/>
          <p:nvPr/>
        </p:nvSpPr>
        <p:spPr>
          <a:xfrm>
            <a:off x="690113" y="2373716"/>
            <a:ext cx="217593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공공데이터포털</a:t>
            </a:r>
            <a:endParaRPr lang="en-US" altLang="ko-KR" sz="1400" dirty="0">
              <a:ln>
                <a:solidFill>
                  <a:srgbClr val="203864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지도 </a:t>
            </a:r>
            <a:r>
              <a:rPr lang="en-US" altLang="ko-KR" sz="1400" dirty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각종 카페 내</a:t>
            </a:r>
            <a:r>
              <a:rPr lang="en-US" altLang="ko-KR" sz="1400" dirty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외부 리뷰</a:t>
            </a:r>
            <a:endParaRPr lang="en-US" altLang="ko-KR" sz="1400" dirty="0">
              <a:ln>
                <a:solidFill>
                  <a:srgbClr val="203864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DFD8DCBD-501A-45D8-85C2-6C1BB6D44B7F}"/>
              </a:ext>
            </a:extLst>
          </p:cNvPr>
          <p:cNvSpPr txBox="1"/>
          <p:nvPr/>
        </p:nvSpPr>
        <p:spPr>
          <a:xfrm>
            <a:off x="2857871" y="2373716"/>
            <a:ext cx="217593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입력 값에 따라</a:t>
            </a:r>
            <a:endParaRPr lang="en-US" altLang="ko-KR" sz="1400" dirty="0" smtClean="0">
              <a:ln>
                <a:solidFill>
                  <a:srgbClr val="203864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최적의 보육시설 후보군    </a:t>
            </a:r>
            <a:endParaRPr lang="en-US" altLang="ko-KR" sz="1400" dirty="0" smtClean="0">
              <a:ln>
                <a:solidFill>
                  <a:srgbClr val="203864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도출</a:t>
            </a:r>
            <a:endParaRPr lang="en-US" altLang="ko-KR" sz="1400" dirty="0">
              <a:ln>
                <a:solidFill>
                  <a:srgbClr val="203864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52BEF08-4CDD-43CD-AA07-198CBA19756E}"/>
              </a:ext>
            </a:extLst>
          </p:cNvPr>
          <p:cNvSpPr txBox="1"/>
          <p:nvPr/>
        </p:nvSpPr>
        <p:spPr>
          <a:xfrm>
            <a:off x="2857871" y="3848879"/>
            <a:ext cx="217593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보육시설 위치 정보</a:t>
            </a:r>
            <a:endParaRPr lang="en-US" altLang="ko-KR" sz="1400" dirty="0" smtClean="0">
              <a:ln>
                <a:solidFill>
                  <a:srgbClr val="203864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보육시설에 대한 평가 정보</a:t>
            </a:r>
            <a:r>
              <a:rPr lang="en-US" altLang="ko-KR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정성</a:t>
            </a:r>
            <a:r>
              <a:rPr lang="en-US" altLang="ko-KR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정량</a:t>
            </a:r>
            <a:r>
              <a:rPr lang="en-US" altLang="ko-KR" sz="1400" dirty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9D79BE5-F86E-417A-9CAE-B2F23FF99F41}"/>
              </a:ext>
            </a:extLst>
          </p:cNvPr>
          <p:cNvSpPr txBox="1"/>
          <p:nvPr/>
        </p:nvSpPr>
        <p:spPr>
          <a:xfrm>
            <a:off x="5017459" y="2373716"/>
            <a:ext cx="21759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한 눈에 비교가 쉬움</a:t>
            </a:r>
            <a:endParaRPr lang="en-US" altLang="ko-KR" sz="1400" dirty="0" smtClean="0">
              <a:ln>
                <a:solidFill>
                  <a:srgbClr val="203864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주관적 리뷰를 </a:t>
            </a:r>
            <a:endParaRPr lang="en-US" altLang="ko-KR" sz="1400" dirty="0" smtClean="0">
              <a:ln>
                <a:solidFill>
                  <a:srgbClr val="203864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수치로 객관화</a:t>
            </a:r>
            <a:endParaRPr lang="en-US" altLang="ko-KR" sz="1400" dirty="0" smtClean="0">
              <a:ln>
                <a:solidFill>
                  <a:srgbClr val="203864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거주지 뿐 아니라 인근 유해장소까지 고려 </a:t>
            </a:r>
            <a:endParaRPr lang="en-US" altLang="ko-KR" sz="1400" dirty="0" smtClean="0">
              <a:ln>
                <a:solidFill>
                  <a:srgbClr val="203864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검색 시간 단축</a:t>
            </a:r>
            <a:endParaRPr lang="en-US" altLang="ko-KR" sz="1400" dirty="0">
              <a:ln>
                <a:solidFill>
                  <a:srgbClr val="203864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4CFB9860-CC3F-430D-813F-455BE3D2D67D}"/>
              </a:ext>
            </a:extLst>
          </p:cNvPr>
          <p:cNvSpPr txBox="1"/>
          <p:nvPr/>
        </p:nvSpPr>
        <p:spPr>
          <a:xfrm>
            <a:off x="7201559" y="2639008"/>
            <a:ext cx="2175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한 눈에 중요 요인을 </a:t>
            </a:r>
            <a:endParaRPr lang="en-US" altLang="ko-KR" sz="1400" dirty="0" smtClean="0">
              <a:ln>
                <a:solidFill>
                  <a:srgbClr val="203864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비교할 </a:t>
            </a:r>
            <a:r>
              <a:rPr lang="ko-KR" altLang="en-US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수 있는 시스템</a:t>
            </a:r>
            <a:endParaRPr lang="en-US" altLang="ko-KR" sz="1400" dirty="0">
              <a:ln>
                <a:solidFill>
                  <a:srgbClr val="203864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5EBF895-26E5-4126-AFA9-21DD1B9E6525}"/>
              </a:ext>
            </a:extLst>
          </p:cNvPr>
          <p:cNvSpPr txBox="1"/>
          <p:nvPr/>
        </p:nvSpPr>
        <p:spPr>
          <a:xfrm>
            <a:off x="7201559" y="3852560"/>
            <a:ext cx="2175931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웹사이트</a:t>
            </a:r>
            <a:endParaRPr lang="en-US" altLang="ko-KR" sz="1400" dirty="0">
              <a:ln>
                <a:solidFill>
                  <a:srgbClr val="203864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5255F41-03D6-44F8-8E7A-907E606833AC}"/>
              </a:ext>
            </a:extLst>
          </p:cNvPr>
          <p:cNvSpPr txBox="1"/>
          <p:nvPr/>
        </p:nvSpPr>
        <p:spPr>
          <a:xfrm>
            <a:off x="9361148" y="2639008"/>
            <a:ext cx="214325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바쁜 맞벌이 부부</a:t>
            </a:r>
            <a:endParaRPr lang="en-US" altLang="ko-KR" sz="1400" dirty="0" smtClean="0">
              <a:ln>
                <a:solidFill>
                  <a:srgbClr val="203864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어린이집</a:t>
            </a:r>
            <a:r>
              <a:rPr lang="en-US" altLang="ko-KR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유치원 등 보육시설에 아이를 보내야만 하는 사정이 있는 부모들</a:t>
            </a:r>
            <a:r>
              <a:rPr lang="en-US" altLang="ko-KR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ln>
                <a:solidFill>
                  <a:srgbClr val="203864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D8E50A4D-4B8C-4951-8B99-FC27BE068DB7}"/>
              </a:ext>
            </a:extLst>
          </p:cNvPr>
          <p:cNvSpPr txBox="1"/>
          <p:nvPr/>
        </p:nvSpPr>
        <p:spPr>
          <a:xfrm>
            <a:off x="665599" y="5195720"/>
            <a:ext cx="4800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비정형 데이터를 어떻게 평점화 시켜서 </a:t>
            </a:r>
            <a:r>
              <a:rPr lang="en-US" altLang="ko-KR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비용</a:t>
            </a:r>
            <a:endParaRPr lang="en-US" altLang="ko-KR" sz="1400" dirty="0">
              <a:ln>
                <a:solidFill>
                  <a:srgbClr val="203864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구현 및 유지 비용</a:t>
            </a:r>
            <a:endParaRPr lang="en-US" altLang="ko-KR" sz="1400" dirty="0">
              <a:ln>
                <a:solidFill>
                  <a:srgbClr val="203864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D8E50A4D-4B8C-4951-8B99-FC27BE068DB7}"/>
              </a:ext>
            </a:extLst>
          </p:cNvPr>
          <p:cNvSpPr txBox="1"/>
          <p:nvPr/>
        </p:nvSpPr>
        <p:spPr>
          <a:xfrm>
            <a:off x="6174486" y="5299404"/>
            <a:ext cx="5490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6 </a:t>
            </a:r>
            <a:r>
              <a:rPr lang="ko-KR" altLang="en-US" sz="1400" dirty="0" err="1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만명의</a:t>
            </a:r>
            <a:r>
              <a:rPr lang="ko-KR" altLang="en-US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보육 필요 시설 </a:t>
            </a:r>
            <a:r>
              <a:rPr lang="ko-KR" altLang="en-US" sz="1400" dirty="0" err="1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매칭에</a:t>
            </a:r>
            <a:r>
              <a:rPr lang="ko-KR" altLang="en-US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따른 중개 수수료 수익성 기대 </a:t>
            </a:r>
            <a:endParaRPr lang="en-US" altLang="ko-KR" sz="1400" dirty="0">
              <a:ln>
                <a:solidFill>
                  <a:srgbClr val="203864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보육 교사를 추천 및 연결해주면서 </a:t>
            </a:r>
            <a:r>
              <a:rPr lang="ko-KR" altLang="en-US" sz="1400" dirty="0" err="1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매칭</a:t>
            </a:r>
            <a:r>
              <a:rPr lang="ko-KR" altLang="en-US" sz="1400" dirty="0" smtClean="0">
                <a:ln>
                  <a:solidFill>
                    <a:srgbClr val="203864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수익성 기대</a:t>
            </a:r>
            <a:endParaRPr lang="en-US" altLang="ko-KR" sz="1400" dirty="0">
              <a:ln>
                <a:solidFill>
                  <a:srgbClr val="203864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17461" y="2015365"/>
            <a:ext cx="2167760" cy="29465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197476" y="2018158"/>
            <a:ext cx="2147329" cy="1516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4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84">
            <a:extLst>
              <a:ext uri="{FF2B5EF4-FFF2-40B4-BE49-F238E27FC236}">
                <a16:creationId xmlns:a16="http://schemas.microsoft.com/office/drawing/2014/main" xmlns="" id="{A6F0A210-A6AB-E24A-A415-203377E5117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181764" y="1851436"/>
            <a:ext cx="5490463" cy="46799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54000" rIns="0"/>
          <a:lstStyle>
            <a:lvl1pPr marL="90488" indent="-90488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endParaRPr kumimoji="0" lang="ko-KR" altLang="en-US" sz="15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4" name="Rectangle 75">
            <a:extLst>
              <a:ext uri="{FF2B5EF4-FFF2-40B4-BE49-F238E27FC236}">
                <a16:creationId xmlns:a16="http://schemas.microsoft.com/office/drawing/2014/main" xmlns="" id="{9485C46D-5A3D-2347-AAC3-FF16665ADC7C}"/>
              </a:ext>
            </a:extLst>
          </p:cNvPr>
          <p:cNvSpPr/>
          <p:nvPr/>
        </p:nvSpPr>
        <p:spPr>
          <a:xfrm>
            <a:off x="6314473" y="4899565"/>
            <a:ext cx="5288117" cy="15643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공공데이터 포털과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성범죄알림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홈페이지 이용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7E6E6">
                  <a:lumMod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보육시설 근방에 있는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CCTV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수의 정보를 제공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7E6E6">
                  <a:lumMod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보육시설 근방에 있는 성범죄자의 주거 정보의 수를 제공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7E6E6">
                  <a:lumMod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7E6E6">
                  <a:lumMod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 Box 84">
            <a:extLst>
              <a:ext uri="{FF2B5EF4-FFF2-40B4-BE49-F238E27FC236}">
                <a16:creationId xmlns:a16="http://schemas.microsoft.com/office/drawing/2014/main" xmlns="" id="{FF8191BD-C30E-8547-A321-F351D811A95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0289" y="1896910"/>
            <a:ext cx="5490463" cy="4664227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54000" rIns="0"/>
          <a:lstStyle>
            <a:lvl1pPr marL="90488" indent="-90488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endParaRPr kumimoji="0" lang="ko-KR" altLang="en-US" sz="15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C3D2052E-8CD9-4EFC-8296-36FD77B4FA26}"/>
              </a:ext>
            </a:extLst>
          </p:cNvPr>
          <p:cNvSpPr txBox="1">
            <a:spLocks/>
          </p:cNvSpPr>
          <p:nvPr/>
        </p:nvSpPr>
        <p:spPr>
          <a:xfrm>
            <a:off x="872105" y="8488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3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D95AD966-0847-D441-AA53-9D60EA39DFC7}"/>
              </a:ext>
            </a:extLst>
          </p:cNvPr>
          <p:cNvSpPr/>
          <p:nvPr/>
        </p:nvSpPr>
        <p:spPr>
          <a:xfrm>
            <a:off x="-1264375" y="1949691"/>
            <a:ext cx="1212766" cy="46364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950" b="0" i="0" u="none" strike="noStrike" kern="1200" cap="none" spc="0" normalizeH="0" baseline="0" noProof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877EF31-8535-3643-B92A-87D56CB24826}"/>
              </a:ext>
            </a:extLst>
          </p:cNvPr>
          <p:cNvSpPr/>
          <p:nvPr/>
        </p:nvSpPr>
        <p:spPr>
          <a:xfrm>
            <a:off x="-1269215" y="2485326"/>
            <a:ext cx="1212766" cy="463647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950" b="0" i="0" u="none" strike="noStrike" kern="1200" cap="none" spc="0" normalizeH="0" baseline="0" noProof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B00ABE7-930C-4642-818D-DBD51BA2A9FA}"/>
              </a:ext>
            </a:extLst>
          </p:cNvPr>
          <p:cNvSpPr/>
          <p:nvPr/>
        </p:nvSpPr>
        <p:spPr>
          <a:xfrm>
            <a:off x="423833" y="609188"/>
            <a:ext cx="11241117" cy="461665"/>
          </a:xfrm>
          <a:prstGeom prst="rect">
            <a:avLst/>
          </a:prstGeom>
          <a:ln>
            <a:solidFill>
              <a:schemeClr val="bg1">
                <a:lumMod val="8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1"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anum Gothic ExtraBold" panose="020D0604000000000000" pitchFamily="34" charset="-127"/>
                <a:ea typeface="Nanum Gothic ExtraBold" panose="020D0604000000000000" pitchFamily="34" charset="-127"/>
              </a:rPr>
              <a:t>안전 정보 </a:t>
            </a:r>
            <a:r>
              <a:rPr kumimoji="1"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Nanum Gothic ExtraBold" panose="020D0604000000000000" pitchFamily="34" charset="-127"/>
                <a:ea typeface="Nanum Gothic ExtraBold" panose="020D0604000000000000" pitchFamily="34" charset="-127"/>
              </a:rPr>
              <a:t>제공 </a:t>
            </a:r>
            <a:r>
              <a:rPr kumimoji="1" lang="ko-KR" altLang="en-US" sz="24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Nanum Gothic ExtraBold" panose="020D0604000000000000" pitchFamily="34" charset="-127"/>
                <a:ea typeface="Nanum Gothic ExtraBold" panose="020D0604000000000000" pitchFamily="34" charset="-127"/>
              </a:rPr>
              <a:t>알리미</a:t>
            </a:r>
            <a:r>
              <a:rPr kumimoji="1"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Nanum Gothic ExtraBold" panose="020D0604000000000000" pitchFamily="34" charset="-127"/>
                <a:ea typeface="Nanum Gothic ExtraBold" panose="020D0604000000000000" pitchFamily="34" charset="-127"/>
              </a:rPr>
              <a:t> 서비스</a:t>
            </a:r>
            <a:endParaRPr kumimoji="1"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Nanum Gothic ExtraBold" panose="020D0604000000000000" pitchFamily="34" charset="-127"/>
              <a:ea typeface="Nanum Gothic ExtraBold" panose="020D0604000000000000" pitchFamily="34" charset="-127"/>
            </a:endParaRPr>
          </a:p>
        </p:txBody>
      </p:sp>
      <p:cxnSp>
        <p:nvCxnSpPr>
          <p:cNvPr id="15" name="직선 연결선 38">
            <a:extLst>
              <a:ext uri="{FF2B5EF4-FFF2-40B4-BE49-F238E27FC236}">
                <a16:creationId xmlns:a16="http://schemas.microsoft.com/office/drawing/2014/main" xmlns="" id="{7D934963-14AB-9A46-9B3F-3784AC2B034F}"/>
              </a:ext>
            </a:extLst>
          </p:cNvPr>
          <p:cNvCxnSpPr>
            <a:cxnSpLocks/>
          </p:cNvCxnSpPr>
          <p:nvPr/>
        </p:nvCxnSpPr>
        <p:spPr>
          <a:xfrm>
            <a:off x="527050" y="581622"/>
            <a:ext cx="111379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EFC24C2-E6D8-E04F-A640-A1854BAF3237}"/>
              </a:ext>
            </a:extLst>
          </p:cNvPr>
          <p:cNvSpPr txBox="1"/>
          <p:nvPr/>
        </p:nvSpPr>
        <p:spPr>
          <a:xfrm>
            <a:off x="423832" y="243068"/>
            <a:ext cx="3525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구현 방안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C02D9BC-6C70-AE43-B059-CEA49D1AC83B}"/>
              </a:ext>
            </a:extLst>
          </p:cNvPr>
          <p:cNvSpPr/>
          <p:nvPr/>
        </p:nvSpPr>
        <p:spPr>
          <a:xfrm>
            <a:off x="527050" y="1257833"/>
            <a:ext cx="549046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보육시설 주변 유해업소 수 파악</a:t>
            </a:r>
            <a:endParaRPr kumimoji="0" lang="ko-KR" altLang="en-US" i="0" u="none" strike="noStrike" kern="1200" cap="none" spc="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65C2A4E-7706-F94F-AAA2-6CA847A227E4}"/>
              </a:ext>
            </a:extLst>
          </p:cNvPr>
          <p:cNvSpPr/>
          <p:nvPr/>
        </p:nvSpPr>
        <p:spPr>
          <a:xfrm>
            <a:off x="6174486" y="1257833"/>
            <a:ext cx="546665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 latinLnBrk="0">
              <a:defRPr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공공데이터 포털에 있는 데이터 이용</a:t>
            </a:r>
          </a:p>
        </p:txBody>
      </p:sp>
      <p:sp>
        <p:nvSpPr>
          <p:cNvPr id="27" name="Rectangle 75">
            <a:extLst>
              <a:ext uri="{FF2B5EF4-FFF2-40B4-BE49-F238E27FC236}">
                <a16:creationId xmlns:a16="http://schemas.microsoft.com/office/drawing/2014/main" xmlns="" id="{9FCB05A1-CB66-2D45-8C5D-EBD481C94FCC}"/>
              </a:ext>
            </a:extLst>
          </p:cNvPr>
          <p:cNvSpPr/>
          <p:nvPr/>
        </p:nvSpPr>
        <p:spPr>
          <a:xfrm>
            <a:off x="628222" y="4899564"/>
            <a:ext cx="5288117" cy="16244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16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2056FD1-5097-5447-9654-84730FF31620}"/>
              </a:ext>
            </a:extLst>
          </p:cNvPr>
          <p:cNvSpPr/>
          <p:nvPr/>
        </p:nvSpPr>
        <p:spPr>
          <a:xfrm>
            <a:off x="3048000" y="24133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58522E5-E036-4002-99E1-03170BFBA52E}"/>
              </a:ext>
            </a:extLst>
          </p:cNvPr>
          <p:cNvSpPr/>
          <p:nvPr/>
        </p:nvSpPr>
        <p:spPr>
          <a:xfrm>
            <a:off x="872948" y="5102371"/>
            <a:ext cx="51074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ko-KR" sz="1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endParaRPr kumimoji="1" lang="en-US" altLang="ko-KR" sz="1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A4F0663-F84E-4140-8918-9EAE233EBDAB}"/>
              </a:ext>
            </a:extLst>
          </p:cNvPr>
          <p:cNvSpPr/>
          <p:nvPr/>
        </p:nvSpPr>
        <p:spPr>
          <a:xfrm>
            <a:off x="729214" y="5016011"/>
            <a:ext cx="51074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보육기관 주변에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유해업소들에 대한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법적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제한이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없음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 </a:t>
            </a:r>
            <a:r>
              <a:rPr lang="ko-KR" altLang="en-US" sz="1600" u="sng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시설 </a:t>
            </a:r>
            <a:r>
              <a:rPr lang="ko-KR" altLang="en-US" sz="16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주변 유해업소 수를 파악</a:t>
            </a:r>
            <a:endParaRPr lang="en-US" altLang="ko-KR" sz="1600" u="sng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몇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km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근방에 어떠한 유해 업소가 있는 지 정보를 제공 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7E6E6">
                  <a:lumMod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DD6558F-0C60-44DF-907D-E27D990D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A11A-1D58-FA47-BC8E-CB5EC96D6E97}" type="slidenum">
              <a:rPr kumimoji="1" lang="ko-KR" altLang="en-US" smtClean="0"/>
              <a:t>7</a:t>
            </a:fld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7C09AEB-E71B-4DEF-8B26-D179F78ED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76" y="1984139"/>
            <a:ext cx="5302165" cy="12134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901C9D0-E839-429C-8ED1-994572765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22" y="3018438"/>
            <a:ext cx="4669423" cy="11579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E844AB8-2363-424E-A2B9-7BBDEEFF4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92" y="4176341"/>
            <a:ext cx="4271682" cy="6036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CC397C4-F8ED-4A45-864B-9C2EE90D5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857" y="1982683"/>
            <a:ext cx="5288117" cy="14101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A48FEA2-D16E-4277-A362-755D4AC4A2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9813" y="3456635"/>
            <a:ext cx="5179161" cy="120865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22" y="1984139"/>
            <a:ext cx="5208487" cy="2795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44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6601" y="1436478"/>
            <a:ext cx="2273463" cy="1841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6601" y="3844398"/>
            <a:ext cx="2273463" cy="1841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89589" y="3843817"/>
            <a:ext cx="2275817" cy="18389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6345" y="1341511"/>
            <a:ext cx="4748979" cy="39374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0999" y="1429801"/>
            <a:ext cx="2270063" cy="18389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8546" y="3832605"/>
            <a:ext cx="107553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Noto Sans CJK JP Regular"/>
                <a:cs typeface="Noto Sans CJK JP Regular"/>
              </a:rPr>
              <a:t>공동주택단지</a:t>
            </a: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Noto Sans CJK JP Regular"/>
                <a:cs typeface="Noto Sans CJK JP Regular"/>
              </a:rPr>
              <a:t>(500세대</a:t>
            </a:r>
            <a:r>
              <a:rPr sz="1200" spc="80" dirty="0">
                <a:latin typeface="Noto Sans CJK JP Regular"/>
                <a:cs typeface="Noto Sans CJK JP Regular"/>
              </a:rPr>
              <a:t> </a:t>
            </a:r>
            <a:r>
              <a:rPr sz="1200" spc="-20" dirty="0">
                <a:latin typeface="Noto Sans CJK JP Regular"/>
                <a:cs typeface="Noto Sans CJK JP Regular"/>
              </a:rPr>
              <a:t>이상)</a:t>
            </a:r>
            <a:endParaRPr sz="1200" dirty="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34083" y="6015228"/>
            <a:ext cx="4455160" cy="425450"/>
          </a:xfrm>
          <a:custGeom>
            <a:avLst/>
            <a:gdLst/>
            <a:ahLst/>
            <a:cxnLst/>
            <a:rect l="l" t="t" r="r" b="b"/>
            <a:pathLst>
              <a:path w="4455160" h="425450">
                <a:moveTo>
                  <a:pt x="4383786" y="0"/>
                </a:moveTo>
                <a:lnTo>
                  <a:pt x="70865" y="0"/>
                </a:lnTo>
                <a:lnTo>
                  <a:pt x="43291" y="5568"/>
                </a:lnTo>
                <a:lnTo>
                  <a:pt x="20764" y="20754"/>
                </a:lnTo>
                <a:lnTo>
                  <a:pt x="5572" y="43280"/>
                </a:lnTo>
                <a:lnTo>
                  <a:pt x="0" y="70866"/>
                </a:lnTo>
                <a:lnTo>
                  <a:pt x="0" y="354330"/>
                </a:lnTo>
                <a:lnTo>
                  <a:pt x="5572" y="381915"/>
                </a:lnTo>
                <a:lnTo>
                  <a:pt x="20764" y="404441"/>
                </a:lnTo>
                <a:lnTo>
                  <a:pt x="43291" y="419627"/>
                </a:lnTo>
                <a:lnTo>
                  <a:pt x="70865" y="425196"/>
                </a:lnTo>
                <a:lnTo>
                  <a:pt x="4383786" y="425196"/>
                </a:lnTo>
                <a:lnTo>
                  <a:pt x="4411360" y="419627"/>
                </a:lnTo>
                <a:lnTo>
                  <a:pt x="4433887" y="404441"/>
                </a:lnTo>
                <a:lnTo>
                  <a:pt x="4449079" y="381915"/>
                </a:lnTo>
                <a:lnTo>
                  <a:pt x="4454652" y="354330"/>
                </a:lnTo>
                <a:lnTo>
                  <a:pt x="4454652" y="70866"/>
                </a:lnTo>
                <a:lnTo>
                  <a:pt x="4449079" y="43280"/>
                </a:lnTo>
                <a:lnTo>
                  <a:pt x="4433887" y="20754"/>
                </a:lnTo>
                <a:lnTo>
                  <a:pt x="4411360" y="5568"/>
                </a:lnTo>
                <a:lnTo>
                  <a:pt x="4383786" y="0"/>
                </a:lnTo>
                <a:close/>
              </a:path>
            </a:pathLst>
          </a:custGeom>
          <a:solidFill>
            <a:srgbClr val="D5D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44116" y="6073546"/>
            <a:ext cx="365161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0" dirty="0">
                <a:latin typeface="Noto Sans CJK JP Regular"/>
                <a:cs typeface="Noto Sans CJK JP Regular"/>
              </a:rPr>
              <a:t>Kernel </a:t>
            </a:r>
            <a:r>
              <a:rPr sz="1600" spc="-75" dirty="0">
                <a:latin typeface="Noto Sans CJK JP Regular"/>
                <a:cs typeface="Noto Sans CJK JP Regular"/>
              </a:rPr>
              <a:t>density </a:t>
            </a:r>
            <a:r>
              <a:rPr sz="1600" spc="-10" dirty="0">
                <a:latin typeface="Noto Sans CJK JP Regular"/>
                <a:cs typeface="Noto Sans CJK JP Regular"/>
              </a:rPr>
              <a:t>분석을 통한 밀집도</a:t>
            </a:r>
            <a:r>
              <a:rPr sz="1600" spc="-35" dirty="0">
                <a:latin typeface="Noto Sans CJK JP Regular"/>
                <a:cs typeface="Noto Sans CJK JP Regular"/>
              </a:rPr>
              <a:t> </a:t>
            </a:r>
            <a:r>
              <a:rPr sz="1600" spc="-10" dirty="0">
                <a:latin typeface="Noto Sans CJK JP Regular"/>
                <a:cs typeface="Noto Sans CJK JP Regular"/>
              </a:rPr>
              <a:t>산출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63411" y="3026664"/>
            <a:ext cx="972819" cy="905510"/>
          </a:xfrm>
          <a:custGeom>
            <a:avLst/>
            <a:gdLst/>
            <a:ahLst/>
            <a:cxnLst/>
            <a:rect l="l" t="t" r="r" b="b"/>
            <a:pathLst>
              <a:path w="972820" h="905510">
                <a:moveTo>
                  <a:pt x="551053" y="0"/>
                </a:moveTo>
                <a:lnTo>
                  <a:pt x="551053" y="201675"/>
                </a:lnTo>
                <a:lnTo>
                  <a:pt x="0" y="201675"/>
                </a:lnTo>
                <a:lnTo>
                  <a:pt x="0" y="703580"/>
                </a:lnTo>
                <a:lnTo>
                  <a:pt x="551053" y="703580"/>
                </a:lnTo>
                <a:lnTo>
                  <a:pt x="551053" y="905256"/>
                </a:lnTo>
                <a:lnTo>
                  <a:pt x="972312" y="452627"/>
                </a:lnTo>
                <a:lnTo>
                  <a:pt x="551053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42152" y="3350132"/>
            <a:ext cx="894078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오버레이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99459" y="2397379"/>
            <a:ext cx="487045" cy="103505"/>
          </a:xfrm>
          <a:custGeom>
            <a:avLst/>
            <a:gdLst/>
            <a:ahLst/>
            <a:cxnLst/>
            <a:rect l="l" t="t" r="r" b="b"/>
            <a:pathLst>
              <a:path w="487045" h="103505">
                <a:moveTo>
                  <a:pt x="461427" y="51689"/>
                </a:moveTo>
                <a:lnTo>
                  <a:pt x="391540" y="92456"/>
                </a:lnTo>
                <a:lnTo>
                  <a:pt x="390525" y="96266"/>
                </a:lnTo>
                <a:lnTo>
                  <a:pt x="394080" y="102362"/>
                </a:lnTo>
                <a:lnTo>
                  <a:pt x="398017" y="103378"/>
                </a:lnTo>
                <a:lnTo>
                  <a:pt x="400938" y="101600"/>
                </a:lnTo>
                <a:lnTo>
                  <a:pt x="475646" y="58038"/>
                </a:lnTo>
                <a:lnTo>
                  <a:pt x="473963" y="58038"/>
                </a:lnTo>
                <a:lnTo>
                  <a:pt x="473963" y="57150"/>
                </a:lnTo>
                <a:lnTo>
                  <a:pt x="470788" y="57150"/>
                </a:lnTo>
                <a:lnTo>
                  <a:pt x="461427" y="51689"/>
                </a:lnTo>
                <a:close/>
              </a:path>
              <a:path w="487045" h="103505">
                <a:moveTo>
                  <a:pt x="450541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50541" y="58038"/>
                </a:lnTo>
                <a:lnTo>
                  <a:pt x="461427" y="51689"/>
                </a:lnTo>
                <a:lnTo>
                  <a:pt x="450541" y="45338"/>
                </a:lnTo>
                <a:close/>
              </a:path>
              <a:path w="487045" h="103505">
                <a:moveTo>
                  <a:pt x="475646" y="45338"/>
                </a:moveTo>
                <a:lnTo>
                  <a:pt x="473963" y="45338"/>
                </a:lnTo>
                <a:lnTo>
                  <a:pt x="473963" y="58038"/>
                </a:lnTo>
                <a:lnTo>
                  <a:pt x="475646" y="58038"/>
                </a:lnTo>
                <a:lnTo>
                  <a:pt x="486536" y="51689"/>
                </a:lnTo>
                <a:lnTo>
                  <a:pt x="475646" y="45338"/>
                </a:lnTo>
                <a:close/>
              </a:path>
              <a:path w="487045" h="103505">
                <a:moveTo>
                  <a:pt x="470788" y="46228"/>
                </a:moveTo>
                <a:lnTo>
                  <a:pt x="461427" y="51689"/>
                </a:lnTo>
                <a:lnTo>
                  <a:pt x="470788" y="57150"/>
                </a:lnTo>
                <a:lnTo>
                  <a:pt x="470788" y="46228"/>
                </a:lnTo>
                <a:close/>
              </a:path>
              <a:path w="487045" h="103505">
                <a:moveTo>
                  <a:pt x="473963" y="46228"/>
                </a:moveTo>
                <a:lnTo>
                  <a:pt x="470788" y="46228"/>
                </a:lnTo>
                <a:lnTo>
                  <a:pt x="470788" y="57150"/>
                </a:lnTo>
                <a:lnTo>
                  <a:pt x="473963" y="57150"/>
                </a:lnTo>
                <a:lnTo>
                  <a:pt x="473963" y="46228"/>
                </a:lnTo>
                <a:close/>
              </a:path>
              <a:path w="487045" h="103505">
                <a:moveTo>
                  <a:pt x="398017" y="0"/>
                </a:moveTo>
                <a:lnTo>
                  <a:pt x="394080" y="1016"/>
                </a:lnTo>
                <a:lnTo>
                  <a:pt x="390525" y="7112"/>
                </a:lnTo>
                <a:lnTo>
                  <a:pt x="391540" y="10922"/>
                </a:lnTo>
                <a:lnTo>
                  <a:pt x="461427" y="51689"/>
                </a:lnTo>
                <a:lnTo>
                  <a:pt x="470788" y="46228"/>
                </a:lnTo>
                <a:lnTo>
                  <a:pt x="473963" y="46228"/>
                </a:lnTo>
                <a:lnTo>
                  <a:pt x="473963" y="45338"/>
                </a:lnTo>
                <a:lnTo>
                  <a:pt x="475646" y="45338"/>
                </a:lnTo>
                <a:lnTo>
                  <a:pt x="400938" y="1778"/>
                </a:lnTo>
                <a:lnTo>
                  <a:pt x="3980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99459" y="4844922"/>
            <a:ext cx="487045" cy="103505"/>
          </a:xfrm>
          <a:custGeom>
            <a:avLst/>
            <a:gdLst/>
            <a:ahLst/>
            <a:cxnLst/>
            <a:rect l="l" t="t" r="r" b="b"/>
            <a:pathLst>
              <a:path w="487045" h="103504">
                <a:moveTo>
                  <a:pt x="461427" y="51688"/>
                </a:moveTo>
                <a:lnTo>
                  <a:pt x="391540" y="92456"/>
                </a:lnTo>
                <a:lnTo>
                  <a:pt x="390525" y="96265"/>
                </a:lnTo>
                <a:lnTo>
                  <a:pt x="394080" y="102362"/>
                </a:lnTo>
                <a:lnTo>
                  <a:pt x="398017" y="103377"/>
                </a:lnTo>
                <a:lnTo>
                  <a:pt x="400938" y="101600"/>
                </a:lnTo>
                <a:lnTo>
                  <a:pt x="475646" y="58038"/>
                </a:lnTo>
                <a:lnTo>
                  <a:pt x="473963" y="58038"/>
                </a:lnTo>
                <a:lnTo>
                  <a:pt x="473963" y="57150"/>
                </a:lnTo>
                <a:lnTo>
                  <a:pt x="470788" y="57150"/>
                </a:lnTo>
                <a:lnTo>
                  <a:pt x="461427" y="51688"/>
                </a:lnTo>
                <a:close/>
              </a:path>
              <a:path w="487045" h="103504">
                <a:moveTo>
                  <a:pt x="450541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50541" y="58038"/>
                </a:lnTo>
                <a:lnTo>
                  <a:pt x="461427" y="51688"/>
                </a:lnTo>
                <a:lnTo>
                  <a:pt x="450541" y="45338"/>
                </a:lnTo>
                <a:close/>
              </a:path>
              <a:path w="487045" h="103504">
                <a:moveTo>
                  <a:pt x="475646" y="45338"/>
                </a:moveTo>
                <a:lnTo>
                  <a:pt x="473963" y="45338"/>
                </a:lnTo>
                <a:lnTo>
                  <a:pt x="473963" y="58038"/>
                </a:lnTo>
                <a:lnTo>
                  <a:pt x="475646" y="58038"/>
                </a:lnTo>
                <a:lnTo>
                  <a:pt x="486537" y="51688"/>
                </a:lnTo>
                <a:lnTo>
                  <a:pt x="475646" y="45338"/>
                </a:lnTo>
                <a:close/>
              </a:path>
              <a:path w="487045" h="103504">
                <a:moveTo>
                  <a:pt x="470788" y="46227"/>
                </a:moveTo>
                <a:lnTo>
                  <a:pt x="461427" y="51688"/>
                </a:lnTo>
                <a:lnTo>
                  <a:pt x="470788" y="57150"/>
                </a:lnTo>
                <a:lnTo>
                  <a:pt x="470788" y="46227"/>
                </a:lnTo>
                <a:close/>
              </a:path>
              <a:path w="487045" h="103504">
                <a:moveTo>
                  <a:pt x="473963" y="46227"/>
                </a:moveTo>
                <a:lnTo>
                  <a:pt x="470788" y="46227"/>
                </a:lnTo>
                <a:lnTo>
                  <a:pt x="470788" y="57150"/>
                </a:lnTo>
                <a:lnTo>
                  <a:pt x="473963" y="57150"/>
                </a:lnTo>
                <a:lnTo>
                  <a:pt x="473963" y="46227"/>
                </a:lnTo>
                <a:close/>
              </a:path>
              <a:path w="487045" h="103504">
                <a:moveTo>
                  <a:pt x="398017" y="0"/>
                </a:moveTo>
                <a:lnTo>
                  <a:pt x="394080" y="1015"/>
                </a:lnTo>
                <a:lnTo>
                  <a:pt x="390525" y="7112"/>
                </a:lnTo>
                <a:lnTo>
                  <a:pt x="391540" y="10921"/>
                </a:lnTo>
                <a:lnTo>
                  <a:pt x="461427" y="51688"/>
                </a:lnTo>
                <a:lnTo>
                  <a:pt x="470788" y="46227"/>
                </a:lnTo>
                <a:lnTo>
                  <a:pt x="473963" y="46227"/>
                </a:lnTo>
                <a:lnTo>
                  <a:pt x="473963" y="45338"/>
                </a:lnTo>
                <a:lnTo>
                  <a:pt x="475646" y="45338"/>
                </a:lnTo>
                <a:lnTo>
                  <a:pt x="400938" y="1777"/>
                </a:lnTo>
                <a:lnTo>
                  <a:pt x="3980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92923" y="5099303"/>
            <a:ext cx="108585" cy="111760"/>
          </a:xfrm>
          <a:custGeom>
            <a:avLst/>
            <a:gdLst/>
            <a:ahLst/>
            <a:cxnLst/>
            <a:rect l="l" t="t" r="r" b="b"/>
            <a:pathLst>
              <a:path w="108584" h="111760">
                <a:moveTo>
                  <a:pt x="0" y="111252"/>
                </a:moveTo>
                <a:lnTo>
                  <a:pt x="108203" y="111252"/>
                </a:lnTo>
                <a:lnTo>
                  <a:pt x="108203" y="0"/>
                </a:lnTo>
                <a:lnTo>
                  <a:pt x="0" y="0"/>
                </a:lnTo>
                <a:lnTo>
                  <a:pt x="0" y="111252"/>
                </a:lnTo>
                <a:close/>
              </a:path>
            </a:pathLst>
          </a:custGeom>
          <a:solidFill>
            <a:srgbClr val="6CBE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562849" y="5035677"/>
            <a:ext cx="85559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Noto Sans CJK JP Regular"/>
                <a:cs typeface="Noto Sans CJK JP Regular"/>
              </a:rPr>
              <a:t>산업단지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00ABE7-930C-4642-818D-DBD51BA2A9FA}"/>
              </a:ext>
            </a:extLst>
          </p:cNvPr>
          <p:cNvSpPr/>
          <p:nvPr/>
        </p:nvSpPr>
        <p:spPr>
          <a:xfrm>
            <a:off x="423833" y="609188"/>
            <a:ext cx="11241117" cy="461665"/>
          </a:xfrm>
          <a:prstGeom prst="rect">
            <a:avLst/>
          </a:prstGeom>
          <a:ln>
            <a:solidFill>
              <a:schemeClr val="bg1">
                <a:lumMod val="8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1"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Nanum Gothic ExtraBold" panose="020D0604000000000000" pitchFamily="34" charset="-127"/>
                <a:ea typeface="Nanum Gothic ExtraBold" panose="020D0604000000000000" pitchFamily="34" charset="-127"/>
              </a:rPr>
              <a:t>공공데이터를 활용해서</a:t>
            </a:r>
            <a:r>
              <a:rPr kumimoji="1"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Nanum Gothic ExtraBold" panose="020D0604000000000000" pitchFamily="34" charset="-127"/>
                <a:ea typeface="Nanum Gothic ExtraBold" panose="020D0604000000000000" pitchFamily="34" charset="-127"/>
              </a:rPr>
              <a:t>, </a:t>
            </a:r>
            <a:r>
              <a:rPr kumimoji="1"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Nanum Gothic ExtraBold" panose="020D0604000000000000" pitchFamily="34" charset="-127"/>
                <a:ea typeface="Nanum Gothic ExtraBold" panose="020D0604000000000000" pitchFamily="34" charset="-127"/>
              </a:rPr>
              <a:t>집에서 가까운 보육시설 및 공급 시급지역</a:t>
            </a:r>
            <a:endParaRPr kumimoji="1"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Nanum Gothic ExtraBold" panose="020D0604000000000000" pitchFamily="34" charset="-127"/>
              <a:ea typeface="Nanum Gothic ExtraBold" panose="020D0604000000000000" pitchFamily="34" charset="-127"/>
            </a:endParaRPr>
          </a:p>
        </p:txBody>
      </p:sp>
      <p:cxnSp>
        <p:nvCxnSpPr>
          <p:cNvPr id="22" name="직선 연결선 38">
            <a:extLst>
              <a:ext uri="{FF2B5EF4-FFF2-40B4-BE49-F238E27FC236}">
                <a16:creationId xmlns:a16="http://schemas.microsoft.com/office/drawing/2014/main" xmlns="" id="{7D934963-14AB-9A46-9B3F-3784AC2B034F}"/>
              </a:ext>
            </a:extLst>
          </p:cNvPr>
          <p:cNvCxnSpPr>
            <a:cxnSpLocks/>
          </p:cNvCxnSpPr>
          <p:nvPr/>
        </p:nvCxnSpPr>
        <p:spPr>
          <a:xfrm>
            <a:off x="527050" y="581622"/>
            <a:ext cx="111379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EFC24C2-E6D8-E04F-A640-A1854BAF3237}"/>
              </a:ext>
            </a:extLst>
          </p:cNvPr>
          <p:cNvSpPr txBox="1"/>
          <p:nvPr/>
        </p:nvSpPr>
        <p:spPr>
          <a:xfrm>
            <a:off x="423832" y="243068"/>
            <a:ext cx="3525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구현 방안</a:t>
            </a:r>
          </a:p>
        </p:txBody>
      </p:sp>
    </p:spTree>
    <p:extLst>
      <p:ext uri="{BB962C8B-B14F-4D97-AF65-F5344CB8AC3E}">
        <p14:creationId xmlns:p14="http://schemas.microsoft.com/office/powerpoint/2010/main" val="329177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C3D2052E-8CD9-4EFC-8296-36FD77B4FA26}"/>
              </a:ext>
            </a:extLst>
          </p:cNvPr>
          <p:cNvSpPr txBox="1">
            <a:spLocks/>
          </p:cNvSpPr>
          <p:nvPr/>
        </p:nvSpPr>
        <p:spPr>
          <a:xfrm>
            <a:off x="872105" y="8488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3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D95AD966-0847-D441-AA53-9D60EA39DFC7}"/>
              </a:ext>
            </a:extLst>
          </p:cNvPr>
          <p:cNvSpPr/>
          <p:nvPr/>
        </p:nvSpPr>
        <p:spPr>
          <a:xfrm>
            <a:off x="1648979" y="1933504"/>
            <a:ext cx="8894041" cy="1729619"/>
          </a:xfrm>
          <a:prstGeom prst="rect">
            <a:avLst/>
          </a:prstGeom>
          <a:solidFill>
            <a:schemeClr val="bg1"/>
          </a:solidFill>
          <a:ln w="4445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950" b="0" i="0" u="none" strike="noStrike" kern="1200" cap="none" spc="0" normalizeH="0" baseline="0" noProof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877EF31-8535-3643-B92A-87D56CB24826}"/>
              </a:ext>
            </a:extLst>
          </p:cNvPr>
          <p:cNvSpPr/>
          <p:nvPr/>
        </p:nvSpPr>
        <p:spPr>
          <a:xfrm>
            <a:off x="-1269215" y="2485326"/>
            <a:ext cx="1212766" cy="463647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950" b="0" i="0" u="none" strike="noStrike" kern="1200" cap="none" spc="0" normalizeH="0" baseline="0" noProof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DB00ABE7-930C-4642-818D-DBD51BA2A9FA}"/>
              </a:ext>
            </a:extLst>
          </p:cNvPr>
          <p:cNvSpPr/>
          <p:nvPr/>
        </p:nvSpPr>
        <p:spPr>
          <a:xfrm>
            <a:off x="423833" y="609188"/>
            <a:ext cx="11241117" cy="461665"/>
          </a:xfrm>
          <a:prstGeom prst="rect">
            <a:avLst/>
          </a:prstGeom>
          <a:ln>
            <a:solidFill>
              <a:schemeClr val="bg1">
                <a:lumMod val="8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1"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Nanum Gothic ExtraBold" panose="020D0604000000000000" pitchFamily="34" charset="-127"/>
              </a:rPr>
              <a:t>맞벌이부부를 </a:t>
            </a:r>
            <a:r>
              <a:rPr kumimoji="1"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Nanum Gothic ExtraBold" panose="020D0604000000000000" pitchFamily="34" charset="-127"/>
              </a:rPr>
              <a:t>위한 위치기반 보육시설 정보 비교 제공 </a:t>
            </a:r>
            <a:r>
              <a:rPr kumimoji="1"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Nanum Gothic ExtraBold" panose="020D0604000000000000" pitchFamily="34" charset="-127"/>
              </a:rPr>
              <a:t>시스템의 시사점 </a:t>
            </a:r>
            <a:endParaRPr kumimoji="1" lang="ko-KR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ea typeface="Nanum Gothic ExtraBold" panose="020D0604000000000000" pitchFamily="34" charset="-127"/>
            </a:endParaRPr>
          </a:p>
        </p:txBody>
      </p:sp>
      <p:cxnSp>
        <p:nvCxnSpPr>
          <p:cNvPr id="15" name="직선 연결선 38">
            <a:extLst>
              <a:ext uri="{FF2B5EF4-FFF2-40B4-BE49-F238E27FC236}">
                <a16:creationId xmlns="" xmlns:a16="http://schemas.microsoft.com/office/drawing/2014/main" id="{7D934963-14AB-9A46-9B3F-3784AC2B034F}"/>
              </a:ext>
            </a:extLst>
          </p:cNvPr>
          <p:cNvCxnSpPr>
            <a:cxnSpLocks/>
          </p:cNvCxnSpPr>
          <p:nvPr/>
        </p:nvCxnSpPr>
        <p:spPr>
          <a:xfrm>
            <a:off x="527050" y="581622"/>
            <a:ext cx="111379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EFC24C2-E6D8-E04F-A640-A1854BAF3237}"/>
              </a:ext>
            </a:extLst>
          </p:cNvPr>
          <p:cNvSpPr txBox="1"/>
          <p:nvPr/>
        </p:nvSpPr>
        <p:spPr>
          <a:xfrm>
            <a:off x="423832" y="243068"/>
            <a:ext cx="3525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결론 및 시사점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87B326C-49CC-43C0-9C70-666DFB883C7E}"/>
              </a:ext>
            </a:extLst>
          </p:cNvPr>
          <p:cNvSpPr/>
          <p:nvPr/>
        </p:nvSpPr>
        <p:spPr>
          <a:xfrm>
            <a:off x="1639768" y="4279541"/>
            <a:ext cx="8894041" cy="1729619"/>
          </a:xfrm>
          <a:prstGeom prst="rect">
            <a:avLst/>
          </a:prstGeom>
          <a:solidFill>
            <a:schemeClr val="bg1"/>
          </a:solidFill>
          <a:ln w="4445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950" b="0" i="0" u="none" strike="noStrike" kern="1200" cap="none" spc="0" normalizeH="0" baseline="0" noProof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D31511D-C711-4F2B-9421-C35912A7F904}"/>
              </a:ext>
            </a:extLst>
          </p:cNvPr>
          <p:cNvSpPr/>
          <p:nvPr/>
        </p:nvSpPr>
        <p:spPr>
          <a:xfrm>
            <a:off x="1648979" y="1539562"/>
            <a:ext cx="8894041" cy="369332"/>
          </a:xfrm>
          <a:prstGeom prst="rect">
            <a:avLst/>
          </a:prstGeom>
          <a:noFill/>
          <a:ln>
            <a:solidFill>
              <a:schemeClr val="bg1">
                <a:lumMod val="8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1"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03864"/>
                </a:solidFill>
                <a:ea typeface="Nanum Gothic ExtraBold" panose="020D0604000000000000" pitchFamily="34" charset="-127"/>
              </a:rPr>
              <a:t>기대효과 </a:t>
            </a:r>
            <a:r>
              <a:rPr kumimoji="1"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03864"/>
                </a:solidFill>
                <a:ea typeface="Nanum Gothic ExtraBold" panose="020D0604000000000000" pitchFamily="34" charset="-127"/>
              </a:rPr>
              <a:t>: </a:t>
            </a:r>
            <a:r>
              <a:rPr kumimoji="1"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03864"/>
                </a:solidFill>
                <a:ea typeface="Nanum Gothic ExtraBold" panose="020D0604000000000000" pitchFamily="34" charset="-127"/>
              </a:rPr>
              <a:t>맞벌이부부의 일과 가족을 위해 믿고 맞길 만한 솔루션을 제공하고 싶다</a:t>
            </a:r>
            <a:endParaRPr kumimoji="1" lang="ko-KR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03864"/>
              </a:solidFill>
              <a:ea typeface="Nanum Gothic ExtraBold" panose="020D0604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8A135C8-2978-482C-8550-EE3B63549496}"/>
              </a:ext>
            </a:extLst>
          </p:cNvPr>
          <p:cNvSpPr/>
          <p:nvPr/>
        </p:nvSpPr>
        <p:spPr>
          <a:xfrm>
            <a:off x="1648979" y="3910209"/>
            <a:ext cx="8894041" cy="369332"/>
          </a:xfrm>
          <a:prstGeom prst="rect">
            <a:avLst/>
          </a:prstGeom>
          <a:noFill/>
          <a:ln>
            <a:solidFill>
              <a:schemeClr val="bg1">
                <a:lumMod val="8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1"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03864"/>
                </a:solidFill>
                <a:ea typeface="Nanum Gothic ExtraBold" panose="020D0604000000000000" pitchFamily="34" charset="-127"/>
              </a:rPr>
              <a:t>활용방안</a:t>
            </a:r>
            <a:r>
              <a:rPr kumimoji="1"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03864"/>
                </a:solidFill>
                <a:ea typeface="Nanum Gothic ExtraBold" panose="020D0604000000000000" pitchFamily="34" charset="-127"/>
              </a:rPr>
              <a:t>(</a:t>
            </a:r>
            <a:r>
              <a:rPr kumimoji="1"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03864"/>
                </a:solidFill>
                <a:ea typeface="Nanum Gothic ExtraBold" panose="020D0604000000000000" pitchFamily="34" charset="-127"/>
              </a:rPr>
              <a:t>시사점</a:t>
            </a:r>
            <a:r>
              <a:rPr kumimoji="1"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03864"/>
                </a:solidFill>
                <a:ea typeface="Nanum Gothic ExtraBold" panose="020D0604000000000000" pitchFamily="34" charset="-127"/>
              </a:rPr>
              <a:t>)</a:t>
            </a:r>
            <a:endParaRPr kumimoji="1" lang="ko-KR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03864"/>
              </a:solidFill>
              <a:ea typeface="Nanum Gothic ExtraBold" panose="020D0604000000000000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9A8DE12-BABF-4A78-9B78-6F4646E1B103}"/>
              </a:ext>
            </a:extLst>
          </p:cNvPr>
          <p:cNvSpPr/>
          <p:nvPr/>
        </p:nvSpPr>
        <p:spPr>
          <a:xfrm>
            <a:off x="1717963" y="4656053"/>
            <a:ext cx="882505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1"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설립 </a:t>
            </a:r>
            <a:r>
              <a:rPr kumimoji="1"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비용 등 현실적인 측면을 </a:t>
            </a:r>
            <a:r>
              <a:rPr kumimoji="1"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고려하여</a:t>
            </a:r>
            <a:r>
              <a:rPr kumimoji="1"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kumimoji="1"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분석결과를 </a:t>
            </a:r>
            <a:r>
              <a:rPr kumimoji="1"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사용하여 인근에 위치한 </a:t>
            </a:r>
            <a:endParaRPr kumimoji="1"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1"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사립 유치원을 </a:t>
            </a:r>
            <a:r>
              <a:rPr kumimoji="1"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매입하여 </a:t>
            </a:r>
            <a:r>
              <a:rPr kumimoji="1"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매입형</a:t>
            </a:r>
            <a:r>
              <a:rPr kumimoji="1"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공립유치원으로 전환하는 </a:t>
            </a:r>
            <a:r>
              <a:rPr kumimoji="1"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것을 정책 제안</a:t>
            </a:r>
            <a:r>
              <a:rPr kumimoji="1"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가능</a:t>
            </a:r>
            <a:endParaRPr kumimoji="1"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1"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1"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1"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E97CC711-D448-41DA-8CAF-2C90446A1C77}"/>
              </a:ext>
            </a:extLst>
          </p:cNvPr>
          <p:cNvSpPr/>
          <p:nvPr/>
        </p:nvSpPr>
        <p:spPr>
          <a:xfrm>
            <a:off x="2637790" y="1999685"/>
            <a:ext cx="882505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1"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맞벌이 부부는 </a:t>
            </a:r>
            <a:r>
              <a:rPr kumimoji="1"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믿고 신뢰할 만한 교원이 있는 보육시설을 </a:t>
            </a:r>
            <a:r>
              <a:rPr kumimoji="1"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</a:t>
            </a:r>
            <a:r>
              <a:rPr kumimoji="1"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할 </a:t>
            </a:r>
            <a:r>
              <a:rPr kumimoji="1"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수 있다</a:t>
            </a:r>
            <a:r>
              <a:rPr kumimoji="1"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285750" indent="-28575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1"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비교 등을 쉽게 할 수 있고</a:t>
            </a:r>
            <a:r>
              <a:rPr kumimoji="1"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그로 인해 </a:t>
            </a:r>
            <a:r>
              <a:rPr kumimoji="1"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 부담을 </a:t>
            </a:r>
            <a:r>
              <a:rPr kumimoji="1"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절감</a:t>
            </a:r>
            <a:r>
              <a:rPr kumimoji="1"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할 수 있다</a:t>
            </a:r>
            <a:r>
              <a:rPr kumimoji="1"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1"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궁극적으로 </a:t>
            </a:r>
            <a:r>
              <a:rPr kumimoji="1"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저출산</a:t>
            </a:r>
            <a:r>
              <a:rPr kumimoji="1"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문제를 해결</a:t>
            </a:r>
            <a:r>
              <a:rPr kumimoji="1"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하기 위한 정부 차원의 정책 지원을 위한 판단자료로 활용</a:t>
            </a:r>
            <a:endParaRPr kumimoji="1"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890CB89D-1579-4D1F-A0E4-9BAB5007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A11A-1D58-FA47-BC8E-CB5EC96D6E97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17" name="object 6"/>
          <p:cNvSpPr/>
          <p:nvPr/>
        </p:nvSpPr>
        <p:spPr>
          <a:xfrm>
            <a:off x="1937700" y="3186159"/>
            <a:ext cx="647065" cy="294005"/>
          </a:xfrm>
          <a:custGeom>
            <a:avLst/>
            <a:gdLst/>
            <a:ahLst/>
            <a:cxnLst/>
            <a:rect l="l" t="t" r="r" b="b"/>
            <a:pathLst>
              <a:path w="647064" h="294004">
                <a:moveTo>
                  <a:pt x="647051" y="0"/>
                </a:moveTo>
                <a:lnTo>
                  <a:pt x="0" y="0"/>
                </a:lnTo>
                <a:lnTo>
                  <a:pt x="0" y="293662"/>
                </a:lnTo>
                <a:lnTo>
                  <a:pt x="647051" y="293662"/>
                </a:lnTo>
                <a:lnTo>
                  <a:pt x="647051" y="249613"/>
                </a:lnTo>
                <a:lnTo>
                  <a:pt x="73528" y="249613"/>
                </a:lnTo>
                <a:lnTo>
                  <a:pt x="44117" y="220247"/>
                </a:lnTo>
                <a:lnTo>
                  <a:pt x="44117" y="73415"/>
                </a:lnTo>
                <a:lnTo>
                  <a:pt x="73528" y="44049"/>
                </a:lnTo>
                <a:lnTo>
                  <a:pt x="647051" y="44049"/>
                </a:lnTo>
                <a:lnTo>
                  <a:pt x="647051" y="0"/>
                </a:lnTo>
                <a:close/>
              </a:path>
              <a:path w="647064" h="294004">
                <a:moveTo>
                  <a:pt x="647051" y="44049"/>
                </a:moveTo>
                <a:lnTo>
                  <a:pt x="580876" y="44049"/>
                </a:lnTo>
                <a:lnTo>
                  <a:pt x="602934" y="66074"/>
                </a:lnTo>
                <a:lnTo>
                  <a:pt x="602934" y="227588"/>
                </a:lnTo>
                <a:lnTo>
                  <a:pt x="580876" y="249613"/>
                </a:lnTo>
                <a:lnTo>
                  <a:pt x="647051" y="249613"/>
                </a:lnTo>
                <a:lnTo>
                  <a:pt x="647051" y="44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7"/>
          <p:cNvSpPr/>
          <p:nvPr/>
        </p:nvSpPr>
        <p:spPr>
          <a:xfrm>
            <a:off x="2202403" y="3259574"/>
            <a:ext cx="117645" cy="146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/>
          <p:cNvSpPr/>
          <p:nvPr/>
        </p:nvSpPr>
        <p:spPr>
          <a:xfrm>
            <a:off x="2055346" y="3310965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58" y="0"/>
                </a:moveTo>
                <a:lnTo>
                  <a:pt x="13472" y="1730"/>
                </a:lnTo>
                <a:lnTo>
                  <a:pt x="6461" y="6449"/>
                </a:lnTo>
                <a:lnTo>
                  <a:pt x="1733" y="13449"/>
                </a:lnTo>
                <a:lnTo>
                  <a:pt x="0" y="22024"/>
                </a:lnTo>
                <a:lnTo>
                  <a:pt x="1733" y="30597"/>
                </a:lnTo>
                <a:lnTo>
                  <a:pt x="6461" y="37598"/>
                </a:lnTo>
                <a:lnTo>
                  <a:pt x="13472" y="42318"/>
                </a:lnTo>
                <a:lnTo>
                  <a:pt x="22058" y="44049"/>
                </a:lnTo>
                <a:lnTo>
                  <a:pt x="30644" y="42318"/>
                </a:lnTo>
                <a:lnTo>
                  <a:pt x="37655" y="37598"/>
                </a:lnTo>
                <a:lnTo>
                  <a:pt x="42383" y="30597"/>
                </a:lnTo>
                <a:lnTo>
                  <a:pt x="44117" y="22024"/>
                </a:lnTo>
                <a:lnTo>
                  <a:pt x="42383" y="13449"/>
                </a:lnTo>
                <a:lnTo>
                  <a:pt x="37655" y="6449"/>
                </a:lnTo>
                <a:lnTo>
                  <a:pt x="30644" y="1730"/>
                </a:lnTo>
                <a:lnTo>
                  <a:pt x="220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9"/>
          <p:cNvSpPr/>
          <p:nvPr/>
        </p:nvSpPr>
        <p:spPr>
          <a:xfrm>
            <a:off x="2422989" y="3310965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58" y="0"/>
                </a:moveTo>
                <a:lnTo>
                  <a:pt x="13472" y="1730"/>
                </a:lnTo>
                <a:lnTo>
                  <a:pt x="6461" y="6449"/>
                </a:lnTo>
                <a:lnTo>
                  <a:pt x="1733" y="13449"/>
                </a:lnTo>
                <a:lnTo>
                  <a:pt x="0" y="22024"/>
                </a:lnTo>
                <a:lnTo>
                  <a:pt x="1733" y="30597"/>
                </a:lnTo>
                <a:lnTo>
                  <a:pt x="6461" y="37598"/>
                </a:lnTo>
                <a:lnTo>
                  <a:pt x="13472" y="42318"/>
                </a:lnTo>
                <a:lnTo>
                  <a:pt x="22058" y="44049"/>
                </a:lnTo>
                <a:lnTo>
                  <a:pt x="30644" y="42318"/>
                </a:lnTo>
                <a:lnTo>
                  <a:pt x="37655" y="37598"/>
                </a:lnTo>
                <a:lnTo>
                  <a:pt x="42383" y="30597"/>
                </a:lnTo>
                <a:lnTo>
                  <a:pt x="44117" y="22024"/>
                </a:lnTo>
                <a:lnTo>
                  <a:pt x="42383" y="13449"/>
                </a:lnTo>
                <a:lnTo>
                  <a:pt x="37655" y="6449"/>
                </a:lnTo>
                <a:lnTo>
                  <a:pt x="30644" y="1730"/>
                </a:lnTo>
                <a:lnTo>
                  <a:pt x="220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0"/>
          <p:cNvSpPr/>
          <p:nvPr/>
        </p:nvSpPr>
        <p:spPr>
          <a:xfrm>
            <a:off x="2021523" y="2986468"/>
            <a:ext cx="426720" cy="161925"/>
          </a:xfrm>
          <a:custGeom>
            <a:avLst/>
            <a:gdLst/>
            <a:ahLst/>
            <a:cxnLst/>
            <a:rect l="l" t="t" r="r" b="b"/>
            <a:pathLst>
              <a:path w="426719" h="161925">
                <a:moveTo>
                  <a:pt x="395583" y="0"/>
                </a:moveTo>
                <a:lnTo>
                  <a:pt x="0" y="161514"/>
                </a:lnTo>
                <a:lnTo>
                  <a:pt x="226468" y="116730"/>
                </a:lnTo>
                <a:lnTo>
                  <a:pt x="371319" y="57998"/>
                </a:lnTo>
                <a:lnTo>
                  <a:pt x="418818" y="57998"/>
                </a:lnTo>
                <a:lnTo>
                  <a:pt x="395583" y="0"/>
                </a:lnTo>
                <a:close/>
              </a:path>
              <a:path w="426719" h="161925">
                <a:moveTo>
                  <a:pt x="418818" y="57998"/>
                </a:moveTo>
                <a:lnTo>
                  <a:pt x="371319" y="57998"/>
                </a:lnTo>
                <a:lnTo>
                  <a:pt x="382348" y="85896"/>
                </a:lnTo>
                <a:lnTo>
                  <a:pt x="426465" y="77086"/>
                </a:lnTo>
                <a:lnTo>
                  <a:pt x="418818" y="579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1"/>
          <p:cNvSpPr/>
          <p:nvPr/>
        </p:nvSpPr>
        <p:spPr>
          <a:xfrm>
            <a:off x="2128874" y="3081908"/>
            <a:ext cx="392430" cy="74930"/>
          </a:xfrm>
          <a:custGeom>
            <a:avLst/>
            <a:gdLst/>
            <a:ahLst/>
            <a:cxnLst/>
            <a:rect l="l" t="t" r="r" b="b"/>
            <a:pathLst>
              <a:path w="392430" h="74929">
                <a:moveTo>
                  <a:pt x="377201" y="0"/>
                </a:moveTo>
                <a:lnTo>
                  <a:pt x="0" y="74884"/>
                </a:lnTo>
                <a:lnTo>
                  <a:pt x="225732" y="74884"/>
                </a:lnTo>
                <a:lnTo>
                  <a:pt x="341908" y="52125"/>
                </a:lnTo>
                <a:lnTo>
                  <a:pt x="387438" y="52125"/>
                </a:lnTo>
                <a:lnTo>
                  <a:pt x="377201" y="0"/>
                </a:lnTo>
                <a:close/>
              </a:path>
              <a:path w="392430" h="74929">
                <a:moveTo>
                  <a:pt x="387438" y="52125"/>
                </a:moveTo>
                <a:lnTo>
                  <a:pt x="341908" y="52125"/>
                </a:lnTo>
                <a:lnTo>
                  <a:pt x="347055" y="74884"/>
                </a:lnTo>
                <a:lnTo>
                  <a:pt x="391907" y="74884"/>
                </a:lnTo>
                <a:lnTo>
                  <a:pt x="387438" y="52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3"/>
          <p:cNvSpPr/>
          <p:nvPr/>
        </p:nvSpPr>
        <p:spPr>
          <a:xfrm>
            <a:off x="2033287" y="2743498"/>
            <a:ext cx="455930" cy="0"/>
          </a:xfrm>
          <a:custGeom>
            <a:avLst/>
            <a:gdLst/>
            <a:ahLst/>
            <a:cxnLst/>
            <a:rect l="l" t="t" r="r" b="b"/>
            <a:pathLst>
              <a:path w="455930">
                <a:moveTo>
                  <a:pt x="0" y="0"/>
                </a:moveTo>
                <a:lnTo>
                  <a:pt x="455877" y="0"/>
                </a:lnTo>
              </a:path>
            </a:pathLst>
          </a:custGeom>
          <a:ln w="444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4"/>
          <p:cNvSpPr/>
          <p:nvPr/>
        </p:nvSpPr>
        <p:spPr>
          <a:xfrm>
            <a:off x="2055346" y="2220733"/>
            <a:ext cx="0" cy="501015"/>
          </a:xfrm>
          <a:custGeom>
            <a:avLst/>
            <a:gdLst/>
            <a:ahLst/>
            <a:cxnLst/>
            <a:rect l="l" t="t" r="r" b="b"/>
            <a:pathLst>
              <a:path h="501014">
                <a:moveTo>
                  <a:pt x="0" y="0"/>
                </a:moveTo>
                <a:lnTo>
                  <a:pt x="0" y="500533"/>
                </a:lnTo>
              </a:path>
            </a:pathLst>
          </a:custGeom>
          <a:ln w="441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5"/>
          <p:cNvSpPr/>
          <p:nvPr/>
        </p:nvSpPr>
        <p:spPr>
          <a:xfrm>
            <a:off x="2033287" y="2199137"/>
            <a:ext cx="455930" cy="0"/>
          </a:xfrm>
          <a:custGeom>
            <a:avLst/>
            <a:gdLst/>
            <a:ahLst/>
            <a:cxnLst/>
            <a:rect l="l" t="t" r="r" b="b"/>
            <a:pathLst>
              <a:path w="455930">
                <a:moveTo>
                  <a:pt x="0" y="0"/>
                </a:moveTo>
                <a:lnTo>
                  <a:pt x="455877" y="0"/>
                </a:lnTo>
              </a:path>
            </a:pathLst>
          </a:custGeom>
          <a:ln w="43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6"/>
          <p:cNvSpPr/>
          <p:nvPr/>
        </p:nvSpPr>
        <p:spPr>
          <a:xfrm>
            <a:off x="2467106" y="2221313"/>
            <a:ext cx="0" cy="500380"/>
          </a:xfrm>
          <a:custGeom>
            <a:avLst/>
            <a:gdLst/>
            <a:ahLst/>
            <a:cxnLst/>
            <a:rect l="l" t="t" r="r" b="b"/>
            <a:pathLst>
              <a:path h="500380">
                <a:moveTo>
                  <a:pt x="0" y="0"/>
                </a:moveTo>
                <a:lnTo>
                  <a:pt x="0" y="500300"/>
                </a:lnTo>
              </a:path>
            </a:pathLst>
          </a:custGeom>
          <a:ln w="441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7"/>
          <p:cNvSpPr/>
          <p:nvPr/>
        </p:nvSpPr>
        <p:spPr>
          <a:xfrm>
            <a:off x="2275932" y="2302244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4">
                <a:moveTo>
                  <a:pt x="0" y="0"/>
                </a:moveTo>
                <a:lnTo>
                  <a:pt x="124998" y="0"/>
                </a:lnTo>
              </a:path>
            </a:pathLst>
          </a:custGeom>
          <a:ln w="29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8"/>
          <p:cNvSpPr/>
          <p:nvPr/>
        </p:nvSpPr>
        <p:spPr>
          <a:xfrm>
            <a:off x="2275932" y="2419962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4">
                <a:moveTo>
                  <a:pt x="0" y="0"/>
                </a:moveTo>
                <a:lnTo>
                  <a:pt x="124998" y="0"/>
                </a:lnTo>
              </a:path>
            </a:pathLst>
          </a:custGeom>
          <a:ln w="29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9"/>
          <p:cNvSpPr/>
          <p:nvPr/>
        </p:nvSpPr>
        <p:spPr>
          <a:xfrm>
            <a:off x="2275932" y="2655398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4">
                <a:moveTo>
                  <a:pt x="0" y="0"/>
                </a:moveTo>
                <a:lnTo>
                  <a:pt x="124998" y="0"/>
                </a:lnTo>
              </a:path>
            </a:pathLst>
          </a:custGeom>
          <a:ln w="29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0"/>
          <p:cNvSpPr/>
          <p:nvPr/>
        </p:nvSpPr>
        <p:spPr>
          <a:xfrm>
            <a:off x="2275932" y="2537680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4">
                <a:moveTo>
                  <a:pt x="0" y="0"/>
                </a:moveTo>
                <a:lnTo>
                  <a:pt x="124998" y="0"/>
                </a:lnTo>
              </a:path>
            </a:pathLst>
          </a:custGeom>
          <a:ln w="29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1"/>
          <p:cNvSpPr/>
          <p:nvPr/>
        </p:nvSpPr>
        <p:spPr>
          <a:xfrm>
            <a:off x="2121521" y="2250742"/>
            <a:ext cx="108822" cy="89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2"/>
          <p:cNvSpPr/>
          <p:nvPr/>
        </p:nvSpPr>
        <p:spPr>
          <a:xfrm>
            <a:off x="2121521" y="2368460"/>
            <a:ext cx="108822" cy="89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3"/>
          <p:cNvSpPr/>
          <p:nvPr/>
        </p:nvSpPr>
        <p:spPr>
          <a:xfrm>
            <a:off x="2121521" y="2486178"/>
            <a:ext cx="108822" cy="897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4"/>
          <p:cNvSpPr/>
          <p:nvPr/>
        </p:nvSpPr>
        <p:spPr>
          <a:xfrm>
            <a:off x="2121521" y="2602424"/>
            <a:ext cx="108822" cy="89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255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6444</TotalTime>
  <Words>629</Words>
  <Application>Microsoft Office PowerPoint</Application>
  <PresentationFormat>와이드스크린</PresentationFormat>
  <Paragraphs>119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Nanum Gothic ExtraBold</vt:lpstr>
      <vt:lpstr>NanumBarunGothic</vt:lpstr>
      <vt:lpstr>Noto Sans CJK JP Regular</vt:lpstr>
      <vt:lpstr>나눔고딕</vt:lpstr>
      <vt:lpstr>나눔고딕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뉴스 SNS 공유 예측 모델</dc:title>
  <dc:creator>Microsoft Office 사용자</dc:creator>
  <cp:lastModifiedBy>p sk</cp:lastModifiedBy>
  <cp:revision>145</cp:revision>
  <dcterms:created xsi:type="dcterms:W3CDTF">2018-10-05T08:33:17Z</dcterms:created>
  <dcterms:modified xsi:type="dcterms:W3CDTF">2019-07-26T05:42:41Z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