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9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2FEB"/>
    <a:srgbClr val="5825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67"/>
    <p:restoredTop sz="94674"/>
  </p:normalViewPr>
  <p:slideViewPr>
    <p:cSldViewPr snapToGrid="0" snapToObjects="1">
      <p:cViewPr>
        <p:scale>
          <a:sx n="117" d="100"/>
          <a:sy n="117" d="100"/>
        </p:scale>
        <p:origin x="46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1774EC-2150-4D4B-AA16-CEC86CD00FF5}" type="datetimeFigureOut">
              <a:rPr lang="en-US" smtClean="0"/>
              <a:t>7/1/22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F0B72C-FE1A-F14F-9C2A-2CBC3874B7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503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F0B72C-FE1A-F14F-9C2A-2CBC3874B7B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603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F0B72C-FE1A-F14F-9C2A-2CBC3874B7B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525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D8F9D-2C69-44DF-6B8B-6B4156EF6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8285EE-7F42-529F-8749-C5A411433E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A8549-022D-F323-9036-E5B3B7FBC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10CB-7805-AF4A-ADD2-C88C0C76E697}" type="datetimeFigureOut">
              <a:rPr lang="en-US" smtClean="0"/>
              <a:t>7/1/22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6A087-308F-B422-AA7D-4F4BC6100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83FC4-497D-EB66-9ED5-6F45C11A5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18365-C4AB-CF4C-BF85-501CD1DE8A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18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8B197-F73B-ADB9-A4B6-DC48CB7E6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750F-47E0-52B1-E13E-C545B1193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00499-FAA7-4C2A-E3A2-122EAB537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10CB-7805-AF4A-ADD2-C88C0C76E697}" type="datetimeFigureOut">
              <a:rPr lang="en-US" smtClean="0"/>
              <a:t>7/1/22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7CD4B-A128-92C1-6779-EEAAA466E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D633C-4866-5A3A-CC2F-6F94C1B62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18365-C4AB-CF4C-BF85-501CD1DE8A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217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B9CA03-AC39-56B1-E649-EF11E2BA6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2D185F-308F-39EC-9BB2-3898BAD53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A2EA4-F804-0AA0-ECE6-FD9CF5F68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10CB-7805-AF4A-ADD2-C88C0C76E697}" type="datetimeFigureOut">
              <a:rPr lang="en-US" smtClean="0"/>
              <a:t>7/1/22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A9AB0-F420-56A0-9866-F035E688F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595BD-8E23-0DF1-23D2-642B55BC2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18365-C4AB-CF4C-BF85-501CD1DE8A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948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B46AE-01E7-D292-57F2-4D28EC1D9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F8787-C5C4-FB3F-B384-145020019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C322D-32B2-5B21-7DE1-4DE92DBF4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10CB-7805-AF4A-ADD2-C88C0C76E697}" type="datetimeFigureOut">
              <a:rPr lang="en-US" smtClean="0"/>
              <a:t>7/1/22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A97B8-7FC2-23B9-4A19-23C52EBB1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09DEA-A09E-6D98-10C5-18416321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18365-C4AB-CF4C-BF85-501CD1DE8A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360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DDED9-D949-E079-7EB7-E7B25EB22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D2B75-55D0-3BA2-D805-C9BBE5FE2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F4B35-F3E7-8A24-2518-AABA59E31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10CB-7805-AF4A-ADD2-C88C0C76E697}" type="datetimeFigureOut">
              <a:rPr lang="en-US" smtClean="0"/>
              <a:t>7/1/22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D114C-B6C8-2E56-3057-0E2E32678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42524-44A6-3B26-60CE-C21233255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18365-C4AB-CF4C-BF85-501CD1DE8A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64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BBABC-A0D5-8714-C21A-4CE473151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FF29A-8B60-C17A-1887-68B716D3F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C50C34-65F6-3EEC-FE30-B93CFE726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AE6136-BC75-6DE9-CE63-4FA0A1295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10CB-7805-AF4A-ADD2-C88C0C76E697}" type="datetimeFigureOut">
              <a:rPr lang="en-US" smtClean="0"/>
              <a:t>7/1/22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74A41-8F7B-1F28-682A-AD89D6925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F0E63-5B96-C9A9-ABEA-4EFDEB791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18365-C4AB-CF4C-BF85-501CD1DE8A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523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8AF5B-931E-2431-D811-5011AE70B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CD022-2FE2-7983-B883-ABDAE6136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D2352E-749E-6E06-1D1E-CAF2E6C31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086936-BDFD-C5B9-5897-3518530DF9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81FABC-CB22-9FF1-1645-748ABB2502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1D049B-282B-B9DC-9588-59813B663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10CB-7805-AF4A-ADD2-C88C0C76E697}" type="datetimeFigureOut">
              <a:rPr lang="en-US" smtClean="0"/>
              <a:t>7/1/22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1D44EF-3284-AAA0-6A7C-A5A898249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068783-B238-8A2C-5EC7-379A8B927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18365-C4AB-CF4C-BF85-501CD1DE8A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744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C99D5-C6AD-8B32-AED2-CA125FB6D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5B227C-1229-2E58-98B3-1DED0B10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10CB-7805-AF4A-ADD2-C88C0C76E697}" type="datetimeFigureOut">
              <a:rPr lang="en-US" smtClean="0"/>
              <a:t>7/1/22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E8D5D2-5B18-1315-CE39-BD6889C2C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BBE48C-9B84-634F-A23E-419802919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18365-C4AB-CF4C-BF85-501CD1DE8A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160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04A126-1A98-C8E8-3FB2-45B080502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10CB-7805-AF4A-ADD2-C88C0C76E697}" type="datetimeFigureOut">
              <a:rPr lang="en-US" smtClean="0"/>
              <a:t>7/1/22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C421A2-3003-937C-99B5-F81286DF6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D2993C-D445-2D64-500C-5FA9B28E1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18365-C4AB-CF4C-BF85-501CD1DE8A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391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9E747-4D56-1717-75EA-DF82B1C8A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077B1-879E-DCE8-64CF-F74C783E3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237D07-55E3-4D80-9CC5-C76A61323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7E7E8-BDAF-DC62-07CA-A988FD7E7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10CB-7805-AF4A-ADD2-C88C0C76E697}" type="datetimeFigureOut">
              <a:rPr lang="en-US" smtClean="0"/>
              <a:t>7/1/22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1D2FE6-0E3E-A38F-262F-BEE35EDF0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79BDD-B1C8-92AC-C84D-D8F7C7F93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18365-C4AB-CF4C-BF85-501CD1DE8A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606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40928-4123-B3D9-64C1-82EA1EFDA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5A7341-39ED-8A79-B410-990FFA55A6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72F460-61AF-BE63-0950-360C9B4A2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C6434-E787-284C-401F-C386EF290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10CB-7805-AF4A-ADD2-C88C0C76E697}" type="datetimeFigureOut">
              <a:rPr lang="en-US" smtClean="0"/>
              <a:t>7/1/22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800067-6CF8-DAE6-1672-1D19B04C6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7D6B8C-AE1D-66C2-3ACB-F9ED97821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18365-C4AB-CF4C-BF85-501CD1DE8A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041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5CD5F9-0646-4EC3-0E9A-F30B0C858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188CD-C0C4-9A3D-92BC-D0B04A4E8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E617F-DC89-A8B8-3ABA-BF72F72E9F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A10CB-7805-AF4A-ADD2-C88C0C76E697}" type="datetimeFigureOut">
              <a:rPr lang="en-US" smtClean="0"/>
              <a:t>7/1/22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CCC62-8D96-C1F7-7EAB-B0BCE5812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A9773-26D5-9A42-093C-2C96952C5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18365-C4AB-CF4C-BF85-501CD1DE8A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158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4497B979-76B3-7F97-09FE-18DE301FF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950165"/>
              </p:ext>
            </p:extLst>
          </p:nvPr>
        </p:nvGraphicFramePr>
        <p:xfrm>
          <a:off x="764288" y="989173"/>
          <a:ext cx="4557724" cy="3708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79576">
                  <a:extLst>
                    <a:ext uri="{9D8B030D-6E8A-4147-A177-3AD203B41FA5}">
                      <a16:colId xmlns:a16="http://schemas.microsoft.com/office/drawing/2014/main" val="2139723072"/>
                    </a:ext>
                  </a:extLst>
                </a:gridCol>
                <a:gridCol w="1880171">
                  <a:extLst>
                    <a:ext uri="{9D8B030D-6E8A-4147-A177-3AD203B41FA5}">
                      <a16:colId xmlns:a16="http://schemas.microsoft.com/office/drawing/2014/main" val="574651104"/>
                    </a:ext>
                  </a:extLst>
                </a:gridCol>
                <a:gridCol w="1797977">
                  <a:extLst>
                    <a:ext uri="{9D8B030D-6E8A-4147-A177-3AD203B41FA5}">
                      <a16:colId xmlns:a16="http://schemas.microsoft.com/office/drawing/2014/main" val="34809761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plot_id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genus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mean_weight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3726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Baiomys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23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Baiomys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45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Baiomys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8.61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262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Chaetodipus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22.20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129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Chaetodipus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25.11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961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Chaetodipus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24.64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625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Dipodomys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60.23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3095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Dipodomys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55.68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853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Dipodomys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52.05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282419"/>
                  </a:ext>
                </a:extLst>
              </a:tr>
            </a:tbl>
          </a:graphicData>
        </a:graphic>
      </p:graphicFrame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9455584B-B068-D4AE-D532-FBA4A1B513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26847"/>
              </p:ext>
            </p:extLst>
          </p:nvPr>
        </p:nvGraphicFramePr>
        <p:xfrm>
          <a:off x="5871398" y="2101693"/>
          <a:ext cx="4919034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2113">
                  <a:extLst>
                    <a:ext uri="{9D8B030D-6E8A-4147-A177-3AD203B41FA5}">
                      <a16:colId xmlns:a16="http://schemas.microsoft.com/office/drawing/2014/main" val="2139723072"/>
                    </a:ext>
                  </a:extLst>
                </a:gridCol>
                <a:gridCol w="1068512">
                  <a:extLst>
                    <a:ext uri="{9D8B030D-6E8A-4147-A177-3AD203B41FA5}">
                      <a16:colId xmlns:a16="http://schemas.microsoft.com/office/drawing/2014/main" val="574651104"/>
                    </a:ext>
                  </a:extLst>
                </a:gridCol>
                <a:gridCol w="1479479">
                  <a:extLst>
                    <a:ext uri="{9D8B030D-6E8A-4147-A177-3AD203B41FA5}">
                      <a16:colId xmlns:a16="http://schemas.microsoft.com/office/drawing/2014/main" val="3480976100"/>
                    </a:ext>
                  </a:extLst>
                </a:gridCol>
                <a:gridCol w="1458930">
                  <a:extLst>
                    <a:ext uri="{9D8B030D-6E8A-4147-A177-3AD203B41FA5}">
                      <a16:colId xmlns:a16="http://schemas.microsoft.com/office/drawing/2014/main" val="24740135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plot_id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Baiomys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Chaetodipus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Dipodomys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3726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22.20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60.23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23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25.11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55.68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45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8.61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24.64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52.05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26282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0D25564-F0B5-A912-BDBC-2BF1B957BA29}"/>
              </a:ext>
            </a:extLst>
          </p:cNvPr>
          <p:cNvSpPr txBox="1"/>
          <p:nvPr/>
        </p:nvSpPr>
        <p:spPr>
          <a:xfrm>
            <a:off x="1077180" y="5831247"/>
            <a:ext cx="10386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surveys_gw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%&gt;% pivot_wider(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names_from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genus,  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values_from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mean_weight)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F2FF3E-2846-FBEB-DE06-4F8CC6E6CCD7}"/>
              </a:ext>
            </a:extLst>
          </p:cNvPr>
          <p:cNvSpPr txBox="1"/>
          <p:nvPr/>
        </p:nvSpPr>
        <p:spPr>
          <a:xfrm>
            <a:off x="320095" y="465953"/>
            <a:ext cx="90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rgbClr val="5E2FEB"/>
                </a:solidFill>
              </a:rPr>
              <a:t>Long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2B7A3D-6BC7-0331-C293-A41AAEC35134}"/>
              </a:ext>
            </a:extLst>
          </p:cNvPr>
          <p:cNvSpPr txBox="1"/>
          <p:nvPr/>
        </p:nvSpPr>
        <p:spPr>
          <a:xfrm>
            <a:off x="10319790" y="1578473"/>
            <a:ext cx="963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rgbClr val="5E2FEB"/>
                </a:solidFill>
              </a:rPr>
              <a:t>Wide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CAD1D79-FFB1-F4ED-B670-813E7AC8BE6A}"/>
              </a:ext>
            </a:extLst>
          </p:cNvPr>
          <p:cNvSpPr/>
          <p:nvPr/>
        </p:nvSpPr>
        <p:spPr>
          <a:xfrm>
            <a:off x="1631284" y="5257804"/>
            <a:ext cx="1430107" cy="42124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data.frame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CB4CCAF-1257-AE07-7810-A6A781FA3CE8}"/>
              </a:ext>
            </a:extLst>
          </p:cNvPr>
          <p:cNvSpPr/>
          <p:nvPr/>
        </p:nvSpPr>
        <p:spPr>
          <a:xfrm>
            <a:off x="6378047" y="5039249"/>
            <a:ext cx="1912705" cy="63979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Column with new variable names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1840166-08FB-D9B8-3E3C-9FB66A96203B}"/>
              </a:ext>
            </a:extLst>
          </p:cNvPr>
          <p:cNvSpPr/>
          <p:nvPr/>
        </p:nvSpPr>
        <p:spPr>
          <a:xfrm>
            <a:off x="9652980" y="5039249"/>
            <a:ext cx="1912705" cy="63979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Column of values for new variables</a:t>
            </a:r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B9CD882D-3EF9-B607-7C43-BE7EB89B5B26}"/>
              </a:ext>
            </a:extLst>
          </p:cNvPr>
          <p:cNvSpPr/>
          <p:nvPr/>
        </p:nvSpPr>
        <p:spPr>
          <a:xfrm rot="10800000">
            <a:off x="10239463" y="5662000"/>
            <a:ext cx="369869" cy="218040"/>
          </a:xfrm>
          <a:prstGeom prst="triangle">
            <a:avLst>
              <a:gd name="adj" fmla="val 10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7A846870-505A-3618-716A-461D0D2EAE81}"/>
              </a:ext>
            </a:extLst>
          </p:cNvPr>
          <p:cNvSpPr/>
          <p:nvPr/>
        </p:nvSpPr>
        <p:spPr>
          <a:xfrm rot="10800000">
            <a:off x="6964530" y="5662000"/>
            <a:ext cx="369869" cy="218040"/>
          </a:xfrm>
          <a:prstGeom prst="triangle">
            <a:avLst>
              <a:gd name="adj" fmla="val 10000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E73BFA44-A5DC-61E1-A4E2-E77120788D29}"/>
              </a:ext>
            </a:extLst>
          </p:cNvPr>
          <p:cNvSpPr/>
          <p:nvPr/>
        </p:nvSpPr>
        <p:spPr>
          <a:xfrm rot="10800000">
            <a:off x="1976468" y="5662000"/>
            <a:ext cx="369869" cy="218040"/>
          </a:xfrm>
          <a:prstGeom prst="triangle">
            <a:avLst>
              <a:gd name="adj" fmla="val 10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A93053-F9B5-07B7-0D45-11D57EB9E3BE}"/>
              </a:ext>
            </a:extLst>
          </p:cNvPr>
          <p:cNvSpPr txBox="1"/>
          <p:nvPr/>
        </p:nvSpPr>
        <p:spPr>
          <a:xfrm>
            <a:off x="1783030" y="578094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names_from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5C6B82-D881-A762-799B-759C2656769C}"/>
              </a:ext>
            </a:extLst>
          </p:cNvPr>
          <p:cNvSpPr txBox="1"/>
          <p:nvPr/>
        </p:nvSpPr>
        <p:spPr>
          <a:xfrm>
            <a:off x="3554109" y="578094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values_from</a:t>
            </a:r>
          </a:p>
        </p:txBody>
      </p:sp>
      <p:sp>
        <p:nvSpPr>
          <p:cNvPr id="17" name="Right Bracket 16">
            <a:extLst>
              <a:ext uri="{FF2B5EF4-FFF2-40B4-BE49-F238E27FC236}">
                <a16:creationId xmlns:a16="http://schemas.microsoft.com/office/drawing/2014/main" id="{25290266-17DE-25A8-ACB0-41BC444CE601}"/>
              </a:ext>
            </a:extLst>
          </p:cNvPr>
          <p:cNvSpPr/>
          <p:nvPr/>
        </p:nvSpPr>
        <p:spPr>
          <a:xfrm>
            <a:off x="4736387" y="3585053"/>
            <a:ext cx="61644" cy="1038318"/>
          </a:xfrm>
          <a:prstGeom prst="rightBracket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ight Bracket 20">
            <a:extLst>
              <a:ext uri="{FF2B5EF4-FFF2-40B4-BE49-F238E27FC236}">
                <a16:creationId xmlns:a16="http://schemas.microsoft.com/office/drawing/2014/main" id="{9C595CE9-3CED-E573-8B92-56A26335F72F}"/>
              </a:ext>
            </a:extLst>
          </p:cNvPr>
          <p:cNvSpPr/>
          <p:nvPr/>
        </p:nvSpPr>
        <p:spPr>
          <a:xfrm rot="5400000">
            <a:off x="10040342" y="3145755"/>
            <a:ext cx="68647" cy="809948"/>
          </a:xfrm>
          <a:prstGeom prst="rightBracket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B0A1530-711A-81B3-9E80-99B665CB22A9}"/>
              </a:ext>
            </a:extLst>
          </p:cNvPr>
          <p:cNvCxnSpPr>
            <a:cxnSpLocks/>
          </p:cNvCxnSpPr>
          <p:nvPr/>
        </p:nvCxnSpPr>
        <p:spPr>
          <a:xfrm>
            <a:off x="4798031" y="4117329"/>
            <a:ext cx="527663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C1A63E2-8585-F7EE-7762-9615B080E184}"/>
              </a:ext>
            </a:extLst>
          </p:cNvPr>
          <p:cNvCxnSpPr>
            <a:cxnSpLocks/>
          </p:cNvCxnSpPr>
          <p:nvPr/>
        </p:nvCxnSpPr>
        <p:spPr>
          <a:xfrm flipV="1">
            <a:off x="10074665" y="3585053"/>
            <a:ext cx="0" cy="54562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riangle 34">
            <a:extLst>
              <a:ext uri="{FF2B5EF4-FFF2-40B4-BE49-F238E27FC236}">
                <a16:creationId xmlns:a16="http://schemas.microsoft.com/office/drawing/2014/main" id="{747336BE-DCA5-3AA3-8CF7-950BAA37A37D}"/>
              </a:ext>
            </a:extLst>
          </p:cNvPr>
          <p:cNvSpPr/>
          <p:nvPr/>
        </p:nvSpPr>
        <p:spPr>
          <a:xfrm rot="5400000">
            <a:off x="6725290" y="4003029"/>
            <a:ext cx="164673" cy="228600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riangle 35">
            <a:extLst>
              <a:ext uri="{FF2B5EF4-FFF2-40B4-BE49-F238E27FC236}">
                <a16:creationId xmlns:a16="http://schemas.microsoft.com/office/drawing/2014/main" id="{B4A9F404-5C52-809E-931E-C0824F0A7837}"/>
              </a:ext>
            </a:extLst>
          </p:cNvPr>
          <p:cNvSpPr/>
          <p:nvPr/>
        </p:nvSpPr>
        <p:spPr>
          <a:xfrm rot="5400000">
            <a:off x="7239711" y="4003029"/>
            <a:ext cx="164673" cy="228600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riangle 36">
            <a:extLst>
              <a:ext uri="{FF2B5EF4-FFF2-40B4-BE49-F238E27FC236}">
                <a16:creationId xmlns:a16="http://schemas.microsoft.com/office/drawing/2014/main" id="{BEAF56FE-CB54-5FE0-11F4-BFA6A695E80D}"/>
              </a:ext>
            </a:extLst>
          </p:cNvPr>
          <p:cNvSpPr/>
          <p:nvPr/>
        </p:nvSpPr>
        <p:spPr>
          <a:xfrm rot="5400000">
            <a:off x="7754132" y="4003029"/>
            <a:ext cx="164673" cy="228600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ight Bracket 37">
            <a:extLst>
              <a:ext uri="{FF2B5EF4-FFF2-40B4-BE49-F238E27FC236}">
                <a16:creationId xmlns:a16="http://schemas.microsoft.com/office/drawing/2014/main" id="{3912A383-54B5-59CA-5336-6FA99BD307E4}"/>
              </a:ext>
            </a:extLst>
          </p:cNvPr>
          <p:cNvSpPr/>
          <p:nvPr/>
        </p:nvSpPr>
        <p:spPr>
          <a:xfrm>
            <a:off x="3012328" y="1418727"/>
            <a:ext cx="61644" cy="330841"/>
          </a:xfrm>
          <a:prstGeom prst="rightBracket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ight Bracket 38">
            <a:extLst>
              <a:ext uri="{FF2B5EF4-FFF2-40B4-BE49-F238E27FC236}">
                <a16:creationId xmlns:a16="http://schemas.microsoft.com/office/drawing/2014/main" id="{B4E1D4B0-F9F3-DCB2-57A0-13F63ADFCD21}"/>
              </a:ext>
            </a:extLst>
          </p:cNvPr>
          <p:cNvSpPr/>
          <p:nvPr/>
        </p:nvSpPr>
        <p:spPr>
          <a:xfrm rot="16200000">
            <a:off x="7286763" y="1698293"/>
            <a:ext cx="61644" cy="780108"/>
          </a:xfrm>
          <a:prstGeom prst="rightBracket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A49DDEE-A460-7EDD-DF9F-16FB0109B802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3073972" y="1584148"/>
            <a:ext cx="4248075" cy="349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476FA5C-34A4-1630-953C-121124BF1711}"/>
              </a:ext>
            </a:extLst>
          </p:cNvPr>
          <p:cNvCxnSpPr>
            <a:cxnSpLocks/>
          </p:cNvCxnSpPr>
          <p:nvPr/>
        </p:nvCxnSpPr>
        <p:spPr>
          <a:xfrm flipV="1">
            <a:off x="7327215" y="1578473"/>
            <a:ext cx="0" cy="47905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riangle 45">
            <a:extLst>
              <a:ext uri="{FF2B5EF4-FFF2-40B4-BE49-F238E27FC236}">
                <a16:creationId xmlns:a16="http://schemas.microsoft.com/office/drawing/2014/main" id="{B6DBF851-07BC-953C-37F1-70030DD896AD}"/>
              </a:ext>
            </a:extLst>
          </p:cNvPr>
          <p:cNvSpPr/>
          <p:nvPr/>
        </p:nvSpPr>
        <p:spPr>
          <a:xfrm rot="5400000">
            <a:off x="5273391" y="1484232"/>
            <a:ext cx="164673" cy="228600"/>
          </a:xfrm>
          <a:prstGeom prst="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riangle 46">
            <a:extLst>
              <a:ext uri="{FF2B5EF4-FFF2-40B4-BE49-F238E27FC236}">
                <a16:creationId xmlns:a16="http://schemas.microsoft.com/office/drawing/2014/main" id="{EE283672-60E1-592D-B9B2-2EA316BF3413}"/>
              </a:ext>
            </a:extLst>
          </p:cNvPr>
          <p:cNvSpPr/>
          <p:nvPr/>
        </p:nvSpPr>
        <p:spPr>
          <a:xfrm rot="5400000">
            <a:off x="5787812" y="1484232"/>
            <a:ext cx="164673" cy="228600"/>
          </a:xfrm>
          <a:prstGeom prst="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riangle 47">
            <a:extLst>
              <a:ext uri="{FF2B5EF4-FFF2-40B4-BE49-F238E27FC236}">
                <a16:creationId xmlns:a16="http://schemas.microsoft.com/office/drawing/2014/main" id="{9BAC1614-4C98-C177-9050-DCC089B7B658}"/>
              </a:ext>
            </a:extLst>
          </p:cNvPr>
          <p:cNvSpPr/>
          <p:nvPr/>
        </p:nvSpPr>
        <p:spPr>
          <a:xfrm rot="5400000">
            <a:off x="6302233" y="1484232"/>
            <a:ext cx="164673" cy="228600"/>
          </a:xfrm>
          <a:prstGeom prst="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733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4497B979-76B3-7F97-09FE-18DE301FF286}"/>
              </a:ext>
            </a:extLst>
          </p:cNvPr>
          <p:cNvGraphicFramePr>
            <a:graphicFrameLocks noGrp="1"/>
          </p:cNvGraphicFramePr>
          <p:nvPr/>
        </p:nvGraphicFramePr>
        <p:xfrm>
          <a:off x="764288" y="989173"/>
          <a:ext cx="4557724" cy="3708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79576">
                  <a:extLst>
                    <a:ext uri="{9D8B030D-6E8A-4147-A177-3AD203B41FA5}">
                      <a16:colId xmlns:a16="http://schemas.microsoft.com/office/drawing/2014/main" val="2139723072"/>
                    </a:ext>
                  </a:extLst>
                </a:gridCol>
                <a:gridCol w="1880171">
                  <a:extLst>
                    <a:ext uri="{9D8B030D-6E8A-4147-A177-3AD203B41FA5}">
                      <a16:colId xmlns:a16="http://schemas.microsoft.com/office/drawing/2014/main" val="574651104"/>
                    </a:ext>
                  </a:extLst>
                </a:gridCol>
                <a:gridCol w="1797977">
                  <a:extLst>
                    <a:ext uri="{9D8B030D-6E8A-4147-A177-3AD203B41FA5}">
                      <a16:colId xmlns:a16="http://schemas.microsoft.com/office/drawing/2014/main" val="34809761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plot_id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genus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mean_weight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3726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Baiomys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23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Baiomys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45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Baiomys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8.61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262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Chaetodipus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22.20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129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Chaetodipus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25.11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961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Chaetodipus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24.64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625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Dipodomys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60.23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3095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Dipodomys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55.68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853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Dipodomys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52.05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282419"/>
                  </a:ext>
                </a:extLst>
              </a:tr>
            </a:tbl>
          </a:graphicData>
        </a:graphic>
      </p:graphicFrame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9455584B-B068-D4AE-D532-FBA4A1B513A5}"/>
              </a:ext>
            </a:extLst>
          </p:cNvPr>
          <p:cNvGraphicFramePr>
            <a:graphicFrameLocks noGrp="1"/>
          </p:cNvGraphicFramePr>
          <p:nvPr/>
        </p:nvGraphicFramePr>
        <p:xfrm>
          <a:off x="5871398" y="2101693"/>
          <a:ext cx="4919034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2113">
                  <a:extLst>
                    <a:ext uri="{9D8B030D-6E8A-4147-A177-3AD203B41FA5}">
                      <a16:colId xmlns:a16="http://schemas.microsoft.com/office/drawing/2014/main" val="2139723072"/>
                    </a:ext>
                  </a:extLst>
                </a:gridCol>
                <a:gridCol w="1068512">
                  <a:extLst>
                    <a:ext uri="{9D8B030D-6E8A-4147-A177-3AD203B41FA5}">
                      <a16:colId xmlns:a16="http://schemas.microsoft.com/office/drawing/2014/main" val="574651104"/>
                    </a:ext>
                  </a:extLst>
                </a:gridCol>
                <a:gridCol w="1479479">
                  <a:extLst>
                    <a:ext uri="{9D8B030D-6E8A-4147-A177-3AD203B41FA5}">
                      <a16:colId xmlns:a16="http://schemas.microsoft.com/office/drawing/2014/main" val="3480976100"/>
                    </a:ext>
                  </a:extLst>
                </a:gridCol>
                <a:gridCol w="1458930">
                  <a:extLst>
                    <a:ext uri="{9D8B030D-6E8A-4147-A177-3AD203B41FA5}">
                      <a16:colId xmlns:a16="http://schemas.microsoft.com/office/drawing/2014/main" val="24740135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plot_id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Baiomys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Chaetodipus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Dipodomys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3726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22.20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60.23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23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25.11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55.68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45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8.61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24.64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52.05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26282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0D25564-F0B5-A912-BDBC-2BF1B957BA29}"/>
              </a:ext>
            </a:extLst>
          </p:cNvPr>
          <p:cNvSpPr txBox="1"/>
          <p:nvPr/>
        </p:nvSpPr>
        <p:spPr>
          <a:xfrm>
            <a:off x="561815" y="5935640"/>
            <a:ext cx="11540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surveys_gw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%&gt;% pivot_longer(</a:t>
            </a:r>
            <a:r>
              <a:rPr lang="en-US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names_to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“genus”,  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values_to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“mean_weight”, </a:t>
            </a: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-plot_id)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F2FF3E-2846-FBEB-DE06-4F8CC6E6CCD7}"/>
              </a:ext>
            </a:extLst>
          </p:cNvPr>
          <p:cNvSpPr txBox="1"/>
          <p:nvPr/>
        </p:nvSpPr>
        <p:spPr>
          <a:xfrm>
            <a:off x="320095" y="465953"/>
            <a:ext cx="90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rgbClr val="5E2FEB"/>
                </a:solidFill>
              </a:rPr>
              <a:t>Long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2B7A3D-6BC7-0331-C293-A41AAEC35134}"/>
              </a:ext>
            </a:extLst>
          </p:cNvPr>
          <p:cNvSpPr txBox="1"/>
          <p:nvPr/>
        </p:nvSpPr>
        <p:spPr>
          <a:xfrm>
            <a:off x="10319790" y="1578473"/>
            <a:ext cx="963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rgbClr val="5E2FEB"/>
                </a:solidFill>
              </a:rPr>
              <a:t>Wide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CAD1D79-FFB1-F4ED-B670-813E7AC8BE6A}"/>
              </a:ext>
            </a:extLst>
          </p:cNvPr>
          <p:cNvSpPr/>
          <p:nvPr/>
        </p:nvSpPr>
        <p:spPr>
          <a:xfrm>
            <a:off x="885849" y="5257804"/>
            <a:ext cx="1430107" cy="42124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data.frame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CB4CCAF-1257-AE07-7810-A6A781FA3CE8}"/>
              </a:ext>
            </a:extLst>
          </p:cNvPr>
          <p:cNvSpPr/>
          <p:nvPr/>
        </p:nvSpPr>
        <p:spPr>
          <a:xfrm>
            <a:off x="4893032" y="5039249"/>
            <a:ext cx="2075815" cy="63979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Variable with wide data column names as values</a:t>
            </a:r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7A846870-505A-3618-716A-461D0D2EAE81}"/>
              </a:ext>
            </a:extLst>
          </p:cNvPr>
          <p:cNvSpPr/>
          <p:nvPr/>
        </p:nvSpPr>
        <p:spPr>
          <a:xfrm rot="10800000">
            <a:off x="5642625" y="5662000"/>
            <a:ext cx="369869" cy="218040"/>
          </a:xfrm>
          <a:prstGeom prst="triangle">
            <a:avLst>
              <a:gd name="adj" fmla="val 10000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E73BFA44-A5DC-61E1-A4E2-E77120788D29}"/>
              </a:ext>
            </a:extLst>
          </p:cNvPr>
          <p:cNvSpPr/>
          <p:nvPr/>
        </p:nvSpPr>
        <p:spPr>
          <a:xfrm rot="10800000">
            <a:off x="1231033" y="5662000"/>
            <a:ext cx="369869" cy="218040"/>
          </a:xfrm>
          <a:prstGeom prst="triangle">
            <a:avLst>
              <a:gd name="adj" fmla="val 10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A93053-F9B5-07B7-0D45-11D57EB9E3BE}"/>
              </a:ext>
            </a:extLst>
          </p:cNvPr>
          <p:cNvSpPr txBox="1"/>
          <p:nvPr/>
        </p:nvSpPr>
        <p:spPr>
          <a:xfrm>
            <a:off x="1920888" y="578094"/>
            <a:ext cx="1287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names_to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5C6B82-D881-A762-799B-759C2656769C}"/>
              </a:ext>
            </a:extLst>
          </p:cNvPr>
          <p:cNvSpPr txBox="1"/>
          <p:nvPr/>
        </p:nvSpPr>
        <p:spPr>
          <a:xfrm>
            <a:off x="3691967" y="578094"/>
            <a:ext cx="1425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values_to</a:t>
            </a:r>
          </a:p>
        </p:txBody>
      </p:sp>
      <p:sp>
        <p:nvSpPr>
          <p:cNvPr id="17" name="Right Bracket 16">
            <a:extLst>
              <a:ext uri="{FF2B5EF4-FFF2-40B4-BE49-F238E27FC236}">
                <a16:creationId xmlns:a16="http://schemas.microsoft.com/office/drawing/2014/main" id="{25290266-17DE-25A8-ACB0-41BC444CE601}"/>
              </a:ext>
            </a:extLst>
          </p:cNvPr>
          <p:cNvSpPr/>
          <p:nvPr/>
        </p:nvSpPr>
        <p:spPr>
          <a:xfrm>
            <a:off x="4736387" y="3585053"/>
            <a:ext cx="61644" cy="1038318"/>
          </a:xfrm>
          <a:prstGeom prst="rightBracket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ight Bracket 20">
            <a:extLst>
              <a:ext uri="{FF2B5EF4-FFF2-40B4-BE49-F238E27FC236}">
                <a16:creationId xmlns:a16="http://schemas.microsoft.com/office/drawing/2014/main" id="{9C595CE9-3CED-E573-8B92-56A26335F72F}"/>
              </a:ext>
            </a:extLst>
          </p:cNvPr>
          <p:cNvSpPr/>
          <p:nvPr/>
        </p:nvSpPr>
        <p:spPr>
          <a:xfrm rot="5400000">
            <a:off x="10040342" y="3145755"/>
            <a:ext cx="68647" cy="809948"/>
          </a:xfrm>
          <a:prstGeom prst="rightBracket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B0A1530-711A-81B3-9E80-99B665CB22A9}"/>
              </a:ext>
            </a:extLst>
          </p:cNvPr>
          <p:cNvCxnSpPr>
            <a:cxnSpLocks/>
          </p:cNvCxnSpPr>
          <p:nvPr/>
        </p:nvCxnSpPr>
        <p:spPr>
          <a:xfrm>
            <a:off x="4798031" y="4117329"/>
            <a:ext cx="527663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C1A63E2-8585-F7EE-7762-9615B080E184}"/>
              </a:ext>
            </a:extLst>
          </p:cNvPr>
          <p:cNvCxnSpPr>
            <a:cxnSpLocks/>
          </p:cNvCxnSpPr>
          <p:nvPr/>
        </p:nvCxnSpPr>
        <p:spPr>
          <a:xfrm flipV="1">
            <a:off x="10074665" y="3585053"/>
            <a:ext cx="0" cy="54562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riangle 34">
            <a:extLst>
              <a:ext uri="{FF2B5EF4-FFF2-40B4-BE49-F238E27FC236}">
                <a16:creationId xmlns:a16="http://schemas.microsoft.com/office/drawing/2014/main" id="{747336BE-DCA5-3AA3-8CF7-950BAA37A37D}"/>
              </a:ext>
            </a:extLst>
          </p:cNvPr>
          <p:cNvSpPr/>
          <p:nvPr/>
        </p:nvSpPr>
        <p:spPr>
          <a:xfrm rot="16200000" flipH="1">
            <a:off x="6725290" y="4003029"/>
            <a:ext cx="164673" cy="228600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riangle 35">
            <a:extLst>
              <a:ext uri="{FF2B5EF4-FFF2-40B4-BE49-F238E27FC236}">
                <a16:creationId xmlns:a16="http://schemas.microsoft.com/office/drawing/2014/main" id="{B4A9F404-5C52-809E-931E-C0824F0A7837}"/>
              </a:ext>
            </a:extLst>
          </p:cNvPr>
          <p:cNvSpPr/>
          <p:nvPr/>
        </p:nvSpPr>
        <p:spPr>
          <a:xfrm rot="16200000" flipH="1">
            <a:off x="7239711" y="4003029"/>
            <a:ext cx="164673" cy="228600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riangle 36">
            <a:extLst>
              <a:ext uri="{FF2B5EF4-FFF2-40B4-BE49-F238E27FC236}">
                <a16:creationId xmlns:a16="http://schemas.microsoft.com/office/drawing/2014/main" id="{BEAF56FE-CB54-5FE0-11F4-BFA6A695E80D}"/>
              </a:ext>
            </a:extLst>
          </p:cNvPr>
          <p:cNvSpPr/>
          <p:nvPr/>
        </p:nvSpPr>
        <p:spPr>
          <a:xfrm rot="16200000" flipH="1">
            <a:off x="7754132" y="4003029"/>
            <a:ext cx="164673" cy="228600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ight Bracket 37">
            <a:extLst>
              <a:ext uri="{FF2B5EF4-FFF2-40B4-BE49-F238E27FC236}">
                <a16:creationId xmlns:a16="http://schemas.microsoft.com/office/drawing/2014/main" id="{3912A383-54B5-59CA-5336-6FA99BD307E4}"/>
              </a:ext>
            </a:extLst>
          </p:cNvPr>
          <p:cNvSpPr/>
          <p:nvPr/>
        </p:nvSpPr>
        <p:spPr>
          <a:xfrm>
            <a:off x="3319029" y="1391484"/>
            <a:ext cx="56040" cy="3258704"/>
          </a:xfrm>
          <a:prstGeom prst="rightBracket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ight Bracket 38">
            <a:extLst>
              <a:ext uri="{FF2B5EF4-FFF2-40B4-BE49-F238E27FC236}">
                <a16:creationId xmlns:a16="http://schemas.microsoft.com/office/drawing/2014/main" id="{B4E1D4B0-F9F3-DCB2-57A0-13F63ADFCD21}"/>
              </a:ext>
            </a:extLst>
          </p:cNvPr>
          <p:cNvSpPr/>
          <p:nvPr/>
        </p:nvSpPr>
        <p:spPr>
          <a:xfrm rot="16200000">
            <a:off x="8755965" y="116832"/>
            <a:ext cx="61644" cy="3943031"/>
          </a:xfrm>
          <a:prstGeom prst="rightBracket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A49DDEE-A460-7EDD-DF9F-16FB0109B802}"/>
              </a:ext>
            </a:extLst>
          </p:cNvPr>
          <p:cNvCxnSpPr>
            <a:cxnSpLocks/>
          </p:cNvCxnSpPr>
          <p:nvPr/>
        </p:nvCxnSpPr>
        <p:spPr>
          <a:xfrm>
            <a:off x="3375069" y="1724280"/>
            <a:ext cx="5400803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476FA5C-34A4-1630-953C-121124BF1711}"/>
              </a:ext>
            </a:extLst>
          </p:cNvPr>
          <p:cNvCxnSpPr>
            <a:cxnSpLocks/>
          </p:cNvCxnSpPr>
          <p:nvPr/>
        </p:nvCxnSpPr>
        <p:spPr>
          <a:xfrm flipV="1">
            <a:off x="8763172" y="1724280"/>
            <a:ext cx="0" cy="342418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riangle 45">
            <a:extLst>
              <a:ext uri="{FF2B5EF4-FFF2-40B4-BE49-F238E27FC236}">
                <a16:creationId xmlns:a16="http://schemas.microsoft.com/office/drawing/2014/main" id="{B6DBF851-07BC-953C-37F1-70030DD896AD}"/>
              </a:ext>
            </a:extLst>
          </p:cNvPr>
          <p:cNvSpPr/>
          <p:nvPr/>
        </p:nvSpPr>
        <p:spPr>
          <a:xfrm rot="16200000" flipH="1">
            <a:off x="5273391" y="1609980"/>
            <a:ext cx="164673" cy="2286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riangle 46">
            <a:extLst>
              <a:ext uri="{FF2B5EF4-FFF2-40B4-BE49-F238E27FC236}">
                <a16:creationId xmlns:a16="http://schemas.microsoft.com/office/drawing/2014/main" id="{EE283672-60E1-592D-B9B2-2EA316BF3413}"/>
              </a:ext>
            </a:extLst>
          </p:cNvPr>
          <p:cNvSpPr/>
          <p:nvPr/>
        </p:nvSpPr>
        <p:spPr>
          <a:xfrm rot="16200000" flipH="1">
            <a:off x="5787812" y="1609980"/>
            <a:ext cx="164673" cy="2286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riangle 47">
            <a:extLst>
              <a:ext uri="{FF2B5EF4-FFF2-40B4-BE49-F238E27FC236}">
                <a16:creationId xmlns:a16="http://schemas.microsoft.com/office/drawing/2014/main" id="{9BAC1614-4C98-C177-9050-DCC089B7B658}"/>
              </a:ext>
            </a:extLst>
          </p:cNvPr>
          <p:cNvSpPr/>
          <p:nvPr/>
        </p:nvSpPr>
        <p:spPr>
          <a:xfrm rot="16200000" flipH="1">
            <a:off x="6302233" y="1609980"/>
            <a:ext cx="164673" cy="2286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B6E5CBBA-D160-379B-77F4-0AE96FF05C73}"/>
              </a:ext>
            </a:extLst>
          </p:cNvPr>
          <p:cNvSpPr/>
          <p:nvPr/>
        </p:nvSpPr>
        <p:spPr>
          <a:xfrm>
            <a:off x="10406320" y="5039249"/>
            <a:ext cx="1514013" cy="63979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Columns for reshaping</a:t>
            </a:r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2FE39321-111C-F4C5-61E3-0E1BD4D8C975}"/>
              </a:ext>
            </a:extLst>
          </p:cNvPr>
          <p:cNvSpPr/>
          <p:nvPr/>
        </p:nvSpPr>
        <p:spPr>
          <a:xfrm rot="10800000">
            <a:off x="10857404" y="5662000"/>
            <a:ext cx="369869" cy="21804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2E64A84C-F92B-5962-81AB-4CDD17DE5F3C}"/>
              </a:ext>
            </a:extLst>
          </p:cNvPr>
          <p:cNvSpPr/>
          <p:nvPr/>
        </p:nvSpPr>
        <p:spPr>
          <a:xfrm>
            <a:off x="7884852" y="5035499"/>
            <a:ext cx="1993083" cy="63979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Variable with values from wide data columns</a:t>
            </a:r>
          </a:p>
        </p:txBody>
      </p:sp>
      <p:sp>
        <p:nvSpPr>
          <p:cNvPr id="32" name="Triangle 31">
            <a:extLst>
              <a:ext uri="{FF2B5EF4-FFF2-40B4-BE49-F238E27FC236}">
                <a16:creationId xmlns:a16="http://schemas.microsoft.com/office/drawing/2014/main" id="{3ED603A7-508B-75DC-5D71-B35C79D49BB1}"/>
              </a:ext>
            </a:extLst>
          </p:cNvPr>
          <p:cNvSpPr/>
          <p:nvPr/>
        </p:nvSpPr>
        <p:spPr>
          <a:xfrm rot="10800000">
            <a:off x="8580171" y="5658250"/>
            <a:ext cx="369869" cy="218040"/>
          </a:xfrm>
          <a:prstGeom prst="triangle">
            <a:avLst>
              <a:gd name="adj" fmla="val 10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04B99D6-99F4-6889-6A50-917D4659A38D}"/>
              </a:ext>
            </a:extLst>
          </p:cNvPr>
          <p:cNvSpPr txBox="1"/>
          <p:nvPr/>
        </p:nvSpPr>
        <p:spPr>
          <a:xfrm>
            <a:off x="8078633" y="1379247"/>
            <a:ext cx="736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cols</a:t>
            </a:r>
          </a:p>
        </p:txBody>
      </p:sp>
    </p:spTree>
    <p:extLst>
      <p:ext uri="{BB962C8B-B14F-4D97-AF65-F5344CB8AC3E}">
        <p14:creationId xmlns:p14="http://schemas.microsoft.com/office/powerpoint/2010/main" val="2018890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211</Words>
  <Application>Microsoft Macintosh PowerPoint</Application>
  <PresentationFormat>Widescreen</PresentationFormat>
  <Paragraphs>112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Lyon</dc:creator>
  <cp:lastModifiedBy>Nick Lyon</cp:lastModifiedBy>
  <cp:revision>8</cp:revision>
  <dcterms:created xsi:type="dcterms:W3CDTF">2022-07-01T20:04:57Z</dcterms:created>
  <dcterms:modified xsi:type="dcterms:W3CDTF">2022-07-01T21:18:05Z</dcterms:modified>
</cp:coreProperties>
</file>