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5"/>
  </p:notesMasterIdLst>
  <p:sldIdLst>
    <p:sldId id="256" r:id="rId2"/>
    <p:sldId id="261" r:id="rId3"/>
    <p:sldId id="324" r:id="rId4"/>
    <p:sldId id="262" r:id="rId5"/>
    <p:sldId id="284" r:id="rId6"/>
    <p:sldId id="313" r:id="rId7"/>
    <p:sldId id="292" r:id="rId8"/>
    <p:sldId id="295" r:id="rId9"/>
    <p:sldId id="296" r:id="rId10"/>
    <p:sldId id="271" r:id="rId11"/>
    <p:sldId id="278" r:id="rId12"/>
    <p:sldId id="314" r:id="rId13"/>
    <p:sldId id="298" r:id="rId14"/>
    <p:sldId id="315" r:id="rId15"/>
    <p:sldId id="316" r:id="rId16"/>
    <p:sldId id="317" r:id="rId17"/>
    <p:sldId id="318" r:id="rId18"/>
    <p:sldId id="300" r:id="rId19"/>
    <p:sldId id="319" r:id="rId20"/>
    <p:sldId id="320" r:id="rId21"/>
    <p:sldId id="289" r:id="rId22"/>
    <p:sldId id="301" r:id="rId23"/>
    <p:sldId id="302" r:id="rId24"/>
    <p:sldId id="304" r:id="rId25"/>
    <p:sldId id="303" r:id="rId26"/>
    <p:sldId id="305" r:id="rId27"/>
    <p:sldId id="299" r:id="rId28"/>
    <p:sldId id="321" r:id="rId29"/>
    <p:sldId id="310" r:id="rId30"/>
    <p:sldId id="322" r:id="rId31"/>
    <p:sldId id="323" r:id="rId32"/>
    <p:sldId id="282" r:id="rId33"/>
    <p:sldId id="312"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2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7/28/15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Strategies and Techniques for Analyzing Microbial Population Structure</a:t>
            </a:r>
          </a:p>
          <a:p>
            <a:r>
              <a:rPr lang="en-US" sz="1200" kern="1200" dirty="0" smtClean="0">
                <a:solidFill>
                  <a:schemeClr val="tx1"/>
                </a:solidFill>
                <a:latin typeface="+mn-lt"/>
                <a:ea typeface="+mn-ea"/>
                <a:cs typeface="+mn-cs"/>
              </a:rPr>
              <a:t>Explorations in Data Analyses for </a:t>
            </a:r>
            <a:r>
              <a:rPr lang="en-US" sz="1200" kern="1200" dirty="0" err="1" smtClean="0">
                <a:solidFill>
                  <a:schemeClr val="tx1"/>
                </a:solidFill>
                <a:latin typeface="+mn-lt"/>
                <a:ea typeface="+mn-ea"/>
                <a:cs typeface="+mn-cs"/>
              </a:rPr>
              <a:t>Metagenomic</a:t>
            </a:r>
            <a:r>
              <a:rPr lang="en-US" sz="1200" kern="1200" dirty="0" smtClean="0">
                <a:solidFill>
                  <a:schemeClr val="tx1"/>
                </a:solidFill>
                <a:latin typeface="+mn-lt"/>
                <a:ea typeface="+mn-ea"/>
                <a:cs typeface="+mn-cs"/>
              </a:rPr>
              <a:t> Advances in Microbial Ecology</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more </a:t>
            </a:r>
            <a:r>
              <a:rPr lang="en-US" dirty="0" err="1" smtClean="0"/>
              <a:t>Meridith’s</a:t>
            </a:r>
            <a:endParaRPr lang="en-US" dirty="0" smtClean="0"/>
          </a:p>
          <a:p>
            <a:r>
              <a:rPr lang="en-US" dirty="0" smtClean="0"/>
              <a:t>Not everyone can be a </a:t>
            </a:r>
            <a:r>
              <a:rPr lang="en-US" dirty="0" err="1" smtClean="0"/>
              <a:t>Meridith</a:t>
            </a:r>
            <a:r>
              <a:rPr lang="en-US" dirty="0" smtClean="0"/>
              <a:t> (15 year old girl)</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11</a:t>
            </a:fld>
            <a:endParaRPr lang="en-US"/>
          </a:p>
        </p:txBody>
      </p:sp>
    </p:spTree>
    <p:extLst>
      <p:ext uri="{BB962C8B-B14F-4D97-AF65-F5344CB8AC3E}">
        <p14:creationId xmlns:p14="http://schemas.microsoft.com/office/powerpoint/2010/main" val="26282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13</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I’ll talk</a:t>
            </a:r>
            <a:r>
              <a:rPr lang="en-US" baseline="0" dirty="0" smtClean="0"/>
              <a:t> about each one of the organizations, what we teach and what our audience is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15</a:t>
            </a:fld>
            <a:endParaRPr lang="en-US"/>
          </a:p>
        </p:txBody>
      </p:sp>
    </p:spTree>
    <p:extLst>
      <p:ext uri="{BB962C8B-B14F-4D97-AF65-F5344CB8AC3E}">
        <p14:creationId xmlns:p14="http://schemas.microsoft.com/office/powerpoint/2010/main" val="2310042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Materials</a:t>
            </a:r>
            <a:r>
              <a:rPr lang="en-US" baseline="0" dirty="0" smtClean="0"/>
              <a:t> and workshop model founded on successful SWC model</a:t>
            </a:r>
          </a:p>
          <a:p>
            <a:endParaRPr lang="en-US" baseline="0" dirty="0" smtClean="0"/>
          </a:p>
          <a:p>
            <a:r>
              <a:rPr lang="en-US" baseline="0" dirty="0" smtClean="0"/>
              <a:t>Workshops fill gaps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18</a:t>
            </a:fld>
            <a:endParaRPr lang="en-US"/>
          </a:p>
        </p:txBody>
      </p:sp>
    </p:spTree>
    <p:extLst>
      <p:ext uri="{BB962C8B-B14F-4D97-AF65-F5344CB8AC3E}">
        <p14:creationId xmlns:p14="http://schemas.microsoft.com/office/powerpoint/2010/main" val="209795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a focus</a:t>
            </a:r>
            <a:r>
              <a:rPr lang="en-US" baseline="0" dirty="0" smtClean="0"/>
              <a:t> on particular analysis techniques, workshops are focused on data management and what might be called data wrangling, </a:t>
            </a:r>
            <a:r>
              <a:rPr lang="en-US" baseline="0" dirty="0" err="1" smtClean="0"/>
              <a:t>gettting</a:t>
            </a:r>
            <a:r>
              <a:rPr lang="en-US" baseline="0" dirty="0" smtClean="0"/>
              <a:t> your data in to and out of analysis programs, formatting the data for analysis, conducting visualization </a:t>
            </a:r>
          </a:p>
          <a:p>
            <a:endParaRPr lang="en-US" baseline="0" dirty="0" smtClean="0"/>
          </a:p>
          <a:p>
            <a:r>
              <a:rPr lang="en-US" baseline="0" dirty="0" smtClean="0"/>
              <a:t>We want to teach not only skills but affect attitudes – emphasizing importance and value of these approaches for effective and reproducible research</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21</a:t>
            </a:fld>
            <a:endParaRPr lang="en-US"/>
          </a:p>
        </p:txBody>
      </p:sp>
    </p:spTree>
    <p:extLst>
      <p:ext uri="{BB962C8B-B14F-4D97-AF65-F5344CB8AC3E}">
        <p14:creationId xmlns:p14="http://schemas.microsoft.com/office/powerpoint/2010/main" val="346711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 but another very positive outcome has been the pool of instructors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27</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and affiliates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28</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32</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an audience I need to convince</a:t>
            </a:r>
            <a:r>
              <a:rPr lang="en-US" baseline="0" dirty="0" smtClean="0"/>
              <a:t> of the current and increasing velocity, volume and variety of data, and we’re all here to discuss the challenges and opportunities this data generation is presenting. Why are we all here though, why is now different than say when microscopes first were invented or telescopes had greater capacity. </a:t>
            </a:r>
          </a:p>
          <a:p>
            <a:endParaRPr lang="en-US" baseline="0" dirty="0" smtClean="0"/>
          </a:p>
          <a:p>
            <a:r>
              <a:rPr lang="en-US" baseline="0" dirty="0" smtClean="0"/>
              <a:t>Deception -&gt; Disruption (Phil Bourne)</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all here, and these conversations</a:t>
            </a:r>
            <a:r>
              <a:rPr lang="en-US" baseline="0" dirty="0" smtClean="0"/>
              <a:t> are getting broader and there’s more interest and investment in this issue, is because w</a:t>
            </a:r>
            <a:r>
              <a:rPr lang="en-US" dirty="0" smtClean="0"/>
              <a:t>hat’s different about now is that this data is being generated in all domains</a:t>
            </a:r>
            <a:r>
              <a:rPr lang="en-US" baseline="0" dirty="0" smtClean="0"/>
              <a:t> of research</a:t>
            </a:r>
          </a:p>
          <a:p>
            <a:endParaRPr lang="en-US" baseline="0" dirty="0" smtClean="0"/>
          </a:p>
          <a:p>
            <a:r>
              <a:rPr lang="en-US" baseline="0" dirty="0" smtClean="0"/>
              <a:t>Informing every scholarly endeavor</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4</a:t>
            </a:fld>
            <a:endParaRPr lang="en-US"/>
          </a:p>
        </p:txBody>
      </p:sp>
    </p:spTree>
    <p:extLst>
      <p:ext uri="{BB962C8B-B14F-4D97-AF65-F5344CB8AC3E}">
        <p14:creationId xmlns:p14="http://schemas.microsoft.com/office/powerpoint/2010/main" val="277055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well</a:t>
            </a:r>
            <a:r>
              <a:rPr lang="en-US" baseline="0" dirty="0" smtClean="0"/>
              <a:t> as in the non-academic sector. This lends itself to broad alignment on these issues in a way that we haven’t seen before, and also adds an urgency to the challenges. Industry might see how to turn this data in to value for the company, biomedical researchers see opportunities to save lives, geoscientists to address climate change. People think this data has the potential to address important issues affecting our lives and society.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5</a:t>
            </a:fld>
            <a:endParaRPr lang="en-US"/>
          </a:p>
        </p:txBody>
      </p:sp>
    </p:spTree>
    <p:extLst>
      <p:ext uri="{BB962C8B-B14F-4D97-AF65-F5344CB8AC3E}">
        <p14:creationId xmlns:p14="http://schemas.microsoft.com/office/powerpoint/2010/main" val="212639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6</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we have is a lot of data potential. The data available has the potential to answer new research questions, suggest solutions to societal challenges or save </a:t>
            </a:r>
            <a:r>
              <a:rPr lang="en-US" baseline="0" dirty="0" err="1" smtClean="0"/>
              <a:t>lifes</a:t>
            </a:r>
            <a:endParaRPr lang="en-US" baseline="0" dirty="0" smtClean="0"/>
          </a:p>
          <a:p>
            <a:endParaRPr lang="en-US" baseline="0" dirty="0" smtClean="0"/>
          </a:p>
          <a:p>
            <a:r>
              <a:rPr lang="en-US" baseline="0" dirty="0" smtClean="0"/>
              <a:t>Now we have two types of researchers – those who are excited about this data and are generating it themselves or engaging with public data efforts, and those who don’t yet see a use for this data. But that slice of the pie who won’t be able to derive value or discovery from these digital data collections is starting to become smaller. . </a:t>
            </a:r>
            <a:endParaRPr lang="en-US" baseline="0" dirty="0" smtClean="0"/>
          </a:p>
          <a:p>
            <a:endParaRPr lang="en-US" baseline="0" dirty="0" smtClean="0"/>
          </a:p>
          <a:p>
            <a:r>
              <a:rPr lang="en-US" baseline="0" dirty="0" smtClean="0"/>
              <a:t>As librarians you’re all the more aware of the data being generated.</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7</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data is not informatio</a:t>
            </a:r>
            <a:r>
              <a:rPr lang="en-US" baseline="0" dirty="0" smtClean="0"/>
              <a:t>n or scientific insight on its own and we need to unlock the potential of that data – some of that is tools and software, databases and infrastructure. But the key to that is the researchers themselves and their ability to conduct this </a:t>
            </a:r>
            <a:r>
              <a:rPr lang="en-US" baseline="0" dirty="0" smtClean="0"/>
              <a:t>research and good practice around data management and analysis and the software development to analyze this data.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8</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9</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but for instance …</a:t>
            </a:r>
            <a:endParaRPr lang="en-US" dirty="0" smtClean="0"/>
          </a:p>
          <a:p>
            <a:endParaRPr lang="en-US" dirty="0" smtClean="0"/>
          </a:p>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10</a:t>
            </a:fld>
            <a:endParaRPr lang="en-US"/>
          </a:p>
        </p:txBody>
      </p:sp>
    </p:spTree>
    <p:extLst>
      <p:ext uri="{BB962C8B-B14F-4D97-AF65-F5344CB8AC3E}">
        <p14:creationId xmlns:p14="http://schemas.microsoft.com/office/powerpoint/2010/main" val="373863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7/28/15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7/28/15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7/28/15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7/28/15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7/28/15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7/28/15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4480"/>
            <a:ext cx="7543800" cy="2770143"/>
          </a:xfrm>
        </p:spPr>
        <p:txBody>
          <a:bodyPr/>
          <a:lstStyle/>
          <a:p>
            <a:r>
              <a:rPr lang="en-US" sz="4800" dirty="0" smtClean="0">
                <a:latin typeface="+mn-lt"/>
              </a:rPr>
              <a:t>Software &amp; Data Carpentry</a:t>
            </a:r>
            <a:r>
              <a:rPr lang="en-US" sz="4800" dirty="0">
                <a:latin typeface="+mn-lt"/>
              </a:rPr>
              <a:t>: </a:t>
            </a:r>
            <a:br>
              <a:rPr lang="en-US" sz="4800" dirty="0">
                <a:latin typeface="+mn-lt"/>
              </a:rPr>
            </a:br>
            <a:r>
              <a:rPr lang="en-US" sz="4800" dirty="0" smtClean="0">
                <a:latin typeface="+mn-lt"/>
              </a:rPr>
              <a:t>Training to Enable More Effective Research</a:t>
            </a:r>
            <a:endParaRPr lang="en-US" sz="4800" dirty="0">
              <a:latin typeface="+mn-lt"/>
            </a:endParaRPr>
          </a:p>
        </p:txBody>
      </p:sp>
      <p:sp>
        <p:nvSpPr>
          <p:cNvPr id="3" name="Subtitle 2"/>
          <p:cNvSpPr>
            <a:spLocks noGrp="1"/>
          </p:cNvSpPr>
          <p:nvPr>
            <p:ph type="subTitle" idx="1"/>
          </p:nvPr>
        </p:nvSpPr>
        <p:spPr>
          <a:xfrm>
            <a:off x="685800" y="4253762"/>
            <a:ext cx="7624902" cy="1512004"/>
          </a:xfrm>
        </p:spPr>
        <p:txBody>
          <a:bodyPr>
            <a:normAutofit/>
          </a:bodyPr>
          <a:lstStyle/>
          <a:p>
            <a:r>
              <a:rPr lang="en-US" dirty="0" smtClean="0"/>
              <a:t>Greg Wilson, PhD				Tracy Teal, PhD</a:t>
            </a:r>
            <a:endParaRPr lang="en-US" dirty="0" smtClean="0"/>
          </a:p>
          <a:p>
            <a:r>
              <a:rPr lang="en-US" dirty="0" smtClean="0"/>
              <a:t>Software</a:t>
            </a:r>
            <a:r>
              <a:rPr lang="en-US" dirty="0" smtClean="0"/>
              <a:t> </a:t>
            </a:r>
            <a:r>
              <a:rPr lang="en-US" dirty="0" smtClean="0"/>
              <a:t>Carpentry </a:t>
            </a:r>
            <a:r>
              <a:rPr lang="en-US" dirty="0"/>
              <a:t>	</a:t>
            </a:r>
            <a:r>
              <a:rPr lang="en-US" dirty="0" smtClean="0"/>
              <a:t>		</a:t>
            </a:r>
            <a:r>
              <a:rPr lang="en-US" dirty="0" smtClean="0"/>
              <a:t>Data Carpentry </a:t>
            </a:r>
          </a:p>
          <a:p>
            <a:r>
              <a:rPr lang="en-US" dirty="0"/>
              <a:t>Executive </a:t>
            </a:r>
            <a:r>
              <a:rPr lang="en-US" dirty="0" smtClean="0"/>
              <a:t>Director	</a:t>
            </a:r>
            <a:r>
              <a:rPr lang="en-US" dirty="0"/>
              <a:t>	</a:t>
            </a:r>
            <a:r>
              <a:rPr lang="en-US" dirty="0" smtClean="0"/>
              <a:t>	Executive Director</a:t>
            </a:r>
            <a:endParaRPr lang="en-US" dirty="0"/>
          </a:p>
          <a:p>
            <a:endParaRPr lang="en-US" dirty="0"/>
          </a:p>
        </p:txBody>
      </p:sp>
      <p:pic>
        <p:nvPicPr>
          <p:cNvPr id="8" name="Picture 7" descr="DC1_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00" y="140090"/>
            <a:ext cx="1092200" cy="685800"/>
          </a:xfrm>
          <a:prstGeom prst="rect">
            <a:avLst/>
          </a:prstGeom>
        </p:spPr>
      </p:pic>
      <p:sp>
        <p:nvSpPr>
          <p:cNvPr id="4" name="TextBox 3"/>
          <p:cNvSpPr txBox="1"/>
          <p:nvPr/>
        </p:nvSpPr>
        <p:spPr>
          <a:xfrm>
            <a:off x="453112" y="5765766"/>
            <a:ext cx="7857590" cy="830997"/>
          </a:xfrm>
          <a:prstGeom prst="rect">
            <a:avLst/>
          </a:prstGeom>
          <a:noFill/>
        </p:spPr>
        <p:txBody>
          <a:bodyPr wrap="none" rtlCol="0">
            <a:spAutoFit/>
          </a:bodyPr>
          <a:lstStyle/>
          <a:p>
            <a:r>
              <a:rPr lang="en-US" sz="2400" dirty="0" smtClean="0"/>
              <a:t>@</a:t>
            </a:r>
            <a:r>
              <a:rPr lang="en-US" sz="2400" dirty="0" err="1" smtClean="0"/>
              <a:t>swcarpentry</a:t>
            </a:r>
            <a:r>
              <a:rPr lang="en-US" sz="2400" dirty="0" smtClean="0"/>
              <a:t> 				@</a:t>
            </a:r>
            <a:r>
              <a:rPr lang="en-US" sz="2400" dirty="0" err="1" smtClean="0"/>
              <a:t>datacarpentry</a:t>
            </a:r>
            <a:endParaRPr lang="en-US" sz="2400" dirty="0" smtClean="0"/>
          </a:p>
          <a:p>
            <a:r>
              <a:rPr lang="en-US" sz="2400" dirty="0" smtClean="0"/>
              <a:t>http://software-</a:t>
            </a:r>
            <a:r>
              <a:rPr lang="en-US" sz="2400" dirty="0" err="1" smtClean="0"/>
              <a:t>carpentry.org</a:t>
            </a:r>
            <a:r>
              <a:rPr lang="en-US" sz="2400" dirty="0" smtClean="0"/>
              <a:t>           http</a:t>
            </a:r>
            <a:r>
              <a:rPr lang="en-US" sz="2400" dirty="0" smtClean="0"/>
              <a:t>://</a:t>
            </a:r>
            <a:r>
              <a:rPr lang="en-US" sz="2400" dirty="0" err="1" smtClean="0"/>
              <a:t>datacarpentry.org</a:t>
            </a:r>
            <a:endParaRPr lang="en-US" sz="2400" dirty="0"/>
          </a:p>
        </p:txBody>
      </p:sp>
      <p:pic>
        <p:nvPicPr>
          <p:cNvPr id="6" name="Picture 5"/>
          <p:cNvPicPr/>
          <p:nvPr/>
        </p:nvPicPr>
        <p:blipFill>
          <a:blip r:embed="rId3"/>
          <a:stretch/>
        </p:blipFill>
        <p:spPr>
          <a:xfrm>
            <a:off x="457200" y="202051"/>
            <a:ext cx="1975590" cy="777117"/>
          </a:xfrm>
          <a:prstGeom prst="rect">
            <a:avLst/>
          </a:prstGeom>
          <a:ln>
            <a:noFill/>
          </a:ln>
        </p:spPr>
      </p:pic>
    </p:spTree>
    <p:extLst>
      <p:ext uri="{BB962C8B-B14F-4D97-AF65-F5344CB8AC3E}">
        <p14:creationId xmlns:p14="http://schemas.microsoft.com/office/powerpoint/2010/main" val="25050262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247004" cy="3931595"/>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
        <p:nvSpPr>
          <p:cNvPr id="2" name="TextBox 1"/>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2418075"/>
          </a:xfrm>
        </p:spPr>
        <p:txBody>
          <a:bodyPr/>
          <a:lstStyle/>
          <a:p>
            <a:pPr algn="ctr"/>
            <a:r>
              <a:rPr lang="en-US" dirty="0" smtClean="0">
                <a:latin typeface="+mn-lt"/>
              </a:rPr>
              <a:t>Software and Data </a:t>
            </a:r>
            <a:r>
              <a:rPr lang="en-US" dirty="0" smtClean="0">
                <a:latin typeface="+mn-lt"/>
              </a:rPr>
              <a:t>Carpentry </a:t>
            </a:r>
            <a:r>
              <a:rPr lang="en-US" dirty="0" smtClean="0">
                <a:latin typeface="+mn-lt"/>
              </a:rPr>
              <a:t/>
            </a:r>
            <a:br>
              <a:rPr lang="en-US" dirty="0" smtClean="0">
                <a:latin typeface="+mn-lt"/>
              </a:rPr>
            </a:br>
            <a:r>
              <a:rPr lang="en-US" dirty="0" smtClean="0">
                <a:latin typeface="+mn-lt"/>
              </a:rPr>
              <a:t>are </a:t>
            </a:r>
            <a:r>
              <a:rPr lang="en-US" dirty="0" smtClean="0">
                <a:latin typeface="+mn-lt"/>
              </a:rPr>
              <a:t>filling </a:t>
            </a:r>
            <a:r>
              <a:rPr lang="en-US" dirty="0">
                <a:latin typeface="+mn-lt"/>
              </a:rPr>
              <a:t>t</a:t>
            </a:r>
            <a:r>
              <a:rPr lang="en-US" dirty="0" smtClean="0">
                <a:latin typeface="+mn-lt"/>
              </a:rPr>
              <a:t>hat </a:t>
            </a:r>
            <a:r>
              <a:rPr lang="en-US" dirty="0" smtClean="0">
                <a:latin typeface="+mn-lt"/>
              </a:rPr>
              <a:t>training gap</a:t>
            </a:r>
            <a:endParaRPr lang="en-US" dirty="0">
              <a:latin typeface="+mn-lt"/>
            </a:endParaRPr>
          </a:p>
        </p:txBody>
      </p:sp>
      <p:sp>
        <p:nvSpPr>
          <p:cNvPr id="3" name="Content Placeholder 2"/>
          <p:cNvSpPr>
            <a:spLocks noGrp="1"/>
          </p:cNvSpPr>
          <p:nvPr>
            <p:ph idx="1"/>
          </p:nvPr>
        </p:nvSpPr>
        <p:spPr>
          <a:xfrm>
            <a:off x="457200" y="2692712"/>
            <a:ext cx="7620000" cy="3876382"/>
          </a:xfrm>
        </p:spPr>
        <p:txBody>
          <a:bodyPr>
            <a:normAutofit/>
          </a:bodyPr>
          <a:lstStyle/>
          <a:p>
            <a:pPr marL="114300" indent="0" algn="ctr">
              <a:buNone/>
            </a:pPr>
            <a:endParaRPr lang="en-US" sz="2800" dirty="0"/>
          </a:p>
          <a:p>
            <a:pPr marL="114300" indent="0" algn="ctr">
              <a:buNone/>
            </a:pPr>
            <a:r>
              <a:rPr lang="en-US" sz="2800" dirty="0" smtClean="0"/>
              <a:t>Our goal is </a:t>
            </a:r>
            <a:r>
              <a:rPr lang="en-US" sz="2800" dirty="0"/>
              <a:t>to provide researchers high-</a:t>
            </a:r>
            <a:r>
              <a:rPr lang="en-US" sz="2800" dirty="0" smtClean="0"/>
              <a:t>quality </a:t>
            </a:r>
            <a:endParaRPr lang="en-US" sz="2800" dirty="0" smtClean="0"/>
          </a:p>
          <a:p>
            <a:pPr marL="114300" indent="0" algn="ctr">
              <a:buNone/>
            </a:pPr>
            <a:r>
              <a:rPr lang="en-US" sz="2800" dirty="0" smtClean="0"/>
              <a:t>training </a:t>
            </a:r>
            <a:r>
              <a:rPr lang="en-US" sz="2800" dirty="0"/>
              <a:t>covering the </a:t>
            </a:r>
            <a:r>
              <a:rPr lang="en-US" sz="2800" dirty="0" smtClean="0"/>
              <a:t>fundamentals and best practices in software development and the full </a:t>
            </a:r>
            <a:r>
              <a:rPr lang="en-US" sz="2800" dirty="0"/>
              <a:t>lifecycle of data-driven research.</a:t>
            </a:r>
          </a:p>
        </p:txBody>
      </p:sp>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497664" y="713990"/>
            <a:ext cx="3266275" cy="1320844"/>
          </a:xfrm>
          <a:prstGeom prst="rect">
            <a:avLst/>
          </a:prstGeom>
          <a:ln>
            <a:noFill/>
          </a:ln>
        </p:spPr>
      </p:pic>
      <p:sp>
        <p:nvSpPr>
          <p:cNvPr id="73" name="CustomShape 1"/>
          <p:cNvSpPr/>
          <p:nvPr/>
        </p:nvSpPr>
        <p:spPr>
          <a:xfrm>
            <a:off x="3763938" y="863891"/>
            <a:ext cx="4574869" cy="1314833"/>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pPr algn="r">
              <a:lnSpc>
                <a:spcPct val="100000"/>
              </a:lnSpc>
            </a:pPr>
            <a:r>
              <a:rPr lang="en-US" sz="2200" i="1" dirty="0">
                <a:latin typeface="Arial"/>
              </a:rPr>
              <a:t>We teach basic lab skills</a:t>
            </a:r>
            <a:endParaRPr dirty="0"/>
          </a:p>
          <a:p>
            <a:pPr algn="r">
              <a:lnSpc>
                <a:spcPct val="100000"/>
              </a:lnSpc>
            </a:pPr>
            <a:r>
              <a:rPr lang="en-US" sz="2200" i="1" dirty="0">
                <a:latin typeface="Arial"/>
              </a:rPr>
              <a:t>for scientific computing</a:t>
            </a:r>
            <a:endParaRPr dirty="0"/>
          </a:p>
          <a:p>
            <a:pPr algn="r">
              <a:lnSpc>
                <a:spcPct val="100000"/>
              </a:lnSpc>
            </a:pPr>
            <a:r>
              <a:rPr lang="en-US" sz="2200" i="1" dirty="0">
                <a:latin typeface="Arial"/>
              </a:rPr>
              <a:t>so that researchers can do more</a:t>
            </a:r>
            <a:endParaRPr dirty="0"/>
          </a:p>
          <a:p>
            <a:pPr algn="r">
              <a:lnSpc>
                <a:spcPct val="100000"/>
              </a:lnSpc>
            </a:pPr>
            <a:r>
              <a:rPr lang="en-US" sz="2200" i="1" dirty="0">
                <a:latin typeface="Arial"/>
              </a:rPr>
              <a:t>in less time and with less pain.</a:t>
            </a:r>
            <a:endParaRPr dirty="0"/>
          </a:p>
        </p:txBody>
      </p:sp>
      <p:sp>
        <p:nvSpPr>
          <p:cNvPr id="2" name="TextBox 1"/>
          <p:cNvSpPr txBox="1"/>
          <p:nvPr/>
        </p:nvSpPr>
        <p:spPr>
          <a:xfrm>
            <a:off x="497665" y="3417786"/>
            <a:ext cx="4169007" cy="1776527"/>
          </a:xfrm>
          <a:prstGeom prst="rect">
            <a:avLst/>
          </a:prstGeom>
          <a:noFill/>
        </p:spPr>
        <p:txBody>
          <a:bodyPr wrap="square" lIns="82945" tIns="41473" rIns="82945" bIns="41473" rtlCol="0">
            <a:spAutoFit/>
          </a:bodyPr>
          <a:lstStyle/>
          <a:p>
            <a:r>
              <a:rPr lang="en-US" sz="2200" i="1" dirty="0"/>
              <a:t>Teach </a:t>
            </a:r>
            <a:r>
              <a:rPr lang="en-US" sz="2200" i="1" dirty="0"/>
              <a:t>basic concepts, skills and tools for working more effectively with data</a:t>
            </a:r>
            <a:r>
              <a:rPr lang="en-US" sz="2200" i="1" dirty="0"/>
              <a:t>. Workshops are designed for people with little to no prior computational experience. </a:t>
            </a:r>
            <a:endParaRPr lang="en-US" sz="2200" i="1" dirty="0"/>
          </a:p>
        </p:txBody>
      </p:sp>
      <p:pic>
        <p:nvPicPr>
          <p:cNvPr id="3" name="Picture 2"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642" y="3717778"/>
            <a:ext cx="2168057" cy="1360848"/>
          </a:xfrm>
          <a:prstGeom prst="rect">
            <a:avLst/>
          </a:prstGeom>
        </p:spPr>
      </p:pic>
    </p:spTree>
    <p:extLst>
      <p:ext uri="{BB962C8B-B14F-4D97-AF65-F5344CB8AC3E}">
        <p14:creationId xmlns:p14="http://schemas.microsoft.com/office/powerpoint/2010/main" val="30486186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a:ln>
            <a:noFill/>
          </a:ln>
        </p:spPr>
        <p:txBody>
          <a:bodyPr>
            <a:normAutofit fontScale="77500" lnSpcReduction="20000"/>
          </a:bodyPr>
          <a:lstStyle/>
          <a:p>
            <a:pPr>
              <a:buFontTx/>
              <a:buChar char="-"/>
            </a:pPr>
            <a:r>
              <a:rPr lang="en-US" sz="3200" dirty="0" smtClean="0"/>
              <a:t>Developed </a:t>
            </a:r>
            <a:r>
              <a:rPr lang="en-US" sz="3200" dirty="0"/>
              <a:t>by practitioners for practitioners </a:t>
            </a:r>
          </a:p>
          <a:p>
            <a:pPr marL="114300" indent="0">
              <a:buNone/>
            </a:pPr>
            <a:endParaRPr lang="en-US" sz="3200" dirty="0" smtClean="0"/>
          </a:p>
          <a:p>
            <a:pPr>
              <a:buFontTx/>
              <a:buChar char="-"/>
            </a:pPr>
            <a:r>
              <a:rPr lang="en-US" sz="3200" dirty="0" smtClean="0"/>
              <a:t>Identify </a:t>
            </a:r>
            <a:r>
              <a:rPr lang="en-US" sz="3200" dirty="0" smtClean="0"/>
              <a:t>skills and best practices needed in software development, </a:t>
            </a:r>
            <a:r>
              <a:rPr lang="en-US" sz="3200" dirty="0" smtClean="0"/>
              <a:t>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a:t>
            </a:r>
            <a:r>
              <a:rPr lang="en-US" sz="3200" dirty="0" smtClean="0">
                <a:solidFill>
                  <a:schemeClr val="bg2">
                    <a:lumMod val="75000"/>
                  </a:schemeClr>
                </a:solidFill>
              </a:rPr>
              <a:t>materials </a:t>
            </a:r>
            <a:r>
              <a:rPr lang="en-US" sz="3200" dirty="0" smtClean="0"/>
              <a:t>(all available on </a:t>
            </a:r>
            <a:r>
              <a:rPr lang="en-US" sz="3200" dirty="0" err="1" smtClean="0"/>
              <a:t>github</a:t>
            </a:r>
            <a:r>
              <a:rPr lang="en-US" sz="3200" dirty="0" smtClean="0"/>
              <a:t>)</a:t>
            </a:r>
            <a:endParaRPr lang="en-US" sz="3200" dirty="0">
              <a:solidFill>
                <a:schemeClr val="bg2">
                  <a:lumMod val="75000"/>
                </a:schemeClr>
              </a:solidFill>
            </a:endParaRP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Hands-on intensive workshops</a:t>
            </a:r>
            <a:endParaRPr lang="en-US" sz="4000" dirty="0">
              <a:latin typeface="+mn-lt"/>
            </a:endParaRPr>
          </a:p>
        </p:txBody>
      </p:sp>
      <p:sp>
        <p:nvSpPr>
          <p:cNvPr id="17413" name="Rectangle 7"/>
          <p:cNvSpPr>
            <a:spLocks noChangeArrowheads="1"/>
          </p:cNvSpPr>
          <p:nvPr/>
        </p:nvSpPr>
        <p:spPr bwMode="auto">
          <a:xfrm>
            <a:off x="368300" y="1871437"/>
            <a:ext cx="4635500" cy="260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pPr indent="358738">
              <a:lnSpc>
                <a:spcPct val="150000"/>
              </a:lnSpc>
              <a:buSzPct val="100000"/>
              <a:buFont typeface="Arial" charset="0"/>
              <a:buChar char="•"/>
            </a:pPr>
            <a:r>
              <a:rPr lang="en-US" sz="2200" dirty="0" smtClean="0"/>
              <a:t>Two </a:t>
            </a:r>
            <a:r>
              <a:rPr lang="en-US" sz="2200" dirty="0"/>
              <a:t>days </a:t>
            </a:r>
          </a:p>
          <a:p>
            <a:pPr indent="358738">
              <a:lnSpc>
                <a:spcPct val="150000"/>
              </a:lnSpc>
              <a:buSzPct val="100000"/>
              <a:buFont typeface="Arial" charset="0"/>
              <a:buChar char="•"/>
            </a:pPr>
            <a:r>
              <a:rPr lang="en-US" sz="2200" dirty="0"/>
              <a:t>Hands-on</a:t>
            </a:r>
          </a:p>
          <a:p>
            <a:pPr indent="358738">
              <a:lnSpc>
                <a:spcPct val="150000"/>
              </a:lnSpc>
              <a:buSzPct val="100000"/>
              <a:buFont typeface="Arial" charset="0"/>
              <a:buChar char="•"/>
            </a:pPr>
            <a:r>
              <a:rPr lang="en-US" sz="2200" dirty="0"/>
              <a:t>Qualified instructors</a:t>
            </a:r>
          </a:p>
          <a:p>
            <a:pPr indent="358738">
              <a:lnSpc>
                <a:spcPct val="150000"/>
              </a:lnSpc>
              <a:buSzPct val="100000"/>
              <a:buFont typeface="Arial" charset="0"/>
              <a:buChar char="•"/>
            </a:pPr>
            <a:r>
              <a:rPr lang="en-US" sz="2200" dirty="0"/>
              <a:t>Helpers</a:t>
            </a:r>
          </a:p>
          <a:p>
            <a:pPr indent="358738">
              <a:lnSpc>
                <a:spcPct val="150000"/>
              </a:lnSpc>
              <a:buSzPct val="100000"/>
              <a:buFont typeface="Arial" charset="0"/>
              <a:buChar char="•"/>
            </a:pPr>
            <a:r>
              <a:rPr lang="en-US" sz="2200" dirty="0"/>
              <a:t>Post-it notes! </a:t>
            </a:r>
          </a:p>
        </p:txBody>
      </p:sp>
    </p:spTree>
    <p:extLst>
      <p:ext uri="{BB962C8B-B14F-4D97-AF65-F5344CB8AC3E}">
        <p14:creationId xmlns:p14="http://schemas.microsoft.com/office/powerpoint/2010/main" val="13205081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640"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Why workshops?</a:t>
            </a:r>
            <a:endParaRPr lang="en-US" sz="4000" dirty="0">
              <a:latin typeface="+mn-lt"/>
            </a:endParaRPr>
          </a:p>
        </p:txBody>
      </p:sp>
      <p:sp>
        <p:nvSpPr>
          <p:cNvPr id="17413" name="Rectangle 7"/>
          <p:cNvSpPr>
            <a:spLocks noChangeArrowheads="1"/>
          </p:cNvSpPr>
          <p:nvPr/>
        </p:nvSpPr>
        <p:spPr bwMode="auto">
          <a:xfrm>
            <a:off x="368300" y="1871437"/>
            <a:ext cx="3701650" cy="361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pPr indent="358738">
              <a:lnSpc>
                <a:spcPct val="150000"/>
              </a:lnSpc>
              <a:buSzPct val="100000"/>
              <a:buFont typeface="Arial" charset="0"/>
              <a:buChar char="•"/>
            </a:pPr>
            <a:r>
              <a:rPr lang="en-US" sz="2200" dirty="0" smtClean="0"/>
              <a:t>The curriculum is full</a:t>
            </a:r>
            <a:endParaRPr lang="en-US" sz="2200" dirty="0"/>
          </a:p>
          <a:p>
            <a:pPr indent="358738">
              <a:lnSpc>
                <a:spcPct val="150000"/>
              </a:lnSpc>
              <a:buSzPct val="100000"/>
              <a:buFont typeface="Arial" charset="0"/>
              <a:buChar char="•"/>
            </a:pPr>
            <a:r>
              <a:rPr lang="en-US" sz="2200" dirty="0" smtClean="0"/>
              <a:t>Researchers don’t have </a:t>
            </a:r>
          </a:p>
          <a:p>
            <a:pPr>
              <a:lnSpc>
                <a:spcPct val="150000"/>
              </a:lnSpc>
              <a:buSzPct val="100000"/>
            </a:pPr>
            <a:r>
              <a:rPr lang="en-US" sz="2200" dirty="0"/>
              <a:t> </a:t>
            </a:r>
            <a:r>
              <a:rPr lang="en-US" sz="2200" dirty="0" smtClean="0"/>
              <a:t>     much time</a:t>
            </a:r>
          </a:p>
          <a:p>
            <a:pPr marL="342900" indent="-342900">
              <a:lnSpc>
                <a:spcPct val="150000"/>
              </a:lnSpc>
              <a:buSzPct val="100000"/>
              <a:buFont typeface="Arial"/>
              <a:buChar char="•"/>
            </a:pPr>
            <a:r>
              <a:rPr lang="en-US" sz="2200" dirty="0" smtClean="0"/>
              <a:t>Allows for focused attention and collaborative learning</a:t>
            </a:r>
          </a:p>
          <a:p>
            <a:pPr marL="342900" indent="-342900">
              <a:lnSpc>
                <a:spcPct val="150000"/>
              </a:lnSpc>
              <a:buSzPct val="100000"/>
              <a:buFont typeface="Arial"/>
              <a:buChar char="•"/>
            </a:pPr>
            <a:r>
              <a:rPr lang="en-US" sz="2200" dirty="0" smtClean="0"/>
              <a:t>Building a community</a:t>
            </a:r>
            <a:endParaRPr lang="en-US" sz="2200" dirty="0"/>
          </a:p>
        </p:txBody>
      </p:sp>
    </p:spTree>
    <p:extLst>
      <p:ext uri="{BB962C8B-B14F-4D97-AF65-F5344CB8AC3E}">
        <p14:creationId xmlns:p14="http://schemas.microsoft.com/office/powerpoint/2010/main" val="10975981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2" name="TextBox 1"/>
          <p:cNvSpPr txBox="1"/>
          <p:nvPr/>
        </p:nvSpPr>
        <p:spPr>
          <a:xfrm>
            <a:off x="2816123" y="405837"/>
            <a:ext cx="5828800" cy="1437973"/>
          </a:xfrm>
          <a:prstGeom prst="rect">
            <a:avLst/>
          </a:prstGeom>
          <a:noFill/>
        </p:spPr>
        <p:txBody>
          <a:bodyPr wrap="square" lIns="82945" tIns="41473" rIns="82945" bIns="41473" rtlCol="0">
            <a:spAutoFit/>
          </a:bodyPr>
          <a:lstStyle/>
          <a:p>
            <a:pPr marL="311045" indent="-311045">
              <a:buFontTx/>
              <a:buChar char="-"/>
            </a:pPr>
            <a:r>
              <a:rPr lang="en-US" sz="2200" dirty="0"/>
              <a:t>Sibling organization of Software Carpentry</a:t>
            </a:r>
          </a:p>
          <a:p>
            <a:pPr marL="311045" indent="-311045">
              <a:buFontTx/>
              <a:buChar char="-"/>
            </a:pPr>
            <a:r>
              <a:rPr lang="en-US" sz="2200" dirty="0"/>
              <a:t>Officially started November, 2014</a:t>
            </a:r>
          </a:p>
          <a:p>
            <a:pPr marL="311045" indent="-311045">
              <a:buFontTx/>
              <a:buChar char="-"/>
            </a:pPr>
            <a:r>
              <a:rPr lang="en-US" sz="2200" dirty="0"/>
              <a:t>Developed and ran workshops prior to November with NSF support</a:t>
            </a:r>
            <a:endParaRPr lang="en-US" sz="2200" dirty="0"/>
          </a:p>
        </p:txBody>
      </p:sp>
      <p:sp>
        <p:nvSpPr>
          <p:cNvPr id="3" name="Rectangle 2"/>
          <p:cNvSpPr/>
          <p:nvPr/>
        </p:nvSpPr>
        <p:spPr>
          <a:xfrm>
            <a:off x="186779" y="1891802"/>
            <a:ext cx="8075630" cy="3777075"/>
          </a:xfrm>
          <a:prstGeom prst="rect">
            <a:avLst/>
          </a:prstGeom>
        </p:spPr>
        <p:txBody>
          <a:bodyPr wrap="square" lIns="82945" tIns="41473" rIns="82945" bIns="41473">
            <a:spAutoFit/>
          </a:bodyPr>
          <a:lstStyle/>
          <a:p>
            <a:r>
              <a:rPr lang="en-US" sz="2400" b="1" u="sng" dirty="0"/>
              <a:t>Curriculum</a:t>
            </a:r>
            <a:endParaRPr lang="en-US" sz="2400" dirty="0"/>
          </a:p>
          <a:p>
            <a:pPr marL="311045" indent="-311045">
              <a:buFont typeface="Arial"/>
              <a:buChar char="•"/>
            </a:pPr>
            <a:r>
              <a:rPr lang="en-US" sz="2400" dirty="0"/>
              <a:t>Focused on data - teaches how to manage and analyze data in an effective and reproducible way.</a:t>
            </a:r>
          </a:p>
          <a:p>
            <a:pPr marL="311045" indent="-311045">
              <a:buFont typeface="Arial"/>
              <a:buChar char="•"/>
            </a:pPr>
            <a:r>
              <a:rPr lang="en-US" sz="2400" dirty="0"/>
              <a:t>Initial focus is on workshops for novices - there are no prerequisites, and no prior knowledge computational experience is assumed.</a:t>
            </a:r>
          </a:p>
          <a:p>
            <a:pPr marL="311045" indent="-311045">
              <a:buFont typeface="Arial"/>
              <a:buChar char="•"/>
            </a:pPr>
            <a:r>
              <a:rPr lang="en-US" sz="2400" dirty="0"/>
              <a:t>Domain specific by design – currently have lessons in biology and are developing lessons for genomics, geosciences and social sciences.</a:t>
            </a:r>
          </a:p>
          <a:p>
            <a:pPr marL="311045" indent="-311045">
              <a:buFont typeface="Arial"/>
              <a:buChar char="•"/>
            </a:pPr>
            <a:endParaRPr lang="en-US" sz="2400" b="1" u="sng" dirty="0"/>
          </a:p>
        </p:txBody>
      </p:sp>
      <p:sp>
        <p:nvSpPr>
          <p:cNvPr id="5" name="TextBox 4"/>
          <p:cNvSpPr txBox="1"/>
          <p:nvPr/>
        </p:nvSpPr>
        <p:spPr>
          <a:xfrm>
            <a:off x="422401" y="5484724"/>
            <a:ext cx="8222522" cy="753865"/>
          </a:xfrm>
          <a:prstGeom prst="rect">
            <a:avLst/>
          </a:prstGeom>
          <a:noFill/>
        </p:spPr>
        <p:txBody>
          <a:bodyPr wrap="square" lIns="82945" tIns="41473" rIns="82945" bIns="41473" rtlCol="0">
            <a:spAutoFit/>
          </a:bodyPr>
          <a:lstStyle/>
          <a:p>
            <a:r>
              <a:rPr lang="en-US" sz="2200" dirty="0"/>
              <a:t>Planning 24 workshops in 2015 and the development of materials in more domains and for more advanced data analysis topics. </a:t>
            </a:r>
            <a:endParaRPr lang="en-US" sz="2200" dirty="0"/>
          </a:p>
        </p:txBody>
      </p:sp>
    </p:spTree>
    <p:extLst>
      <p:ext uri="{BB962C8B-B14F-4D97-AF65-F5344CB8AC3E}">
        <p14:creationId xmlns:p14="http://schemas.microsoft.com/office/powerpoint/2010/main" val="125348864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713094" cy="1075276"/>
          </a:xfrm>
          <a:prstGeom prst="rect">
            <a:avLst/>
          </a:prstGeom>
        </p:spPr>
      </p:pic>
      <p:sp>
        <p:nvSpPr>
          <p:cNvPr id="3" name="Rectangle 2"/>
          <p:cNvSpPr/>
          <p:nvPr/>
        </p:nvSpPr>
        <p:spPr>
          <a:xfrm>
            <a:off x="921206" y="1891802"/>
            <a:ext cx="7142192" cy="3961741"/>
          </a:xfrm>
          <a:prstGeom prst="rect">
            <a:avLst/>
          </a:prstGeom>
        </p:spPr>
        <p:txBody>
          <a:bodyPr wrap="square" lIns="82945" tIns="41473" rIns="82945" bIns="41473">
            <a:spAutoFit/>
          </a:bodyPr>
          <a:lstStyle/>
          <a:p>
            <a:r>
              <a:rPr lang="en-US" sz="2800" b="1" u="sng" dirty="0" smtClean="0"/>
              <a:t>Curriculum</a:t>
            </a:r>
          </a:p>
          <a:p>
            <a:endParaRPr lang="en-US" sz="2800" dirty="0"/>
          </a:p>
          <a:p>
            <a:pPr marL="311045" indent="-311045">
              <a:buFont typeface="Arial"/>
              <a:buChar char="•"/>
            </a:pPr>
            <a:r>
              <a:rPr lang="en-US" sz="2800" dirty="0" smtClean="0"/>
              <a:t>Data organization in spreadsheets</a:t>
            </a:r>
          </a:p>
          <a:p>
            <a:pPr marL="311045" indent="-311045">
              <a:buFont typeface="Arial"/>
              <a:buChar char="•"/>
            </a:pPr>
            <a:r>
              <a:rPr lang="en-US" sz="2800" dirty="0" smtClean="0"/>
              <a:t>Data cleaning in </a:t>
            </a:r>
            <a:r>
              <a:rPr lang="en-US" sz="2800" dirty="0" err="1" smtClean="0"/>
              <a:t>OpenRefine</a:t>
            </a:r>
            <a:endParaRPr lang="en-US" sz="2800" dirty="0" smtClean="0"/>
          </a:p>
          <a:p>
            <a:pPr marL="311045" indent="-311045">
              <a:buFont typeface="Arial"/>
              <a:buChar char="•"/>
            </a:pPr>
            <a:r>
              <a:rPr lang="en-US" sz="2800" dirty="0" smtClean="0"/>
              <a:t>Introduction to data analysis and visualization in R or Python</a:t>
            </a:r>
          </a:p>
          <a:p>
            <a:pPr marL="311045" indent="-311045">
              <a:buFont typeface="Arial"/>
              <a:buChar char="•"/>
            </a:pPr>
            <a:r>
              <a:rPr lang="en-US" sz="2800" dirty="0" smtClean="0"/>
              <a:t>SQL for data management</a:t>
            </a:r>
          </a:p>
          <a:p>
            <a:pPr marL="311045" indent="-311045">
              <a:buFont typeface="Arial"/>
              <a:buChar char="•"/>
            </a:pPr>
            <a:r>
              <a:rPr lang="en-US" sz="2800" dirty="0" smtClean="0"/>
              <a:t>Text mining in R or Python</a:t>
            </a:r>
          </a:p>
          <a:p>
            <a:pPr marL="311045" indent="-311045">
              <a:buFont typeface="Arial"/>
              <a:buChar char="•"/>
            </a:pPr>
            <a:r>
              <a:rPr lang="en-US" sz="2800" dirty="0" smtClean="0"/>
              <a:t>Introduction to cloud computing</a:t>
            </a:r>
            <a:endParaRPr lang="en-US" sz="2800" dirty="0"/>
          </a:p>
        </p:txBody>
      </p:sp>
    </p:spTree>
    <p:extLst>
      <p:ext uri="{BB962C8B-B14F-4D97-AF65-F5344CB8AC3E}">
        <p14:creationId xmlns:p14="http://schemas.microsoft.com/office/powerpoint/2010/main" val="347789305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32"/>
            <a:ext cx="7620000" cy="1143000"/>
          </a:xfrm>
        </p:spPr>
        <p:txBody>
          <a:bodyPr/>
          <a:lstStyle/>
          <a:p>
            <a:pPr algn="ctr"/>
            <a:r>
              <a:rPr lang="en-US" dirty="0" smtClean="0">
                <a:latin typeface="+mn-lt"/>
              </a:rPr>
              <a:t>Software Carpentry</a:t>
            </a:r>
            <a:endParaRPr lang="en-US" dirty="0">
              <a:latin typeface="+mn-lt"/>
            </a:endParaRPr>
          </a:p>
        </p:txBody>
      </p:sp>
      <p:sp>
        <p:nvSpPr>
          <p:cNvPr id="4" name="CustomShape 2"/>
          <p:cNvSpPr/>
          <p:nvPr/>
        </p:nvSpPr>
        <p:spPr>
          <a:xfrm>
            <a:off x="3717025" y="2302450"/>
            <a:ext cx="4230144" cy="1523426"/>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r>
              <a:rPr lang="en-US" sz="2200" b="1" u="sng" dirty="0" smtClean="0">
                <a:latin typeface="Arial"/>
              </a:rPr>
              <a:t>Since January 2013</a:t>
            </a:r>
          </a:p>
          <a:p>
            <a:r>
              <a:rPr lang="en-US" sz="2400" dirty="0" smtClean="0"/>
              <a:t>sc</a:t>
            </a:r>
            <a:r>
              <a:rPr lang="en-US" sz="2200" dirty="0" smtClean="0">
                <a:latin typeface="Arial"/>
              </a:rPr>
              <a:t>aled </a:t>
            </a:r>
            <a:r>
              <a:rPr lang="en-US" sz="2200" dirty="0" smtClean="0">
                <a:latin typeface="Arial"/>
              </a:rPr>
              <a:t>to teach </a:t>
            </a:r>
          </a:p>
          <a:p>
            <a:pPr marL="285750" indent="-285750">
              <a:lnSpc>
                <a:spcPct val="100000"/>
              </a:lnSpc>
              <a:buSzPct val="45000"/>
              <a:buFontTx/>
              <a:buChar char="-"/>
            </a:pPr>
            <a:endParaRPr dirty="0"/>
          </a:p>
        </p:txBody>
      </p:sp>
      <p:pic>
        <p:nvPicPr>
          <p:cNvPr id="6" name="Picture 5"/>
          <p:cNvPicPr/>
          <p:nvPr/>
        </p:nvPicPr>
        <p:blipFill>
          <a:blip r:embed="rId3"/>
          <a:stretch/>
        </p:blipFill>
        <p:spPr>
          <a:xfrm>
            <a:off x="266380" y="2486939"/>
            <a:ext cx="3082643" cy="2011113"/>
          </a:xfrm>
          <a:prstGeom prst="rect">
            <a:avLst/>
          </a:prstGeom>
          <a:ln>
            <a:noFill/>
          </a:ln>
        </p:spPr>
      </p:pic>
      <p:sp>
        <p:nvSpPr>
          <p:cNvPr id="7" name="TextShape 4"/>
          <p:cNvSpPr txBox="1"/>
          <p:nvPr/>
        </p:nvSpPr>
        <p:spPr>
          <a:xfrm>
            <a:off x="125580" y="4804601"/>
            <a:ext cx="3340619" cy="286742"/>
          </a:xfrm>
          <a:prstGeom prst="rect">
            <a:avLst/>
          </a:prstGeom>
          <a:noFill/>
          <a:ln>
            <a:noFill/>
          </a:ln>
        </p:spPr>
        <p:txBody>
          <a:bodyPr lIns="81639" tIns="40820" rIns="81639" bIns="40820"/>
          <a:lstStyle/>
          <a:p>
            <a:r>
              <a:rPr lang="en-US" sz="1500" i="1" dirty="0">
                <a:latin typeface="Arial"/>
              </a:rPr>
              <a:t>North </a:t>
            </a:r>
            <a:r>
              <a:rPr lang="en-US" sz="1500" i="1" dirty="0" smtClean="0">
                <a:latin typeface="Arial"/>
              </a:rPr>
              <a:t>American </a:t>
            </a:r>
            <a:r>
              <a:rPr lang="en-US" sz="1500" i="1" dirty="0">
                <a:latin typeface="Arial"/>
              </a:rPr>
              <a:t>Workshops 2012-2014</a:t>
            </a:r>
            <a:endParaRPr dirty="0"/>
          </a:p>
        </p:txBody>
      </p:sp>
      <p:pic>
        <p:nvPicPr>
          <p:cNvPr id="8" name="Picture 7"/>
          <p:cNvPicPr/>
          <p:nvPr/>
        </p:nvPicPr>
        <p:blipFill>
          <a:blip r:embed="rId4"/>
          <a:stretch/>
        </p:blipFill>
        <p:spPr>
          <a:xfrm>
            <a:off x="414720" y="1177732"/>
            <a:ext cx="2147444" cy="1071177"/>
          </a:xfrm>
          <a:prstGeom prst="rect">
            <a:avLst/>
          </a:prstGeom>
          <a:ln>
            <a:noFill/>
          </a:ln>
        </p:spPr>
      </p:pic>
      <p:sp>
        <p:nvSpPr>
          <p:cNvPr id="16" name="Rectangle 15"/>
          <p:cNvSpPr/>
          <p:nvPr/>
        </p:nvSpPr>
        <p:spPr>
          <a:xfrm>
            <a:off x="3234198" y="1455134"/>
            <a:ext cx="4422906" cy="461665"/>
          </a:xfrm>
          <a:prstGeom prst="rect">
            <a:avLst/>
          </a:prstGeom>
        </p:spPr>
        <p:txBody>
          <a:bodyPr wrap="none">
            <a:spAutoFit/>
          </a:bodyPr>
          <a:lstStyle/>
          <a:p>
            <a:r>
              <a:rPr lang="en-US" sz="2400" b="1" dirty="0">
                <a:latin typeface="Arial"/>
              </a:rPr>
              <a:t>Greg Wilson founded in </a:t>
            </a:r>
            <a:r>
              <a:rPr lang="en-US" sz="2400" b="1" dirty="0" smtClean="0">
                <a:latin typeface="Arial"/>
              </a:rPr>
              <a:t>1998</a:t>
            </a:r>
          </a:p>
        </p:txBody>
      </p:sp>
      <p:sp>
        <p:nvSpPr>
          <p:cNvPr id="17" name="TextBox 16"/>
          <p:cNvSpPr txBox="1"/>
          <p:nvPr/>
        </p:nvSpPr>
        <p:spPr>
          <a:xfrm>
            <a:off x="3717025" y="3481162"/>
            <a:ext cx="4585600" cy="1323439"/>
          </a:xfrm>
          <a:prstGeom prst="rect">
            <a:avLst/>
          </a:prstGeom>
          <a:noFill/>
        </p:spPr>
        <p:txBody>
          <a:bodyPr wrap="square" rtlCol="0">
            <a:spAutoFit/>
          </a:bodyPr>
          <a:lstStyle/>
          <a:p>
            <a:pPr marL="342900" indent="-342900">
              <a:buFont typeface="Arial"/>
              <a:buChar char="•"/>
            </a:pPr>
            <a:r>
              <a:rPr lang="en-US" sz="2000" dirty="0">
                <a:latin typeface="Arial"/>
              </a:rPr>
              <a:t>Over 270 two-day workshops</a:t>
            </a:r>
            <a:endParaRPr lang="en-US" sz="2000" dirty="0"/>
          </a:p>
          <a:p>
            <a:pPr marL="342900" indent="-342900">
              <a:lnSpc>
                <a:spcPct val="100000"/>
              </a:lnSpc>
              <a:buSzPct val="45000"/>
              <a:buFont typeface="Arial"/>
              <a:buChar char="•"/>
            </a:pPr>
            <a:r>
              <a:rPr lang="en-US" sz="2000" dirty="0">
                <a:latin typeface="Arial"/>
              </a:rPr>
              <a:t>For over 8300 learners</a:t>
            </a:r>
            <a:endParaRPr lang="en-US" sz="2000" dirty="0"/>
          </a:p>
          <a:p>
            <a:pPr marL="342900" indent="-342900">
              <a:lnSpc>
                <a:spcPct val="100000"/>
              </a:lnSpc>
              <a:buSzPct val="45000"/>
              <a:buFont typeface="Arial"/>
              <a:buChar char="•"/>
            </a:pPr>
            <a:r>
              <a:rPr lang="en-US" sz="2000" dirty="0">
                <a:latin typeface="Arial"/>
              </a:rPr>
              <a:t>Taught by over 200 volunteers</a:t>
            </a:r>
            <a:endParaRPr lang="en-US" sz="2000" dirty="0"/>
          </a:p>
          <a:p>
            <a:pPr marL="342900" indent="-342900">
              <a:lnSpc>
                <a:spcPct val="100000"/>
              </a:lnSpc>
              <a:buSzPct val="45000"/>
              <a:buFont typeface="Arial"/>
              <a:buChar char="•"/>
            </a:pPr>
            <a:r>
              <a:rPr lang="en-US" sz="2000" dirty="0">
                <a:latin typeface="Arial"/>
              </a:rPr>
              <a:t>In over 20 </a:t>
            </a:r>
            <a:r>
              <a:rPr lang="en-US" sz="2000" dirty="0" smtClean="0">
                <a:latin typeface="Arial"/>
              </a:rPr>
              <a:t>countries</a:t>
            </a:r>
            <a:endParaRPr lang="en-US" sz="2000" dirty="0">
              <a:latin typeface="Arial"/>
            </a:endParaRPr>
          </a:p>
        </p:txBody>
      </p:sp>
      <p:sp>
        <p:nvSpPr>
          <p:cNvPr id="19" name="TextBox 18"/>
          <p:cNvSpPr txBox="1"/>
          <p:nvPr/>
        </p:nvSpPr>
        <p:spPr>
          <a:xfrm>
            <a:off x="1291919" y="5619750"/>
            <a:ext cx="6785281" cy="707886"/>
          </a:xfrm>
          <a:prstGeom prst="rect">
            <a:avLst/>
          </a:prstGeom>
          <a:noFill/>
        </p:spPr>
        <p:txBody>
          <a:bodyPr wrap="none" rtlCol="0">
            <a:spAutoFit/>
          </a:bodyPr>
          <a:lstStyle/>
          <a:p>
            <a:r>
              <a:rPr lang="en-US" sz="2000" dirty="0">
                <a:latin typeface="Arial"/>
              </a:rPr>
              <a:t>Now its own non-profit the Software Carpentry Foundation</a:t>
            </a:r>
          </a:p>
          <a:p>
            <a:endParaRPr lang="en-US" sz="2000" dirty="0"/>
          </a:p>
        </p:txBody>
      </p:sp>
    </p:spTree>
    <p:extLst>
      <p:ext uri="{BB962C8B-B14F-4D97-AF65-F5344CB8AC3E}">
        <p14:creationId xmlns:p14="http://schemas.microsoft.com/office/powerpoint/2010/main" val="21720330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4703" y="2243690"/>
            <a:ext cx="7065689" cy="2669079"/>
          </a:xfrm>
          <a:prstGeom prst="rect">
            <a:avLst/>
          </a:prstGeom>
        </p:spPr>
        <p:txBody>
          <a:bodyPr wrap="square" lIns="82945" tIns="41473" rIns="82945" bIns="41473">
            <a:spAutoFit/>
          </a:bodyPr>
          <a:lstStyle/>
          <a:p>
            <a:r>
              <a:rPr lang="en-US" sz="2800" b="1" u="sng" dirty="0" smtClean="0"/>
              <a:t>Curriculum</a:t>
            </a:r>
          </a:p>
          <a:p>
            <a:endParaRPr lang="en-US" sz="2800" dirty="0"/>
          </a:p>
          <a:p>
            <a:pPr marL="311045" indent="-311045">
              <a:buFont typeface="Arial"/>
              <a:buChar char="•"/>
            </a:pPr>
            <a:r>
              <a:rPr lang="en-US" sz="2800" dirty="0" smtClean="0"/>
              <a:t>Command line</a:t>
            </a:r>
          </a:p>
          <a:p>
            <a:pPr marL="311045" indent="-311045">
              <a:buFont typeface="Arial"/>
              <a:buChar char="•"/>
            </a:pPr>
            <a:r>
              <a:rPr lang="en-US" sz="2800" dirty="0" smtClean="0"/>
              <a:t>Software development best practices in R, Python or MATLAB</a:t>
            </a:r>
          </a:p>
          <a:p>
            <a:pPr marL="311045" indent="-311045">
              <a:buFont typeface="Arial"/>
              <a:buChar char="•"/>
            </a:pPr>
            <a:r>
              <a:rPr lang="en-US" sz="2800" dirty="0" err="1" smtClean="0"/>
              <a:t>Github</a:t>
            </a:r>
            <a:r>
              <a:rPr lang="en-US" sz="2800" dirty="0" smtClean="0"/>
              <a:t> for version control</a:t>
            </a:r>
            <a:endParaRPr lang="en-US" sz="2800" dirty="0"/>
          </a:p>
        </p:txBody>
      </p:sp>
      <p:pic>
        <p:nvPicPr>
          <p:cNvPr id="4" name="Picture 3"/>
          <p:cNvPicPr/>
          <p:nvPr/>
        </p:nvPicPr>
        <p:blipFill>
          <a:blip r:embed="rId2"/>
          <a:stretch/>
        </p:blipFill>
        <p:spPr>
          <a:xfrm>
            <a:off x="414720" y="611669"/>
            <a:ext cx="2147444" cy="1071177"/>
          </a:xfrm>
          <a:prstGeom prst="rect">
            <a:avLst/>
          </a:prstGeom>
          <a:ln>
            <a:noFill/>
          </a:ln>
        </p:spPr>
      </p:pic>
    </p:spTree>
    <p:extLst>
      <p:ext uri="{BB962C8B-B14F-4D97-AF65-F5344CB8AC3E}">
        <p14:creationId xmlns:p14="http://schemas.microsoft.com/office/powerpoint/2010/main" val="29238367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7000"/>
            <a:ext cx="9144000" cy="6581180"/>
          </a:xfrm>
          <a:prstGeom prst="rect">
            <a:avLst/>
          </a:prstGeom>
        </p:spPr>
      </p:pic>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414720" y="611669"/>
            <a:ext cx="2147444" cy="1071177"/>
          </a:xfrm>
          <a:prstGeom prst="rect">
            <a:avLst/>
          </a:prstGeom>
          <a:ln>
            <a:noFill/>
          </a:ln>
        </p:spPr>
      </p:pic>
      <p:pic>
        <p:nvPicPr>
          <p:cNvPr id="5" name="Picture 4"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653" y="657566"/>
            <a:ext cx="1713094" cy="1075276"/>
          </a:xfrm>
          <a:prstGeom prst="rect">
            <a:avLst/>
          </a:prstGeom>
        </p:spPr>
      </p:pic>
      <p:sp>
        <p:nvSpPr>
          <p:cNvPr id="7" name="Title 1"/>
          <p:cNvSpPr>
            <a:spLocks noGrp="1"/>
          </p:cNvSpPr>
          <p:nvPr>
            <p:ph type="title"/>
          </p:nvPr>
        </p:nvSpPr>
        <p:spPr>
          <a:xfrm>
            <a:off x="457200" y="2141177"/>
            <a:ext cx="7620000" cy="1143000"/>
          </a:xfrm>
        </p:spPr>
        <p:txBody>
          <a:bodyPr/>
          <a:lstStyle/>
          <a:p>
            <a:pPr algn="ctr"/>
            <a:r>
              <a:rPr lang="en-US" dirty="0" smtClean="0">
                <a:latin typeface="+mn-lt"/>
              </a:rPr>
              <a:t>Lessons</a:t>
            </a:r>
            <a:endParaRPr lang="en-US" dirty="0">
              <a:latin typeface="+mn-lt"/>
            </a:endParaRPr>
          </a:p>
        </p:txBody>
      </p:sp>
    </p:spTree>
    <p:extLst>
      <p:ext uri="{BB962C8B-B14F-4D97-AF65-F5344CB8AC3E}">
        <p14:creationId xmlns:p14="http://schemas.microsoft.com/office/powerpoint/2010/main" val="35686345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Software &amp;Data </a:t>
            </a:r>
            <a:r>
              <a:rPr lang="en-US" dirty="0" smtClean="0">
                <a:latin typeface="+mn-lt"/>
              </a:rPr>
              <a:t>Carpentry workshops</a:t>
            </a:r>
            <a:endParaRPr lang="en-US" dirty="0">
              <a:latin typeface="+mn-lt"/>
            </a:endParaRPr>
          </a:p>
        </p:txBody>
      </p:sp>
      <p:sp>
        <p:nvSpPr>
          <p:cNvPr id="3" name="Content Placeholder 2"/>
          <p:cNvSpPr>
            <a:spLocks noGrp="1"/>
          </p:cNvSpPr>
          <p:nvPr>
            <p:ph idx="1"/>
          </p:nvPr>
        </p:nvSpPr>
        <p:spPr>
          <a:xfrm>
            <a:off x="457200" y="1600199"/>
            <a:ext cx="7620000" cy="3146425"/>
          </a:xfrm>
        </p:spPr>
        <p:txBody>
          <a:bodyPr>
            <a:normAutofit/>
          </a:bodyPr>
          <a:lstStyle/>
          <a:p>
            <a:pPr marL="114300" indent="0">
              <a:buNone/>
            </a:pPr>
            <a:r>
              <a:rPr lang="en-US" sz="2800" dirty="0" smtClean="0"/>
              <a:t>Goals:</a:t>
            </a:r>
          </a:p>
          <a:p>
            <a:pPr marL="114300" indent="0">
              <a:buNone/>
            </a:pPr>
            <a:r>
              <a:rPr lang="en-US" sz="2800" dirty="0" smtClean="0"/>
              <a:t>We can’t teach everything in two days, but the goal is to teach foundational skills to reduce the activation energy for getting started and </a:t>
            </a:r>
            <a:r>
              <a:rPr lang="en-US" sz="2800" dirty="0" smtClean="0"/>
              <a:t>to know </a:t>
            </a:r>
            <a:r>
              <a:rPr lang="en-US" sz="2800" dirty="0" smtClean="0"/>
              <a:t>what’s possible</a:t>
            </a:r>
          </a:p>
          <a:p>
            <a:pPr marL="114300" indent="0">
              <a:buNone/>
            </a:pPr>
            <a:endParaRPr lang="en-US" sz="2800" dirty="0" smtClean="0"/>
          </a:p>
          <a:p>
            <a:pPr marL="114300" indent="0">
              <a:buNone/>
            </a:pPr>
            <a:endParaRPr lang="en-US" sz="2800" dirty="0"/>
          </a:p>
          <a:p>
            <a:pPr marL="114300" indent="0">
              <a:buNone/>
            </a:pPr>
            <a:endParaRPr lang="en-US" sz="2400" dirty="0"/>
          </a:p>
          <a:p>
            <a:pPr marL="114300" indent="0">
              <a:buNone/>
            </a:pPr>
            <a:endParaRPr lang="en-US" sz="2400" dirty="0" smtClean="0"/>
          </a:p>
          <a:p>
            <a:pPr marL="114300" indent="0">
              <a:buNone/>
            </a:pPr>
            <a:endParaRPr lang="en-US" sz="2800" dirty="0"/>
          </a:p>
        </p:txBody>
      </p:sp>
    </p:spTree>
    <p:extLst>
      <p:ext uri="{BB962C8B-B14F-4D97-AF65-F5344CB8AC3E}">
        <p14:creationId xmlns:p14="http://schemas.microsoft.com/office/powerpoint/2010/main" val="9626276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Demand is high</a:t>
            </a:r>
            <a:endParaRPr lang="en-US" dirty="0">
              <a:latin typeface="+mn-lt"/>
            </a:endParaRPr>
          </a:p>
        </p:txBody>
      </p:sp>
      <p:sp>
        <p:nvSpPr>
          <p:cNvPr id="3" name="Content Placeholder 2"/>
          <p:cNvSpPr>
            <a:spLocks noGrp="1"/>
          </p:cNvSpPr>
          <p:nvPr>
            <p:ph idx="1"/>
          </p:nvPr>
        </p:nvSpPr>
        <p:spPr/>
        <p:txBody>
          <a:bodyPr>
            <a:normAutofit lnSpcReduction="10000"/>
          </a:bodyPr>
          <a:lstStyle/>
          <a:p>
            <a:pPr marL="114300" indent="0">
              <a:buNone/>
            </a:pPr>
            <a:r>
              <a:rPr lang="en-US" sz="3200" dirty="0" smtClean="0"/>
              <a:t>Workshops internationally</a:t>
            </a:r>
          </a:p>
          <a:p>
            <a:pPr marL="114300" indent="0">
              <a:buNone/>
            </a:pPr>
            <a:endParaRPr lang="en-US" sz="3200" dirty="0"/>
          </a:p>
          <a:p>
            <a:pPr marL="114300" indent="0">
              <a:buNone/>
            </a:pPr>
            <a:r>
              <a:rPr lang="en-US" sz="3200" dirty="0" smtClean="0"/>
              <a:t>Started in November, 2014; since Jan 2015 have taught 10 workshops and have more than 24 scheduled for this year</a:t>
            </a:r>
          </a:p>
          <a:p>
            <a:pPr marL="114300" indent="0">
              <a:buNone/>
            </a:pPr>
            <a:endParaRPr lang="en-US" sz="3200" dirty="0"/>
          </a:p>
          <a:p>
            <a:pPr marL="114300" indent="0">
              <a:buNone/>
            </a:pPr>
            <a:r>
              <a:rPr lang="en-US" sz="3200" dirty="0" smtClean="0"/>
              <a:t>Interest from broad domains – biology, genomics, social science, digital humanities, libraries, geosciences</a:t>
            </a:r>
            <a:endParaRPr lang="en-US" sz="3200" dirty="0"/>
          </a:p>
        </p:txBody>
      </p:sp>
    </p:spTree>
    <p:extLst>
      <p:ext uri="{BB962C8B-B14F-4D97-AF65-F5344CB8AC3E}">
        <p14:creationId xmlns:p14="http://schemas.microsoft.com/office/powerpoint/2010/main" val="40860331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07 at 1.5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5700"/>
            <a:ext cx="9144000" cy="1981951"/>
          </a:xfrm>
          <a:prstGeom prst="rect">
            <a:avLst/>
          </a:prstGeom>
        </p:spPr>
      </p:pic>
      <p:sp>
        <p:nvSpPr>
          <p:cNvPr id="5" name="Title 1"/>
          <p:cNvSpPr>
            <a:spLocks noGrp="1"/>
          </p:cNvSpPr>
          <p:nvPr>
            <p:ph type="title"/>
          </p:nvPr>
        </p:nvSpPr>
        <p:spPr>
          <a:xfrm>
            <a:off x="457200" y="274638"/>
            <a:ext cx="7620000" cy="1143000"/>
          </a:xfrm>
        </p:spPr>
        <p:txBody>
          <a:bodyPr/>
          <a:lstStyle/>
          <a:p>
            <a:pPr algn="ctr"/>
            <a:r>
              <a:rPr lang="en-US" dirty="0" smtClean="0">
                <a:latin typeface="+mn-lt"/>
              </a:rPr>
              <a:t>People are learning things!</a:t>
            </a:r>
            <a:endParaRPr lang="en-US" dirty="0">
              <a:latin typeface="+mn-lt"/>
            </a:endParaRPr>
          </a:p>
        </p:txBody>
      </p:sp>
      <p:sp>
        <p:nvSpPr>
          <p:cNvPr id="6" name="TextBox 5"/>
          <p:cNvSpPr txBox="1"/>
          <p:nvPr/>
        </p:nvSpPr>
        <p:spPr>
          <a:xfrm>
            <a:off x="127000" y="1853168"/>
            <a:ext cx="7268561" cy="369332"/>
          </a:xfrm>
          <a:prstGeom prst="rect">
            <a:avLst/>
          </a:prstGeom>
          <a:noFill/>
        </p:spPr>
        <p:txBody>
          <a:bodyPr wrap="none" rtlCol="0">
            <a:spAutoFit/>
          </a:bodyPr>
          <a:lstStyle/>
          <a:p>
            <a:r>
              <a:rPr lang="en-US" dirty="0"/>
              <a:t>Compared to before the workshop, I have a better understanding of how to</a:t>
            </a:r>
          </a:p>
        </p:txBody>
      </p:sp>
    </p:spTree>
    <p:extLst>
      <p:ext uri="{BB962C8B-B14F-4D97-AF65-F5344CB8AC3E}">
        <p14:creationId xmlns:p14="http://schemas.microsoft.com/office/powerpoint/2010/main" val="24504915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They feel the workshop </a:t>
            </a:r>
            <a:br>
              <a:rPr lang="en-US" dirty="0" smtClean="0">
                <a:latin typeface="+mn-lt"/>
              </a:rPr>
            </a:br>
            <a:r>
              <a:rPr lang="en-US" dirty="0" smtClean="0">
                <a:latin typeface="+mn-lt"/>
              </a:rPr>
              <a:t>was worthwhile</a:t>
            </a:r>
            <a:endParaRPr lang="en-US" dirty="0">
              <a:latin typeface="+mn-lt"/>
            </a:endParaRPr>
          </a:p>
        </p:txBody>
      </p:sp>
      <p:sp>
        <p:nvSpPr>
          <p:cNvPr id="3" name="Content Placeholder 2"/>
          <p:cNvSpPr>
            <a:spLocks noGrp="1"/>
          </p:cNvSpPr>
          <p:nvPr>
            <p:ph idx="1"/>
          </p:nvPr>
        </p:nvSpPr>
        <p:spPr>
          <a:xfrm>
            <a:off x="457200" y="1758950"/>
            <a:ext cx="7823200" cy="641350"/>
          </a:xfrm>
        </p:spPr>
        <p:txBody>
          <a:bodyPr/>
          <a:lstStyle/>
          <a:p>
            <a:pPr marL="114300" indent="0">
              <a:buNone/>
            </a:pPr>
            <a:r>
              <a:rPr lang="en-US" dirty="0" smtClean="0"/>
              <a:t>How much practical knowledge did you gain from this workshop?</a:t>
            </a:r>
            <a:endParaRPr lang="en-US" dirty="0"/>
          </a:p>
        </p:txBody>
      </p:sp>
      <p:pic>
        <p:nvPicPr>
          <p:cNvPr id="4" name="Picture 3" descr="Screen Shot 2015-05-07 at 1.56.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25" y="2241550"/>
            <a:ext cx="6540500" cy="1409700"/>
          </a:xfrm>
          <a:prstGeom prst="rect">
            <a:avLst/>
          </a:prstGeom>
        </p:spPr>
      </p:pic>
      <p:sp>
        <p:nvSpPr>
          <p:cNvPr id="5" name="TextBox 4"/>
          <p:cNvSpPr txBox="1"/>
          <p:nvPr/>
        </p:nvSpPr>
        <p:spPr>
          <a:xfrm>
            <a:off x="2238375" y="4030959"/>
            <a:ext cx="3754729" cy="400110"/>
          </a:xfrm>
          <a:prstGeom prst="rect">
            <a:avLst/>
          </a:prstGeom>
          <a:noFill/>
        </p:spPr>
        <p:txBody>
          <a:bodyPr wrap="none" rtlCol="0">
            <a:spAutoFit/>
          </a:bodyPr>
          <a:lstStyle/>
          <a:p>
            <a:r>
              <a:rPr lang="en-US" sz="2000" dirty="0" smtClean="0"/>
              <a:t>This workshop was worth my time</a:t>
            </a:r>
            <a:endParaRPr lang="en-US" sz="2000" dirty="0"/>
          </a:p>
        </p:txBody>
      </p:sp>
      <p:pic>
        <p:nvPicPr>
          <p:cNvPr id="6" name="Picture 5" descr="Screen Shot 2015-05-07 at 1.57.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4470400"/>
            <a:ext cx="6667500" cy="2082800"/>
          </a:xfrm>
          <a:prstGeom prst="rect">
            <a:avLst/>
          </a:prstGeom>
        </p:spPr>
      </p:pic>
    </p:spTree>
    <p:extLst>
      <p:ext uri="{BB962C8B-B14F-4D97-AF65-F5344CB8AC3E}">
        <p14:creationId xmlns:p14="http://schemas.microsoft.com/office/powerpoint/2010/main" val="32240590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Thoughts on data best practices</a:t>
            </a:r>
            <a:endParaRPr lang="en-US" dirty="0">
              <a:latin typeface="+mn-lt"/>
            </a:endParaRPr>
          </a:p>
        </p:txBody>
      </p:sp>
      <p:pic>
        <p:nvPicPr>
          <p:cNvPr id="4" name="Picture 3" descr="Screen Shot 2015-05-07 at 2.02.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300"/>
            <a:ext cx="9144000" cy="1792406"/>
          </a:xfrm>
          <a:prstGeom prst="rect">
            <a:avLst/>
          </a:prstGeom>
        </p:spPr>
      </p:pic>
      <p:sp>
        <p:nvSpPr>
          <p:cNvPr id="5" name="TextBox 4"/>
          <p:cNvSpPr txBox="1"/>
          <p:nvPr/>
        </p:nvSpPr>
        <p:spPr>
          <a:xfrm>
            <a:off x="123825" y="2047875"/>
            <a:ext cx="6436077" cy="369332"/>
          </a:xfrm>
          <a:prstGeom prst="rect">
            <a:avLst/>
          </a:prstGeom>
          <a:noFill/>
        </p:spPr>
        <p:txBody>
          <a:bodyPr wrap="none" rtlCol="0">
            <a:spAutoFit/>
          </a:bodyPr>
          <a:lstStyle/>
          <a:p>
            <a:r>
              <a:rPr lang="en-US" dirty="0"/>
              <a:t>Please rate your level of agreement with the following statements </a:t>
            </a:r>
          </a:p>
        </p:txBody>
      </p:sp>
    </p:spTree>
    <p:extLst>
      <p:ext uri="{BB962C8B-B14F-4D97-AF65-F5344CB8AC3E}">
        <p14:creationId xmlns:p14="http://schemas.microsoft.com/office/powerpoint/2010/main" val="20535209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a:t>Developed by practitioners for practitioners </a:t>
            </a:r>
          </a:p>
          <a:p>
            <a:pPr marL="114300" indent="0">
              <a:buNone/>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smtClean="0"/>
              <a:t>Collaboratively and iteratively developed openly licensed (CC-BY) </a:t>
            </a:r>
            <a:r>
              <a:rPr lang="en-US" sz="3200" dirty="0" smtClean="0">
                <a:solidFill>
                  <a:schemeClr val="bg2">
                    <a:lumMod val="75000"/>
                  </a:schemeClr>
                </a:solidFill>
              </a:rPr>
              <a:t>training materials </a:t>
            </a: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a:t>
            </a:r>
            <a:r>
              <a:rPr lang="en-US" sz="3200" dirty="0" smtClean="0">
                <a:solidFill>
                  <a:srgbClr val="3366FF"/>
                </a:solidFill>
              </a:rPr>
              <a:t>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7705819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628"/>
            <a:ext cx="7620000" cy="1143000"/>
          </a:xfrm>
        </p:spPr>
        <p:txBody>
          <a:bodyPr/>
          <a:lstStyle/>
          <a:p>
            <a:pPr algn="ctr"/>
            <a:r>
              <a:rPr lang="en-US" dirty="0" smtClean="0">
                <a:latin typeface="+mn-lt"/>
              </a:rPr>
              <a:t>Software Carpentry Foundation</a:t>
            </a:r>
            <a:br>
              <a:rPr lang="en-US" dirty="0" smtClean="0">
                <a:latin typeface="+mn-lt"/>
              </a:rPr>
            </a:br>
            <a:r>
              <a:rPr lang="en-US" dirty="0" smtClean="0">
                <a:latin typeface="+mn-lt"/>
              </a:rPr>
              <a:t>train the trainers</a:t>
            </a:r>
            <a:endParaRPr lang="en-US" dirty="0">
              <a:latin typeface="+mn-lt"/>
            </a:endParaRPr>
          </a:p>
        </p:txBody>
      </p:sp>
      <p:sp>
        <p:nvSpPr>
          <p:cNvPr id="5" name="Rectangle 4"/>
          <p:cNvSpPr/>
          <p:nvPr/>
        </p:nvSpPr>
        <p:spPr>
          <a:xfrm>
            <a:off x="755429" y="2110652"/>
            <a:ext cx="7134446" cy="3108544"/>
          </a:xfrm>
          <a:prstGeom prst="rect">
            <a:avLst/>
          </a:prstGeom>
        </p:spPr>
        <p:txBody>
          <a:bodyPr wrap="square">
            <a:spAutoFit/>
          </a:bodyPr>
          <a:lstStyle/>
          <a:p>
            <a:r>
              <a:rPr lang="en-US" sz="2800" dirty="0" smtClean="0"/>
              <a:t>Can become an instructor by going through the train the trainers program</a:t>
            </a:r>
          </a:p>
          <a:p>
            <a:endParaRPr lang="en-US" sz="2800" dirty="0"/>
          </a:p>
          <a:p>
            <a:r>
              <a:rPr lang="en-US" sz="2800" dirty="0" smtClean="0"/>
              <a:t>Associated with being a SCF Partner or Affiliate</a:t>
            </a:r>
          </a:p>
          <a:p>
            <a:endParaRPr lang="en-US" sz="2800" dirty="0"/>
          </a:p>
          <a:p>
            <a:r>
              <a:rPr lang="en-US" sz="2800" dirty="0" smtClean="0"/>
              <a:t>Likely a T3 workshop after the Digital Libraries conference in Vancouver</a:t>
            </a:r>
            <a:endParaRPr lang="en-US" sz="2800" dirty="0"/>
          </a:p>
        </p:txBody>
      </p:sp>
    </p:spTree>
    <p:extLst>
      <p:ext uri="{BB962C8B-B14F-4D97-AF65-F5344CB8AC3E}">
        <p14:creationId xmlns:p14="http://schemas.microsoft.com/office/powerpoint/2010/main" val="5338780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Hackathons</a:t>
            </a:r>
            <a:r>
              <a:rPr lang="en-US" dirty="0" smtClean="0">
                <a:latin typeface="+mn-lt"/>
              </a:rPr>
              <a:t> to develop lessons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pPr>
              <a:buFontTx/>
              <a:buChar char="-"/>
            </a:pPr>
            <a:r>
              <a:rPr lang="en-US" sz="2800" dirty="0" smtClean="0"/>
              <a:t>Genomics </a:t>
            </a:r>
          </a:p>
          <a:p>
            <a:pPr marL="114300" indent="0">
              <a:buNone/>
            </a:pPr>
            <a:r>
              <a:rPr lang="en-US" sz="2800" dirty="0" smtClean="0"/>
              <a:t>project organization, command line, cloud</a:t>
            </a:r>
          </a:p>
          <a:p>
            <a:pPr marL="114300" indent="0">
              <a:buNone/>
            </a:pPr>
            <a:r>
              <a:rPr lang="en-US" sz="2800" dirty="0" smtClean="0"/>
              <a:t>computing, using bioinformatics tools, data analysis and visualization</a:t>
            </a:r>
          </a:p>
          <a:p>
            <a:pPr marL="114300" indent="0">
              <a:buNone/>
            </a:pPr>
            <a:r>
              <a:rPr lang="en-US" sz="2800" dirty="0" smtClean="0"/>
              <a:t>- CSHL, </a:t>
            </a:r>
            <a:r>
              <a:rPr lang="en-US" sz="2800" dirty="0" err="1" smtClean="0"/>
              <a:t>iPlant</a:t>
            </a:r>
            <a:r>
              <a:rPr lang="en-US" sz="2800" dirty="0" smtClean="0"/>
              <a:t>, SESYNC, </a:t>
            </a:r>
            <a:r>
              <a:rPr lang="en-US" sz="2800" dirty="0" err="1" smtClean="0"/>
              <a:t>iDigBio</a:t>
            </a:r>
            <a:endParaRPr lang="en-US" sz="2800" dirty="0" smtClean="0"/>
          </a:p>
          <a:p>
            <a:pPr marL="114300" indent="0">
              <a:buNone/>
            </a:pPr>
            <a:endParaRPr lang="en-US" sz="2800" dirty="0"/>
          </a:p>
          <a:p>
            <a:pPr>
              <a:buFontTx/>
              <a:buChar char="-"/>
            </a:pPr>
            <a:r>
              <a:rPr lang="en-US" sz="2800" dirty="0" smtClean="0"/>
              <a:t>Geospatial data</a:t>
            </a:r>
          </a:p>
          <a:p>
            <a:pPr marL="114300" indent="0">
              <a:buNone/>
            </a:pPr>
            <a:r>
              <a:rPr lang="en-US" sz="2800" dirty="0" smtClean="0"/>
              <a:t>Working with geospatial data</a:t>
            </a:r>
          </a:p>
          <a:p>
            <a:pPr marL="114300" indent="0">
              <a:buNone/>
            </a:pPr>
            <a:r>
              <a:rPr lang="en-US" sz="2800" dirty="0" err="1" smtClean="0"/>
              <a:t>Hackathon</a:t>
            </a:r>
            <a:r>
              <a:rPr lang="en-US" sz="2800" dirty="0" smtClean="0"/>
              <a:t> at NEON – Sept/Oct (Leah </a:t>
            </a:r>
            <a:r>
              <a:rPr lang="en-US" sz="2800" dirty="0" err="1" smtClean="0"/>
              <a:t>Wasser</a:t>
            </a:r>
            <a:r>
              <a:rPr lang="en-US" sz="2800" dirty="0" smtClean="0"/>
              <a:t>)</a:t>
            </a:r>
          </a:p>
          <a:p>
            <a:pPr marL="114300" indent="0">
              <a:buNone/>
            </a:pPr>
            <a:endParaRPr lang="en-US" sz="2800" dirty="0"/>
          </a:p>
          <a:p>
            <a:pPr>
              <a:buFontTx/>
              <a:buChar char="-"/>
            </a:pPr>
            <a:r>
              <a:rPr lang="en-US" sz="2800" dirty="0" smtClean="0"/>
              <a:t>Social sciences</a:t>
            </a:r>
          </a:p>
          <a:p>
            <a:pPr marL="114300" indent="0">
              <a:buNone/>
            </a:pPr>
            <a:r>
              <a:rPr lang="en-US" sz="2800" dirty="0" smtClean="0"/>
              <a:t>Working with data from social sciences</a:t>
            </a:r>
          </a:p>
          <a:p>
            <a:pPr marL="114300" indent="0">
              <a:buNone/>
            </a:pPr>
            <a:r>
              <a:rPr lang="en-US" sz="2800" dirty="0" err="1" smtClean="0"/>
              <a:t>Hackathon</a:t>
            </a:r>
            <a:r>
              <a:rPr lang="en-US" sz="2800" dirty="0" smtClean="0"/>
              <a:t> at Berkeley – July (</a:t>
            </a:r>
            <a:r>
              <a:rPr lang="en-US" sz="2800" dirty="0" err="1" smtClean="0"/>
              <a:t>Dav</a:t>
            </a:r>
            <a:r>
              <a:rPr lang="en-US" sz="2800" dirty="0" smtClean="0"/>
              <a:t> Clark)</a:t>
            </a:r>
          </a:p>
          <a:p>
            <a:pPr marL="114300" indent="0">
              <a:buNone/>
            </a:pPr>
            <a:endParaRPr lang="en-US" sz="2800" dirty="0"/>
          </a:p>
        </p:txBody>
      </p:sp>
    </p:spTree>
    <p:extLst>
      <p:ext uri="{BB962C8B-B14F-4D97-AF65-F5344CB8AC3E}">
        <p14:creationId xmlns:p14="http://schemas.microsoft.com/office/powerpoint/2010/main" val="37405020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69875" y="1838325"/>
            <a:ext cx="8166100" cy="3911600"/>
          </a:xfrm>
          <a:prstGeom prst="rect">
            <a:avLst/>
          </a:prstGeom>
        </p:spPr>
      </p:pic>
      <p:sp>
        <p:nvSpPr>
          <p:cNvPr id="10" name="TextBox 9"/>
          <p:cNvSpPr txBox="1"/>
          <p:nvPr/>
        </p:nvSpPr>
        <p:spPr>
          <a:xfrm>
            <a:off x="5238750" y="6397625"/>
            <a:ext cx="3006277" cy="369332"/>
          </a:xfrm>
          <a:prstGeom prst="rect">
            <a:avLst/>
          </a:prstGeom>
          <a:noFill/>
        </p:spPr>
        <p:txBody>
          <a:bodyPr wrap="none" rtlCol="0">
            <a:spAutoFit/>
          </a:bodyPr>
          <a:lstStyle/>
          <a:p>
            <a:r>
              <a:rPr lang="en-US" dirty="0" smtClean="0"/>
              <a:t>Image: http://</a:t>
            </a:r>
            <a:r>
              <a:rPr lang="en-US" dirty="0" err="1" smtClean="0"/>
              <a:t>widerplanet.org</a:t>
            </a:r>
            <a:endParaRPr lang="en-US" dirty="0"/>
          </a:p>
        </p:txBody>
      </p:sp>
      <p:sp>
        <p:nvSpPr>
          <p:cNvPr id="11" name="TextBox 10"/>
          <p:cNvSpPr txBox="1"/>
          <p:nvPr/>
        </p:nvSpPr>
        <p:spPr>
          <a:xfrm>
            <a:off x="809625" y="496242"/>
            <a:ext cx="7276351" cy="523220"/>
          </a:xfrm>
          <a:prstGeom prst="rect">
            <a:avLst/>
          </a:prstGeom>
          <a:noFill/>
        </p:spPr>
        <p:txBody>
          <a:bodyPr wrap="none" rtlCol="0">
            <a:spAutoFit/>
          </a:bodyPr>
          <a:lstStyle/>
          <a:p>
            <a:r>
              <a:rPr lang="en-US" sz="2800" dirty="0" smtClean="0"/>
              <a:t>Data is increasing in volume, velocity and variety</a:t>
            </a:r>
            <a:endParaRPr lang="en-US" sz="2800" dirty="0"/>
          </a:p>
        </p:txBody>
      </p:sp>
    </p:spTree>
    <p:extLst>
      <p:ext uri="{BB962C8B-B14F-4D97-AF65-F5344CB8AC3E}">
        <p14:creationId xmlns:p14="http://schemas.microsoft.com/office/powerpoint/2010/main" val="37370569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Workshops by and for Librarian</a:t>
            </a:r>
            <a:endParaRPr lang="en-US" dirty="0">
              <a:latin typeface="+mn-lt"/>
            </a:endParaRPr>
          </a:p>
        </p:txBody>
      </p:sp>
      <p:sp>
        <p:nvSpPr>
          <p:cNvPr id="3" name="Content Placeholder 2"/>
          <p:cNvSpPr>
            <a:spLocks noGrp="1"/>
          </p:cNvSpPr>
          <p:nvPr>
            <p:ph idx="1"/>
          </p:nvPr>
        </p:nvSpPr>
        <p:spPr/>
        <p:txBody>
          <a:bodyPr>
            <a:normAutofit/>
          </a:bodyPr>
          <a:lstStyle/>
          <a:p>
            <a:pPr>
              <a:buFontTx/>
              <a:buChar char="-"/>
            </a:pPr>
            <a:r>
              <a:rPr lang="en-US" sz="2800" dirty="0" smtClean="0"/>
              <a:t>Been working with many librarians who are looking to teach or offer workshops to their scientific community</a:t>
            </a:r>
          </a:p>
          <a:p>
            <a:pPr>
              <a:buFontTx/>
              <a:buChar char="-"/>
            </a:pPr>
            <a:endParaRPr lang="en-US" sz="2800" dirty="0"/>
          </a:p>
          <a:p>
            <a:pPr>
              <a:buFontTx/>
              <a:buChar char="-"/>
            </a:pPr>
            <a:r>
              <a:rPr lang="en-US" sz="2800" dirty="0" smtClean="0"/>
              <a:t>Engaged with librarians looking to learn these skills </a:t>
            </a:r>
            <a:r>
              <a:rPr lang="en-US" sz="2800" dirty="0" smtClean="0"/>
              <a:t>(library carpentry)</a:t>
            </a:r>
            <a:endParaRPr lang="en-US" sz="2800" dirty="0" smtClean="0"/>
          </a:p>
        </p:txBody>
      </p:sp>
    </p:spTree>
    <p:extLst>
      <p:ext uri="{BB962C8B-B14F-4D97-AF65-F5344CB8AC3E}">
        <p14:creationId xmlns:p14="http://schemas.microsoft.com/office/powerpoint/2010/main" val="29653921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Getting involved</a:t>
            </a:r>
            <a:endParaRPr lang="en-US" dirty="0">
              <a:latin typeface="+mn-lt"/>
            </a:endParaRPr>
          </a:p>
        </p:txBody>
      </p:sp>
      <p:sp>
        <p:nvSpPr>
          <p:cNvPr id="3" name="Content Placeholder 2"/>
          <p:cNvSpPr>
            <a:spLocks noGrp="1"/>
          </p:cNvSpPr>
          <p:nvPr>
            <p:ph idx="1"/>
          </p:nvPr>
        </p:nvSpPr>
        <p:spPr/>
        <p:txBody>
          <a:bodyPr>
            <a:normAutofit/>
          </a:bodyPr>
          <a:lstStyle/>
          <a:p>
            <a:pPr>
              <a:buFontTx/>
              <a:buChar char="-"/>
            </a:pPr>
            <a:r>
              <a:rPr lang="en-US" sz="2800" dirty="0" smtClean="0"/>
              <a:t>Requesting workshops</a:t>
            </a:r>
          </a:p>
          <a:p>
            <a:pPr>
              <a:buFontTx/>
              <a:buChar char="-"/>
            </a:pPr>
            <a:endParaRPr lang="en-US" sz="2800" dirty="0"/>
          </a:p>
          <a:p>
            <a:pPr>
              <a:buFontTx/>
              <a:buChar char="-"/>
            </a:pPr>
            <a:r>
              <a:rPr lang="en-US" sz="2800" dirty="0" smtClean="0"/>
              <a:t>Becoming instructors </a:t>
            </a:r>
          </a:p>
          <a:p>
            <a:pPr>
              <a:buFontTx/>
              <a:buChar char="-"/>
            </a:pPr>
            <a:endParaRPr lang="en-US" sz="2800" dirty="0"/>
          </a:p>
          <a:p>
            <a:pPr>
              <a:buFontTx/>
              <a:buChar char="-"/>
            </a:pPr>
            <a:r>
              <a:rPr lang="en-US" sz="2800" dirty="0" smtClean="0"/>
              <a:t>Developing content</a:t>
            </a:r>
          </a:p>
        </p:txBody>
      </p:sp>
    </p:spTree>
    <p:extLst>
      <p:ext uri="{BB962C8B-B14F-4D97-AF65-F5344CB8AC3E}">
        <p14:creationId xmlns:p14="http://schemas.microsoft.com/office/powerpoint/2010/main" val="2495130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a:t>
            </a:r>
            <a:r>
              <a:rPr lang="en-US" dirty="0" smtClean="0"/>
              <a:t>the Carpentries</a:t>
            </a:r>
            <a:endParaRPr lang="en-US" dirty="0"/>
          </a:p>
        </p:txBody>
      </p:sp>
      <p:sp>
        <p:nvSpPr>
          <p:cNvPr id="3" name="Content Placeholder 2"/>
          <p:cNvSpPr>
            <a:spLocks noGrp="1"/>
          </p:cNvSpPr>
          <p:nvPr>
            <p:ph idx="1"/>
          </p:nvPr>
        </p:nvSpPr>
        <p:spPr>
          <a:xfrm>
            <a:off x="259268" y="1467262"/>
            <a:ext cx="7938373" cy="5172720"/>
          </a:xfrm>
        </p:spPr>
        <p:txBody>
          <a:bodyPr>
            <a:normAutofit fontScale="92500" lnSpcReduction="20000"/>
          </a:bodyPr>
          <a:lstStyle/>
          <a:p>
            <a:pPr marL="114300" indent="0">
              <a:buNone/>
            </a:pPr>
            <a:r>
              <a:rPr lang="en-US" i="1" dirty="0" smtClean="0"/>
              <a:t>Software Carpentry Steering Committee:</a:t>
            </a:r>
          </a:p>
          <a:p>
            <a:pPr marL="114300" indent="0">
              <a:buNone/>
            </a:pPr>
            <a:r>
              <a:rPr lang="en-US" dirty="0" smtClean="0"/>
              <a:t>Matt Davis (Bay area company)</a:t>
            </a:r>
          </a:p>
          <a:p>
            <a:pPr marL="114300" indent="0">
              <a:buNone/>
            </a:pPr>
            <a:r>
              <a:rPr lang="en-US" dirty="0" smtClean="0"/>
              <a:t>Adina Howe (Iowa State)</a:t>
            </a:r>
            <a:endParaRPr lang="en-US" dirty="0" smtClean="0"/>
          </a:p>
          <a:p>
            <a:pPr marL="114300" indent="0">
              <a:buNone/>
            </a:pPr>
            <a:r>
              <a:rPr lang="en-US" dirty="0" smtClean="0"/>
              <a:t>Katy Huff (UC Berkeley)</a:t>
            </a:r>
          </a:p>
          <a:p>
            <a:pPr marL="114300" indent="0">
              <a:buNone/>
            </a:pPr>
            <a:r>
              <a:rPr lang="en-US" dirty="0" smtClean="0"/>
              <a:t>Karin </a:t>
            </a:r>
            <a:r>
              <a:rPr lang="en-US" dirty="0" err="1" smtClean="0"/>
              <a:t>Lagenstrom</a:t>
            </a:r>
            <a:r>
              <a:rPr lang="en-US" dirty="0" smtClean="0"/>
              <a:t> (Norway)</a:t>
            </a:r>
            <a:endParaRPr lang="en-US" dirty="0" smtClean="0"/>
          </a:p>
          <a:p>
            <a:pPr marL="114300" indent="0">
              <a:buNone/>
            </a:pPr>
            <a:r>
              <a:rPr lang="en-US" dirty="0" smtClean="0"/>
              <a:t>Aleksandra </a:t>
            </a:r>
            <a:r>
              <a:rPr lang="en-US" dirty="0" err="1"/>
              <a:t>Pawlik</a:t>
            </a:r>
            <a:r>
              <a:rPr lang="en-US" dirty="0"/>
              <a:t> (Software Sustainability Institute</a:t>
            </a:r>
            <a:r>
              <a:rPr lang="en-US" dirty="0" smtClean="0"/>
              <a:t>)</a:t>
            </a:r>
          </a:p>
          <a:p>
            <a:pPr marL="114300" indent="0">
              <a:buNone/>
            </a:pPr>
            <a:r>
              <a:rPr lang="en-US" dirty="0" err="1" smtClean="0"/>
              <a:t>Raniere</a:t>
            </a:r>
            <a:r>
              <a:rPr lang="en-US" dirty="0" smtClean="0"/>
              <a:t> Silva (Brazil)</a:t>
            </a:r>
          </a:p>
          <a:p>
            <a:pPr marL="114300" indent="0">
              <a:buNone/>
            </a:pPr>
            <a:r>
              <a:rPr lang="en-US" dirty="0" smtClean="0"/>
              <a:t>Jason Williams (CSHL)</a:t>
            </a:r>
          </a:p>
          <a:p>
            <a:pPr marL="114300" indent="0">
              <a:buNone/>
            </a:pPr>
            <a:endParaRPr lang="en-US" dirty="0"/>
          </a:p>
          <a:p>
            <a:pPr marL="114300" indent="0">
              <a:buNone/>
            </a:pPr>
            <a:r>
              <a:rPr lang="en-US" i="1" dirty="0" smtClean="0"/>
              <a:t>Data Carpentry Steering </a:t>
            </a:r>
            <a:r>
              <a:rPr lang="en-US" i="1" dirty="0" smtClean="0"/>
              <a:t>Committee:</a:t>
            </a:r>
          </a:p>
          <a:p>
            <a:pPr marL="114300" indent="0">
              <a:buNone/>
            </a:pPr>
            <a:r>
              <a:rPr lang="en-US" dirty="0" smtClean="0"/>
              <a:t>Karen Cranston (</a:t>
            </a:r>
            <a:r>
              <a:rPr lang="en-US" dirty="0" err="1" smtClean="0"/>
              <a:t>NESCent</a:t>
            </a:r>
            <a:r>
              <a:rPr lang="en-US" dirty="0" smtClean="0"/>
              <a:t> / </a:t>
            </a:r>
            <a:r>
              <a:rPr lang="en-US" dirty="0" err="1" smtClean="0"/>
              <a:t>OpenTree</a:t>
            </a:r>
            <a:r>
              <a:rPr lang="en-US" dirty="0" smtClean="0"/>
              <a:t> of Life)</a:t>
            </a:r>
          </a:p>
          <a:p>
            <a:pPr marL="114300" indent="0">
              <a:buNone/>
            </a:pPr>
            <a:r>
              <a:rPr lang="en-US" dirty="0" smtClean="0"/>
              <a:t>Hilmar Lapp (</a:t>
            </a:r>
            <a:r>
              <a:rPr lang="en-US" dirty="0" err="1" smtClean="0"/>
              <a:t>NESCent</a:t>
            </a:r>
            <a:r>
              <a:rPr lang="en-US" dirty="0" smtClean="0"/>
              <a:t> /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Ethan </a:t>
            </a:r>
            <a:r>
              <a:rPr lang="en-US" dirty="0" smtClean="0"/>
              <a:t>White (University of Florida / Moore DDD Investigator)</a:t>
            </a:r>
          </a:p>
          <a:p>
            <a:pPr marL="114300" indent="0">
              <a:buNone/>
            </a:pPr>
            <a:r>
              <a:rPr lang="en-US" dirty="0" smtClean="0"/>
              <a:t>Greg Wilson (Software Carpentry)</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3141629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Software &amp; Data </a:t>
            </a:r>
            <a:r>
              <a:rPr lang="en-US" dirty="0" smtClean="0">
                <a:latin typeface="+mn-lt"/>
              </a:rPr>
              <a:t>Carpentry support</a:t>
            </a:r>
            <a:endParaRPr lang="en-US" dirty="0">
              <a:latin typeface="+mn-lt"/>
            </a:endParaRPr>
          </a:p>
        </p:txBody>
      </p:sp>
      <p:pic>
        <p:nvPicPr>
          <p:cNvPr id="4" name="Picture 3"/>
          <p:cNvPicPr>
            <a:picLocks noChangeAspect="1"/>
          </p:cNvPicPr>
          <p:nvPr/>
        </p:nvPicPr>
        <p:blipFill>
          <a:blip r:embed="rId2"/>
          <a:stretch>
            <a:fillRect/>
          </a:stretch>
        </p:blipFill>
        <p:spPr>
          <a:xfrm>
            <a:off x="720725" y="1663700"/>
            <a:ext cx="4740275" cy="1794597"/>
          </a:xfrm>
          <a:prstGeom prst="rect">
            <a:avLst/>
          </a:prstGeom>
        </p:spPr>
      </p:pic>
      <p:pic>
        <p:nvPicPr>
          <p:cNvPr id="5" name="Picture 4"/>
          <p:cNvPicPr>
            <a:picLocks noChangeAspect="1"/>
          </p:cNvPicPr>
          <p:nvPr/>
        </p:nvPicPr>
        <p:blipFill>
          <a:blip r:embed="rId3"/>
          <a:stretch>
            <a:fillRect/>
          </a:stretch>
        </p:blipFill>
        <p:spPr>
          <a:xfrm>
            <a:off x="4571325" y="1825625"/>
            <a:ext cx="2921000" cy="1143000"/>
          </a:xfrm>
          <a:prstGeom prst="rect">
            <a:avLst/>
          </a:prstGeom>
        </p:spPr>
      </p:pic>
      <p:pic>
        <p:nvPicPr>
          <p:cNvPr id="6" name="Picture 5"/>
          <p:cNvPicPr>
            <a:picLocks noChangeAspect="1"/>
          </p:cNvPicPr>
          <p:nvPr/>
        </p:nvPicPr>
        <p:blipFill>
          <a:blip r:embed="rId4"/>
          <a:stretch>
            <a:fillRect/>
          </a:stretch>
        </p:blipFill>
        <p:spPr>
          <a:xfrm>
            <a:off x="908050" y="5594349"/>
            <a:ext cx="1663700" cy="527050"/>
          </a:xfrm>
          <a:prstGeom prst="rect">
            <a:avLst/>
          </a:prstGeom>
        </p:spPr>
      </p:pic>
      <p:pic>
        <p:nvPicPr>
          <p:cNvPr id="7" name="Picture 6"/>
          <p:cNvPicPr>
            <a:picLocks noChangeAspect="1"/>
          </p:cNvPicPr>
          <p:nvPr/>
        </p:nvPicPr>
        <p:blipFill>
          <a:blip r:embed="rId5"/>
          <a:stretch>
            <a:fillRect/>
          </a:stretch>
        </p:blipFill>
        <p:spPr>
          <a:xfrm>
            <a:off x="4159250" y="5400540"/>
            <a:ext cx="2362200" cy="720859"/>
          </a:xfrm>
          <a:prstGeom prst="rect">
            <a:avLst/>
          </a:prstGeom>
        </p:spPr>
      </p:pic>
      <p:pic>
        <p:nvPicPr>
          <p:cNvPr id="8" name="Picture 7"/>
          <p:cNvPicPr>
            <a:picLocks noChangeAspect="1"/>
          </p:cNvPicPr>
          <p:nvPr/>
        </p:nvPicPr>
        <p:blipFill>
          <a:blip r:embed="rId6"/>
          <a:stretch>
            <a:fillRect/>
          </a:stretch>
        </p:blipFill>
        <p:spPr>
          <a:xfrm>
            <a:off x="4966375" y="4308541"/>
            <a:ext cx="3110825" cy="622165"/>
          </a:xfrm>
          <a:prstGeom prst="rect">
            <a:avLst/>
          </a:prstGeom>
        </p:spPr>
      </p:pic>
      <p:pic>
        <p:nvPicPr>
          <p:cNvPr id="9" name="Picture 8"/>
          <p:cNvPicPr>
            <a:picLocks noChangeAspect="1"/>
          </p:cNvPicPr>
          <p:nvPr/>
        </p:nvPicPr>
        <p:blipFill>
          <a:blip r:embed="rId7"/>
          <a:stretch>
            <a:fillRect/>
          </a:stretch>
        </p:blipFill>
        <p:spPr>
          <a:xfrm>
            <a:off x="1601787" y="4175452"/>
            <a:ext cx="2701925" cy="914004"/>
          </a:xfrm>
          <a:prstGeom prst="rect">
            <a:avLst/>
          </a:prstGeom>
        </p:spPr>
      </p:pic>
    </p:spTree>
    <p:extLst>
      <p:ext uri="{BB962C8B-B14F-4D97-AF65-F5344CB8AC3E}">
        <p14:creationId xmlns:p14="http://schemas.microsoft.com/office/powerpoint/2010/main" val="3339267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Large scale data is being generated in all domains</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66362" y="4634312"/>
              <a:ext cx="1702736" cy="591039"/>
            </a:xfrm>
            <a:prstGeom prst="rect">
              <a:avLst/>
            </a:prstGeom>
            <a:noFill/>
          </p:spPr>
          <p:txBody>
            <a:bodyPr wrap="none" rtlCol="0">
              <a:spAutoFit/>
            </a:bodyPr>
            <a:lstStyle/>
            <a:p>
              <a:r>
                <a:rPr lang="en-US" sz="2800" dirty="0" smtClean="0"/>
                <a:t>Genomics</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03597" y="4634312"/>
              <a:ext cx="1428268" cy="591039"/>
            </a:xfrm>
            <a:prstGeom prst="rect">
              <a:avLst/>
            </a:prstGeom>
            <a:noFill/>
          </p:spPr>
          <p:txBody>
            <a:bodyPr wrap="none" rtlCol="0">
              <a:spAutoFit/>
            </a:bodyPr>
            <a:lstStyle/>
            <a:p>
              <a:r>
                <a:rPr lang="en-US" sz="2800" dirty="0" smtClean="0"/>
                <a:t>Satellite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92892" y="4634312"/>
              <a:ext cx="1849681" cy="591039"/>
            </a:xfrm>
            <a:prstGeom prst="rect">
              <a:avLst/>
            </a:prstGeom>
            <a:noFill/>
          </p:spPr>
          <p:txBody>
            <a:bodyPr wrap="none" rtlCol="0">
              <a:spAutoFit/>
            </a:bodyPr>
            <a:lstStyle/>
            <a:p>
              <a:r>
                <a:rPr lang="en-US" sz="2800" dirty="0" smtClean="0"/>
                <a:t>Digital text</a:t>
              </a:r>
              <a:endParaRPr lang="en-US" sz="2800" dirty="0"/>
            </a:p>
          </p:txBody>
        </p:sp>
      </p:grpSp>
    </p:spTree>
    <p:extLst>
      <p:ext uri="{BB962C8B-B14F-4D97-AF65-F5344CB8AC3E}">
        <p14:creationId xmlns:p14="http://schemas.microsoft.com/office/powerpoint/2010/main" val="11894175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78" y="274638"/>
            <a:ext cx="6802777" cy="1143000"/>
          </a:xfrm>
        </p:spPr>
        <p:txBody>
          <a:bodyPr/>
          <a:lstStyle/>
          <a:p>
            <a:pPr algn="ctr"/>
            <a:r>
              <a:rPr lang="en-US" dirty="0" smtClean="0">
                <a:latin typeface="+mn-lt"/>
              </a:rPr>
              <a:t>As well as in the </a:t>
            </a:r>
            <a:br>
              <a:rPr lang="en-US" dirty="0" smtClean="0">
                <a:latin typeface="+mn-lt"/>
              </a:rPr>
            </a:br>
            <a:r>
              <a:rPr lang="en-US" dirty="0" smtClean="0">
                <a:latin typeface="+mn-lt"/>
              </a:rPr>
              <a:t>non-academic sector</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35492" y="4634312"/>
              <a:ext cx="1764483" cy="591039"/>
            </a:xfrm>
            <a:prstGeom prst="rect">
              <a:avLst/>
            </a:prstGeom>
            <a:noFill/>
          </p:spPr>
          <p:txBody>
            <a:bodyPr wrap="none" rtlCol="0">
              <a:spAutoFit/>
            </a:bodyPr>
            <a:lstStyle/>
            <a:p>
              <a:r>
                <a:rPr lang="en-US" sz="2800" dirty="0" smtClean="0"/>
                <a:t>Marketing</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32276" y="4634312"/>
              <a:ext cx="1370921" cy="591039"/>
            </a:xfrm>
            <a:prstGeom prst="rect">
              <a:avLst/>
            </a:prstGeom>
            <a:noFill/>
          </p:spPr>
          <p:txBody>
            <a:bodyPr wrap="none" rtlCol="0">
              <a:spAutoFit/>
            </a:bodyPr>
            <a:lstStyle/>
            <a:p>
              <a:r>
                <a:rPr lang="en-US" sz="2800" dirty="0" smtClean="0"/>
                <a:t>Finance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46264" y="4634312"/>
              <a:ext cx="1942942" cy="591039"/>
            </a:xfrm>
            <a:prstGeom prst="rect">
              <a:avLst/>
            </a:prstGeom>
            <a:noFill/>
          </p:spPr>
          <p:txBody>
            <a:bodyPr wrap="none" rtlCol="0">
              <a:spAutoFit/>
            </a:bodyPr>
            <a:lstStyle/>
            <a:p>
              <a:r>
                <a:rPr lang="en-US" sz="2800" dirty="0" smtClean="0"/>
                <a:t>Health care</a:t>
              </a:r>
              <a:endParaRPr lang="en-US" sz="2800" dirty="0"/>
            </a:p>
          </p:txBody>
        </p:sp>
      </p:grpSp>
    </p:spTree>
    <p:extLst>
      <p:ext uri="{BB962C8B-B14F-4D97-AF65-F5344CB8AC3E}">
        <p14:creationId xmlns:p14="http://schemas.microsoft.com/office/powerpoint/2010/main" val="23756676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800" y="409624"/>
            <a:ext cx="7867841" cy="1622639"/>
          </a:xfrm>
          <a:prstGeom prst="rect">
            <a:avLst/>
          </a:prstGeom>
          <a:noFill/>
        </p:spPr>
        <p:txBody>
          <a:bodyPr wrap="square" lIns="82945" tIns="41473" rIns="82945" bIns="41473" rtlCol="0">
            <a:spAutoFit/>
          </a:bodyPr>
          <a:lstStyle/>
          <a:p>
            <a:r>
              <a:rPr lang="en-US" sz="2500" dirty="0"/>
              <a:t>With the emergence of new technologies generating large datasets in all domains of research, data analysis and software development is 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49381"/>
            <a:ext cx="9144000" cy="3015710"/>
          </a:xfrm>
          <a:prstGeom prst="rect">
            <a:avLst/>
          </a:prstGeom>
        </p:spPr>
      </p:pic>
    </p:spTree>
    <p:extLst>
      <p:ext uri="{BB962C8B-B14F-4D97-AF65-F5344CB8AC3E}">
        <p14:creationId xmlns:p14="http://schemas.microsoft.com/office/powerpoint/2010/main" val="3427863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potential</a:t>
            </a:r>
            <a:endParaRPr lang="en-US" sz="8000" dirty="0">
              <a:latin typeface="+mn-lt"/>
            </a:endParaRPr>
          </a:p>
        </p:txBody>
      </p:sp>
    </p:spTree>
    <p:extLst>
      <p:ext uri="{BB962C8B-B14F-4D97-AF65-F5344CB8AC3E}">
        <p14:creationId xmlns:p14="http://schemas.microsoft.com/office/powerpoint/2010/main" val="14614582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is not information</a:t>
            </a:r>
            <a:endParaRPr lang="en-US" sz="8000" dirty="0">
              <a:latin typeface="+mn-lt"/>
            </a:endParaRPr>
          </a:p>
        </p:txBody>
      </p:sp>
    </p:spTree>
    <p:extLst>
      <p:ext uri="{BB962C8B-B14F-4D97-AF65-F5344CB8AC3E}">
        <p14:creationId xmlns:p14="http://schemas.microsoft.com/office/powerpoint/2010/main" val="39499468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 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Tree>
    <p:extLst>
      <p:ext uri="{BB962C8B-B14F-4D97-AF65-F5344CB8AC3E}">
        <p14:creationId xmlns:p14="http://schemas.microsoft.com/office/powerpoint/2010/main" val="31159730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24855</TotalTime>
  <Words>1752</Words>
  <Application>Microsoft Macintosh PowerPoint</Application>
  <PresentationFormat>On-screen Show (4:3)</PresentationFormat>
  <Paragraphs>221</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Software &amp; Data Carpentry:  Training to Enable More Effective Research</vt:lpstr>
      <vt:lpstr>PowerPoint Presentation</vt:lpstr>
      <vt:lpstr>PowerPoint Presentation</vt:lpstr>
      <vt:lpstr>Large scale data is being generated in all domains</vt:lpstr>
      <vt:lpstr>As well as in the  non-academic sector</vt:lpstr>
      <vt:lpstr>PowerPoint Presentation</vt:lpstr>
      <vt:lpstr>Data potential</vt:lpstr>
      <vt:lpstr>Data is not information</vt:lpstr>
      <vt:lpstr>Training is a missing piece between  data collection &amp; data-driven discovery</vt:lpstr>
      <vt:lpstr>PowerPoint Presentation</vt:lpstr>
      <vt:lpstr>Software and Data Carpentry  are filling that training gap</vt:lpstr>
      <vt:lpstr>PowerPoint Presentation</vt:lpstr>
      <vt:lpstr>Grassroots training effort</vt:lpstr>
      <vt:lpstr>Hands-on intensive workshops</vt:lpstr>
      <vt:lpstr>Why workshops?</vt:lpstr>
      <vt:lpstr>PowerPoint Presentation</vt:lpstr>
      <vt:lpstr>PowerPoint Presentation</vt:lpstr>
      <vt:lpstr>Software Carpentry</vt:lpstr>
      <vt:lpstr>PowerPoint Presentation</vt:lpstr>
      <vt:lpstr>Lessons</vt:lpstr>
      <vt:lpstr>Software &amp;Data Carpentry workshops</vt:lpstr>
      <vt:lpstr>Demand is high</vt:lpstr>
      <vt:lpstr>People are learning things!</vt:lpstr>
      <vt:lpstr>People are learning things!</vt:lpstr>
      <vt:lpstr>They feel the workshop  was worthwhile</vt:lpstr>
      <vt:lpstr>Thoughts on data best practices</vt:lpstr>
      <vt:lpstr>Grassroots training effort</vt:lpstr>
      <vt:lpstr>Software Carpentry Foundation train the trainers</vt:lpstr>
      <vt:lpstr>Hackathons to develop lessons</vt:lpstr>
      <vt:lpstr>Workshops by and for Librarian</vt:lpstr>
      <vt:lpstr>Getting involved</vt:lpstr>
      <vt:lpstr>Guiding the Carpentries</vt:lpstr>
      <vt:lpstr>Software &amp; Data Carpentry 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74</cp:revision>
  <dcterms:created xsi:type="dcterms:W3CDTF">2015-05-04T03:19:00Z</dcterms:created>
  <dcterms:modified xsi:type="dcterms:W3CDTF">2015-08-05T02:26:31Z</dcterms:modified>
</cp:coreProperties>
</file>