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09" r:id="rId2"/>
    <p:sldId id="310" r:id="rId3"/>
    <p:sldId id="311" r:id="rId4"/>
    <p:sldId id="419" r:id="rId5"/>
    <p:sldId id="451" r:id="rId6"/>
    <p:sldId id="437" r:id="rId7"/>
    <p:sldId id="452" r:id="rId8"/>
    <p:sldId id="438" r:id="rId9"/>
    <p:sldId id="439" r:id="rId10"/>
    <p:sldId id="440" r:id="rId11"/>
    <p:sldId id="441" r:id="rId12"/>
    <p:sldId id="442" r:id="rId13"/>
    <p:sldId id="454" r:id="rId14"/>
    <p:sldId id="443" r:id="rId15"/>
    <p:sldId id="455" r:id="rId16"/>
    <p:sldId id="445" r:id="rId17"/>
    <p:sldId id="446" r:id="rId18"/>
    <p:sldId id="456" r:id="rId19"/>
    <p:sldId id="447" r:id="rId20"/>
    <p:sldId id="457" r:id="rId21"/>
    <p:sldId id="448" r:id="rId22"/>
    <p:sldId id="458" r:id="rId23"/>
    <p:sldId id="449" r:id="rId24"/>
    <p:sldId id="450" r:id="rId25"/>
    <p:sldId id="459" r:id="rId26"/>
    <p:sldId id="426" r:id="rId27"/>
    <p:sldId id="431" r:id="rId28"/>
    <p:sldId id="435" r:id="rId29"/>
    <p:sldId id="460" r:id="rId30"/>
    <p:sldId id="453" r:id="rId31"/>
    <p:sldId id="30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CFD"/>
    <a:srgbClr val="A0C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16" autoAdjust="0"/>
  </p:normalViewPr>
  <p:slideViewPr>
    <p:cSldViewPr snapToGrid="0" snapToObjects="1">
      <p:cViewPr>
        <p:scale>
          <a:sx n="100" d="100"/>
          <a:sy n="100" d="100"/>
        </p:scale>
        <p:origin x="-1152" y="-80"/>
      </p:cViewPr>
      <p:guideLst>
        <p:guide orient="horz" pos="2357"/>
        <p:guide pos="10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03EE3-090B-4644-87C4-4331A81BE1F6}" type="datetimeFigureOut">
              <a:rPr lang="en-US" smtClean="0"/>
              <a:pPr/>
              <a:t>8/18/15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8114D3-75F0-4D98-8691-9ABB1FECD0D9}" type="slidenum">
              <a:rPr lang="en-US" smtClean="0"/>
              <a:pPr/>
              <a:t>‹#›</a:t>
            </a:fld>
            <a:endParaRPr lang="en-US"/>
          </a:p>
        </p:txBody>
      </p:sp>
    </p:spTree>
    <p:extLst>
      <p:ext uri="{BB962C8B-B14F-4D97-AF65-F5344CB8AC3E}">
        <p14:creationId xmlns:p14="http://schemas.microsoft.com/office/powerpoint/2010/main" val="422838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8114D3-75F0-4D98-8691-9ABB1FECD0D9}"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survey of biological researchers in Australia, training was the most requested resource. </a:t>
            </a:r>
            <a:endParaRPr lang="en-US" dirty="0"/>
          </a:p>
        </p:txBody>
      </p:sp>
      <p:sp>
        <p:nvSpPr>
          <p:cNvPr id="4" name="Slide Number Placeholder 3"/>
          <p:cNvSpPr>
            <a:spLocks noGrp="1"/>
          </p:cNvSpPr>
          <p:nvPr>
            <p:ph type="sldNum" sz="quarter" idx="10"/>
          </p:nvPr>
        </p:nvSpPr>
        <p:spPr/>
        <p:txBody>
          <a:bodyPr/>
          <a:lstStyle/>
          <a:p>
            <a:fld id="{BC76A3DF-E0E1-A648-A35B-F30D5C901A83}" type="slidenum">
              <a:rPr lang="en-US" smtClean="0"/>
              <a:t>16</a:t>
            </a:fld>
            <a:endParaRPr lang="en-US"/>
          </a:p>
        </p:txBody>
      </p:sp>
    </p:spTree>
    <p:extLst>
      <p:ext uri="{BB962C8B-B14F-4D97-AF65-F5344CB8AC3E}">
        <p14:creationId xmlns:p14="http://schemas.microsoft.com/office/powerpoint/2010/main" val="259906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Training in current practices - many workshops on different topics, </a:t>
            </a:r>
            <a:r>
              <a:rPr lang="en-US" sz="1200" kern="1200" dirty="0" err="1" smtClean="0">
                <a:solidFill>
                  <a:schemeClr val="tx1"/>
                </a:solidFill>
                <a:effectLst/>
                <a:latin typeface="+mn-lt"/>
                <a:ea typeface="+mn-ea"/>
                <a:cs typeface="+mn-cs"/>
              </a:rPr>
              <a:t>Avida</a:t>
            </a:r>
            <a:r>
              <a:rPr lang="en-US" sz="1200" kern="1200" dirty="0" smtClean="0">
                <a:solidFill>
                  <a:schemeClr val="tx1"/>
                </a:solidFill>
                <a:effectLst/>
                <a:latin typeface="+mn-lt"/>
                <a:ea typeface="+mn-ea"/>
                <a:cs typeface="+mn-cs"/>
              </a:rPr>
              <a:t>, bioinformatics, using the HPC resources taught. Data Carpentry has been developed out of BEACON and with a collaboration with the NSF BIO Centers, a now international non-profit that teaches two-day workshops on fundamental data analysis and management skills. </a:t>
            </a:r>
          </a:p>
          <a:p>
            <a:r>
              <a:rPr lang="en-US" sz="1200" kern="1200" dirty="0" smtClean="0">
                <a:solidFill>
                  <a:schemeClr val="tx1"/>
                </a:solidFill>
                <a:effectLst/>
                <a:latin typeface="+mn-lt"/>
                <a:ea typeface="+mn-ea"/>
                <a:cs typeface="+mn-cs"/>
              </a:rPr>
              <a:t>Training the next generation of innovators - the BEACON set of courses of ‘biology for computational people’ and ‘computation for biologists’ and the ‘projects’ course. Postdoctoral fellows let postdocs get interdisciplinary training and are also mentors for grad students. I’m sure there are other things. </a:t>
            </a:r>
          </a:p>
          <a:p>
            <a:endParaRPr lang="en-US" dirty="0"/>
          </a:p>
        </p:txBody>
      </p:sp>
      <p:sp>
        <p:nvSpPr>
          <p:cNvPr id="4" name="Slide Number Placeholder 3"/>
          <p:cNvSpPr>
            <a:spLocks noGrp="1"/>
          </p:cNvSpPr>
          <p:nvPr>
            <p:ph type="sldNum" sz="quarter" idx="10"/>
          </p:nvPr>
        </p:nvSpPr>
        <p:spPr/>
        <p:txBody>
          <a:bodyPr/>
          <a:lstStyle/>
          <a:p>
            <a:fld id="{948114D3-75F0-4D98-8691-9ABB1FECD0D9}" type="slidenum">
              <a:rPr lang="en-US" smtClean="0"/>
              <a:pPr/>
              <a:t>17</a:t>
            </a:fld>
            <a:endParaRPr lang="en-US"/>
          </a:p>
        </p:txBody>
      </p:sp>
    </p:spTree>
    <p:extLst>
      <p:ext uri="{BB962C8B-B14F-4D97-AF65-F5344CB8AC3E}">
        <p14:creationId xmlns:p14="http://schemas.microsoft.com/office/powerpoint/2010/main" val="2891680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Training in current practices - many workshops on different topics, </a:t>
            </a:r>
            <a:r>
              <a:rPr lang="en-US" sz="1200" kern="1200" dirty="0" err="1" smtClean="0">
                <a:solidFill>
                  <a:schemeClr val="tx1"/>
                </a:solidFill>
                <a:effectLst/>
                <a:latin typeface="+mn-lt"/>
                <a:ea typeface="+mn-ea"/>
                <a:cs typeface="+mn-cs"/>
              </a:rPr>
              <a:t>Avida</a:t>
            </a:r>
            <a:r>
              <a:rPr lang="en-US" sz="1200" kern="1200" dirty="0" smtClean="0">
                <a:solidFill>
                  <a:schemeClr val="tx1"/>
                </a:solidFill>
                <a:effectLst/>
                <a:latin typeface="+mn-lt"/>
                <a:ea typeface="+mn-ea"/>
                <a:cs typeface="+mn-cs"/>
              </a:rPr>
              <a:t>, bioinformatics, using the HPC resources taught. Data Carpentry has been developed out of BEACON and with a collaboration with the NSF BIO Centers, a now international non-profit that teaches two-day workshops on fundamental data analysis and management skills. </a:t>
            </a:r>
          </a:p>
          <a:p>
            <a:r>
              <a:rPr lang="en-US" sz="1200" kern="1200" dirty="0" smtClean="0">
                <a:solidFill>
                  <a:schemeClr val="tx1"/>
                </a:solidFill>
                <a:effectLst/>
                <a:latin typeface="+mn-lt"/>
                <a:ea typeface="+mn-ea"/>
                <a:cs typeface="+mn-cs"/>
              </a:rPr>
              <a:t>Training the next generation of innovators - the BEACON set of courses of ‘biology for computational people’ and ‘computation for biologists’ and the ‘projects’ course. Postdoctoral fellows let postdocs get interdisciplinary training and are also mentors for grad students. I’m sure there are other things. </a:t>
            </a:r>
          </a:p>
          <a:p>
            <a:endParaRPr lang="en-US" dirty="0"/>
          </a:p>
        </p:txBody>
      </p:sp>
      <p:sp>
        <p:nvSpPr>
          <p:cNvPr id="4" name="Slide Number Placeholder 3"/>
          <p:cNvSpPr>
            <a:spLocks noGrp="1"/>
          </p:cNvSpPr>
          <p:nvPr>
            <p:ph type="sldNum" sz="quarter" idx="10"/>
          </p:nvPr>
        </p:nvSpPr>
        <p:spPr/>
        <p:txBody>
          <a:bodyPr/>
          <a:lstStyle/>
          <a:p>
            <a:fld id="{948114D3-75F0-4D98-8691-9ABB1FECD0D9}" type="slidenum">
              <a:rPr lang="en-US" smtClean="0"/>
              <a:pPr/>
              <a:t>18</a:t>
            </a:fld>
            <a:endParaRPr lang="en-US"/>
          </a:p>
        </p:txBody>
      </p:sp>
    </p:spTree>
    <p:extLst>
      <p:ext uri="{BB962C8B-B14F-4D97-AF65-F5344CB8AC3E}">
        <p14:creationId xmlns:p14="http://schemas.microsoft.com/office/powerpoint/2010/main" val="289168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Weekly blog posts. Going to meetings. Other outreach efforts.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8114D3-75F0-4D98-8691-9ABB1FECD0D9}" type="slidenum">
              <a:rPr lang="en-US" smtClean="0"/>
              <a:pPr/>
              <a:t>19</a:t>
            </a:fld>
            <a:endParaRPr lang="en-US"/>
          </a:p>
        </p:txBody>
      </p:sp>
    </p:spTree>
    <p:extLst>
      <p:ext uri="{BB962C8B-B14F-4D97-AF65-F5344CB8AC3E}">
        <p14:creationId xmlns:p14="http://schemas.microsoft.com/office/powerpoint/2010/main" val="1510094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Weekly blog posts. Going to meetings. Other outreach efforts. </a:t>
            </a: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48114D3-75F0-4D98-8691-9ABB1FECD0D9}" type="slidenum">
              <a:rPr lang="en-US" smtClean="0"/>
              <a:pPr/>
              <a:t>20</a:t>
            </a:fld>
            <a:endParaRPr lang="en-US"/>
          </a:p>
        </p:txBody>
      </p:sp>
    </p:spTree>
    <p:extLst>
      <p:ext uri="{BB962C8B-B14F-4D97-AF65-F5344CB8AC3E}">
        <p14:creationId xmlns:p14="http://schemas.microsoft.com/office/powerpoint/2010/main" val="1510094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There are workshops in ethics and reproducible research. There are career talks and on things like using social media. Rich, Titus, Ian and others do their work openly, releasing their code and data. They are good role models. Diversity coordinator who helps encourage and support those from diverse backgrounds. Talks from Judi and others on things like imposter syndrome or how to find careers. BEACON has ties to industry. Grad student groups get together for discussion regularly and support each other. Articles from students from diverse perspectives on the blog. Student organized panels on things like career topics.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8114D3-75F0-4D98-8691-9ABB1FECD0D9}" type="slidenum">
              <a:rPr lang="en-US" smtClean="0"/>
              <a:pPr/>
              <a:t>21</a:t>
            </a:fld>
            <a:endParaRPr lang="en-US"/>
          </a:p>
        </p:txBody>
      </p:sp>
    </p:spTree>
    <p:extLst>
      <p:ext uri="{BB962C8B-B14F-4D97-AF65-F5344CB8AC3E}">
        <p14:creationId xmlns:p14="http://schemas.microsoft.com/office/powerpoint/2010/main" val="1448445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There are workshops in ethics and reproducible research. There are career talks and on things like using social media. Rich, Titus, Ian and others do their work openly, releasing their code and data. They are good role models. Diversity coordinator who helps encourage and support those from diverse backgrounds. Talks from Judi and others on things like imposter syndrome or how to find careers. BEACON has ties to industry. Grad student groups get together for discussion regularly and support each other. Articles from students from diverse perspectives on the blog. Student organized panels on things like career topics.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8114D3-75F0-4D98-8691-9ABB1FECD0D9}" type="slidenum">
              <a:rPr lang="en-US" smtClean="0"/>
              <a:pPr/>
              <a:t>22</a:t>
            </a:fld>
            <a:endParaRPr lang="en-US"/>
          </a:p>
        </p:txBody>
      </p:sp>
    </p:spTree>
    <p:extLst>
      <p:ext uri="{BB962C8B-B14F-4D97-AF65-F5344CB8AC3E}">
        <p14:creationId xmlns:p14="http://schemas.microsoft.com/office/powerpoint/2010/main" val="1448445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6A3DF-E0E1-A648-A35B-F30D5C901A83}" type="slidenum">
              <a:rPr lang="en-US" smtClean="0"/>
              <a:t>23</a:t>
            </a:fld>
            <a:endParaRPr lang="en-US"/>
          </a:p>
        </p:txBody>
      </p:sp>
    </p:spTree>
    <p:extLst>
      <p:ext uri="{BB962C8B-B14F-4D97-AF65-F5344CB8AC3E}">
        <p14:creationId xmlns:p14="http://schemas.microsoft.com/office/powerpoint/2010/main" val="170413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There are workshops in ethics and reproducible research. There are career talks and on things like using social media. Rich, Titus, Ian and others do their work openly, releasing their code and data. They are good role models. Diversity coordinator who helps encourage and support those from diverse backgrounds. Talks from Judi and others on things like imposter syndrome or how to find careers. BEACON has ties to industry. Grad student groups get together for discussion regularly and support each other. Articles from students from diverse perspectives on the blog. Student organized panels on things like career topics.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76A3DF-E0E1-A648-A35B-F30D5C901A83}" type="slidenum">
              <a:rPr lang="en-US" smtClean="0"/>
              <a:t>24</a:t>
            </a:fld>
            <a:endParaRPr lang="en-US"/>
          </a:p>
        </p:txBody>
      </p:sp>
    </p:spTree>
    <p:extLst>
      <p:ext uri="{BB962C8B-B14F-4D97-AF65-F5344CB8AC3E}">
        <p14:creationId xmlns:p14="http://schemas.microsoft.com/office/powerpoint/2010/main" val="170413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There are workshops in ethics and reproducible research. There are career talks and on things like using social media. Rich, Titus, Ian and others do their work openly, releasing their code and data. They are good role models. Diversity coordinator who helps encourage and support those from diverse backgrounds. Talks from Judi and others on things like imposter syndrome or how to find careers. BEACON has ties to industry. Grad student groups get together for discussion regularly and support each other. Articles from students from diverse perspectives on the blog. Student organized panels on things like career topics.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76A3DF-E0E1-A648-A35B-F30D5C901A83}" type="slidenum">
              <a:rPr lang="en-US" smtClean="0"/>
              <a:t>25</a:t>
            </a:fld>
            <a:endParaRPr lang="en-US"/>
          </a:p>
        </p:txBody>
      </p:sp>
    </p:spTree>
    <p:extLst>
      <p:ext uri="{BB962C8B-B14F-4D97-AF65-F5344CB8AC3E}">
        <p14:creationId xmlns:p14="http://schemas.microsoft.com/office/powerpoint/2010/main" val="170413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6A3DF-E0E1-A648-A35B-F30D5C901A83}" type="slidenum">
              <a:rPr lang="en-US" smtClean="0"/>
              <a:t>5</a:t>
            </a:fld>
            <a:endParaRPr lang="en-US"/>
          </a:p>
        </p:txBody>
      </p:sp>
    </p:spTree>
    <p:extLst>
      <p:ext uri="{BB962C8B-B14F-4D97-AF65-F5344CB8AC3E}">
        <p14:creationId xmlns:p14="http://schemas.microsoft.com/office/powerpoint/2010/main" val="1704135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6A3DF-E0E1-A648-A35B-F30D5C901A83}" type="slidenum">
              <a:rPr lang="en-US" smtClean="0"/>
              <a:t>30</a:t>
            </a:fld>
            <a:endParaRPr lang="en-US"/>
          </a:p>
        </p:txBody>
      </p:sp>
    </p:spTree>
    <p:extLst>
      <p:ext uri="{BB962C8B-B14F-4D97-AF65-F5344CB8AC3E}">
        <p14:creationId xmlns:p14="http://schemas.microsoft.com/office/powerpoint/2010/main" val="170413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all here, and these conversations</a:t>
            </a:r>
            <a:r>
              <a:rPr lang="en-US" baseline="0" dirty="0" smtClean="0"/>
              <a:t> are getting broader and there’s more interest and investment in this issue, is because w</a:t>
            </a:r>
            <a:r>
              <a:rPr lang="en-US" dirty="0" smtClean="0"/>
              <a:t>hat’s different about now is that this data is being generated in all domains</a:t>
            </a:r>
            <a:r>
              <a:rPr lang="en-US" baseline="0" dirty="0" smtClean="0"/>
              <a:t> of research</a:t>
            </a:r>
          </a:p>
          <a:p>
            <a:endParaRPr lang="en-US" baseline="0" dirty="0" smtClean="0"/>
          </a:p>
          <a:p>
            <a:r>
              <a:rPr lang="en-US" baseline="0" dirty="0" smtClean="0"/>
              <a:t>Informing every scholarly endeavor</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8</a:t>
            </a:fld>
            <a:endParaRPr lang="en-US"/>
          </a:p>
        </p:txBody>
      </p:sp>
    </p:spTree>
    <p:extLst>
      <p:ext uri="{BB962C8B-B14F-4D97-AF65-F5344CB8AC3E}">
        <p14:creationId xmlns:p14="http://schemas.microsoft.com/office/powerpoint/2010/main" val="277055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well</a:t>
            </a:r>
            <a:r>
              <a:rPr lang="en-US" baseline="0" dirty="0" smtClean="0"/>
              <a:t> as in the non-academic sector. This lends itself to broad alignment on these issues in a way that we haven’t seen before, and also adds an urgency to the challenges. Industry might see how to turn this data in to value for the company, biomedical researchers see opportunities to save lives, geoscientists to address climate change. People think this data has the potential to address important issues affecting our lives and society.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9</a:t>
            </a:fld>
            <a:endParaRPr lang="en-US"/>
          </a:p>
        </p:txBody>
      </p:sp>
    </p:spTree>
    <p:extLst>
      <p:ext uri="{BB962C8B-B14F-4D97-AF65-F5344CB8AC3E}">
        <p14:creationId xmlns:p14="http://schemas.microsoft.com/office/powerpoint/2010/main" val="212639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10</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BEACON has a close relationship with the Institute for Cyber Enabled Research, the group that runs the HPC at MSU. We currently even have shared space. BEACON buys in to this HPC to have dedicated nodes and TBs of research storage space. We also work with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if we need to install particular software or schedule jobs in a particular way. In this way BEACON is helping to provide these resources without having to buy its own hardware. It also allows each researcher to maintain and manage their own space and compute resources, but BEACON is enabling this process. We also have an IT person who, along with the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staff, is available to help people get up and running on the HPC or work with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to install or run particular programs. Through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we also have the capacity to use Globus that can be used for big data transfer. We could do more in terms of making the data of BEACON researchers accessible and available, but much of that could/should be directed through already existing resources such as </a:t>
            </a:r>
            <a:r>
              <a:rPr lang="en-US" sz="1200" kern="1200" dirty="0" err="1" smtClean="0">
                <a:solidFill>
                  <a:schemeClr val="tx1"/>
                </a:solidFill>
                <a:effectLst/>
                <a:latin typeface="+mn-lt"/>
                <a:ea typeface="+mn-ea"/>
                <a:cs typeface="+mn-cs"/>
              </a:rPr>
              <a:t>FigShare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DataDryad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or the Center for </a:t>
            </a:r>
            <a:r>
              <a:rPr lang="en-US" sz="1200" kern="1200" dirty="0" err="1" smtClean="0">
                <a:solidFill>
                  <a:schemeClr val="tx1"/>
                </a:solidFill>
                <a:effectLst/>
                <a:latin typeface="+mn-lt"/>
                <a:ea typeface="+mn-ea"/>
                <a:cs typeface="+mn-cs"/>
              </a:rPr>
              <a:t>OpenScience</a:t>
            </a:r>
            <a:r>
              <a:rPr lang="en-US" sz="1200" kern="1200" dirty="0" smtClean="0">
                <a:solidFill>
                  <a:schemeClr val="tx1"/>
                </a:solidFill>
                <a:effectLst/>
                <a:latin typeface="+mn-lt"/>
                <a:ea typeface="+mn-ea"/>
                <a:cs typeface="+mn-cs"/>
              </a:rPr>
              <a:t> platform, or MSU versions of these such as Box or </a:t>
            </a:r>
            <a:r>
              <a:rPr lang="en-US" sz="1200" kern="1200" dirty="0" err="1" smtClean="0">
                <a:solidFill>
                  <a:schemeClr val="tx1"/>
                </a:solidFill>
                <a:effectLst/>
                <a:latin typeface="+mn-lt"/>
                <a:ea typeface="+mn-ea"/>
                <a:cs typeface="+mn-cs"/>
              </a:rPr>
              <a:t>gitlab</a:t>
            </a:r>
            <a:r>
              <a:rPr lang="en-US" sz="1200" kern="1200" dirty="0" smtClean="0">
                <a:solidFill>
                  <a:schemeClr val="tx1"/>
                </a:solidFill>
                <a:effectLst/>
                <a:latin typeface="+mn-lt"/>
                <a:ea typeface="+mn-ea"/>
                <a:cs typeface="+mn-cs"/>
              </a:rPr>
              <a:t>, and our role there, more than creating that infrastructure would be encouraging and training people to use those resources.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8114D3-75F0-4D98-8691-9ABB1FECD0D9}" type="slidenum">
              <a:rPr lang="en-US" smtClean="0"/>
              <a:pPr/>
              <a:t>12</a:t>
            </a:fld>
            <a:endParaRPr lang="en-US"/>
          </a:p>
        </p:txBody>
      </p:sp>
    </p:spTree>
    <p:extLst>
      <p:ext uri="{BB962C8B-B14F-4D97-AF65-F5344CB8AC3E}">
        <p14:creationId xmlns:p14="http://schemas.microsoft.com/office/powerpoint/2010/main" val="243234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BEACON has a close relationship with the Institute for Cyber Enabled Research, the group that runs the HPC at MSU. We currently even have shared space. BEACON buys in to this HPC to have dedicated nodes and TBs of research storage space. We also work with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if we need to install particular software or schedule jobs in a particular way. In this way BEACON is helping to provide these resources without having to buy its own hardware. It also allows each researcher to maintain and manage their own space and compute resources, but BEACON is enabling this process. We also have an IT person who, along with the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staff, is available to help people get up and running on the HPC or work with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to install or run particular programs. Through </a:t>
            </a:r>
            <a:r>
              <a:rPr lang="en-US" sz="1200" kern="1200" dirty="0" err="1" smtClean="0">
                <a:solidFill>
                  <a:schemeClr val="tx1"/>
                </a:solidFill>
                <a:effectLst/>
                <a:latin typeface="+mn-lt"/>
                <a:ea typeface="+mn-ea"/>
                <a:cs typeface="+mn-cs"/>
              </a:rPr>
              <a:t>iCER</a:t>
            </a:r>
            <a:r>
              <a:rPr lang="en-US" sz="1200" kern="1200" dirty="0" smtClean="0">
                <a:solidFill>
                  <a:schemeClr val="tx1"/>
                </a:solidFill>
                <a:effectLst/>
                <a:latin typeface="+mn-lt"/>
                <a:ea typeface="+mn-ea"/>
                <a:cs typeface="+mn-cs"/>
              </a:rPr>
              <a:t> we also have the capacity to use Globus that can be used for big data transfer. We could do more in terms of making the data of BEACON researchers accessible and available, but much of that could/should be directed through already existing resources such as </a:t>
            </a:r>
            <a:r>
              <a:rPr lang="en-US" sz="1200" kern="1200" dirty="0" err="1" smtClean="0">
                <a:solidFill>
                  <a:schemeClr val="tx1"/>
                </a:solidFill>
                <a:effectLst/>
                <a:latin typeface="+mn-lt"/>
                <a:ea typeface="+mn-ea"/>
                <a:cs typeface="+mn-cs"/>
              </a:rPr>
              <a:t>FigShare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DataDryad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or the Center for </a:t>
            </a:r>
            <a:r>
              <a:rPr lang="en-US" sz="1200" kern="1200" dirty="0" err="1" smtClean="0">
                <a:solidFill>
                  <a:schemeClr val="tx1"/>
                </a:solidFill>
                <a:effectLst/>
                <a:latin typeface="+mn-lt"/>
                <a:ea typeface="+mn-ea"/>
                <a:cs typeface="+mn-cs"/>
              </a:rPr>
              <a:t>OpenScience</a:t>
            </a:r>
            <a:r>
              <a:rPr lang="en-US" sz="1200" kern="1200" dirty="0" smtClean="0">
                <a:solidFill>
                  <a:schemeClr val="tx1"/>
                </a:solidFill>
                <a:effectLst/>
                <a:latin typeface="+mn-lt"/>
                <a:ea typeface="+mn-ea"/>
                <a:cs typeface="+mn-cs"/>
              </a:rPr>
              <a:t> platform, or MSU versions of these such as Box or </a:t>
            </a:r>
            <a:r>
              <a:rPr lang="en-US" sz="1200" kern="1200" dirty="0" err="1" smtClean="0">
                <a:solidFill>
                  <a:schemeClr val="tx1"/>
                </a:solidFill>
                <a:effectLst/>
                <a:latin typeface="+mn-lt"/>
                <a:ea typeface="+mn-ea"/>
                <a:cs typeface="+mn-cs"/>
              </a:rPr>
              <a:t>gitlab</a:t>
            </a:r>
            <a:r>
              <a:rPr lang="en-US" sz="1200" kern="1200" dirty="0" smtClean="0">
                <a:solidFill>
                  <a:schemeClr val="tx1"/>
                </a:solidFill>
                <a:effectLst/>
                <a:latin typeface="+mn-lt"/>
                <a:ea typeface="+mn-ea"/>
                <a:cs typeface="+mn-cs"/>
              </a:rPr>
              <a:t>, and our role there, more than creating that infrastructure would be encouraging and training people to use those resources.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8114D3-75F0-4D98-8691-9ABB1FECD0D9}" type="slidenum">
              <a:rPr lang="en-US" smtClean="0"/>
              <a:pPr/>
              <a:t>13</a:t>
            </a:fld>
            <a:endParaRPr lang="en-US"/>
          </a:p>
        </p:txBody>
      </p:sp>
    </p:spTree>
    <p:extLst>
      <p:ext uri="{BB962C8B-B14F-4D97-AF65-F5344CB8AC3E}">
        <p14:creationId xmlns:p14="http://schemas.microsoft.com/office/powerpoint/2010/main" val="243234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need new approaches that think 'out of the box' BEACON is great for that because it brings together people from</a:t>
            </a:r>
          </a:p>
          <a:p>
            <a:r>
              <a:rPr lang="en-US" sz="1200" kern="1200" dirty="0" smtClean="0">
                <a:solidFill>
                  <a:schemeClr val="tx1"/>
                </a:solidFill>
                <a:effectLst/>
                <a:latin typeface="+mn-lt"/>
                <a:ea typeface="+mn-ea"/>
                <a:cs typeface="+mn-cs"/>
              </a:rPr>
              <a:t>different fields and domains; Titus' digital normalization and graph based approaches to genomics are examples of this, and I'm sure there</a:t>
            </a:r>
          </a:p>
          <a:p>
            <a:r>
              <a:rPr lang="en-US" sz="1200" kern="1200" dirty="0" smtClean="0">
                <a:solidFill>
                  <a:schemeClr val="tx1"/>
                </a:solidFill>
                <a:effectLst/>
                <a:latin typeface="+mn-lt"/>
                <a:ea typeface="+mn-ea"/>
                <a:cs typeface="+mn-cs"/>
              </a:rPr>
              <a:t>are others. The BEACON Congress sandboxes give people opportunities to get together to propose and discuss particular topics. Funding in internal BEACON grants for travel and collaboration. BEACON Friday talks across all the centers and weekly blog posts let people know what others in the center are working on. These events are very well attended and people actively engage!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Something BEACON could do is have working group ‘</a:t>
            </a:r>
            <a:r>
              <a:rPr lang="en-US" sz="1200" kern="1200" dirty="0" err="1" smtClean="0">
                <a:solidFill>
                  <a:schemeClr val="tx1"/>
                </a:solidFill>
                <a:effectLst/>
                <a:latin typeface="+mn-lt"/>
                <a:ea typeface="+mn-ea"/>
                <a:cs typeface="+mn-cs"/>
              </a:rPr>
              <a:t>hackathons</a:t>
            </a:r>
            <a:r>
              <a:rPr lang="en-US" sz="1200" kern="1200" dirty="0" smtClean="0">
                <a:solidFill>
                  <a:schemeClr val="tx1"/>
                </a:solidFill>
                <a:effectLst/>
                <a:latin typeface="+mn-lt"/>
                <a:ea typeface="+mn-ea"/>
                <a:cs typeface="+mn-cs"/>
              </a:rPr>
              <a:t>’ on particular topics, perhaps ones identified out of the Congress sandboxes, and even invite people outside BEACON to participate (Berkeley Institute for Data Science just started doing this)</a:t>
            </a:r>
          </a:p>
          <a:p>
            <a:endParaRPr lang="en-US" dirty="0"/>
          </a:p>
        </p:txBody>
      </p:sp>
      <p:sp>
        <p:nvSpPr>
          <p:cNvPr id="4" name="Slide Number Placeholder 3"/>
          <p:cNvSpPr>
            <a:spLocks noGrp="1"/>
          </p:cNvSpPr>
          <p:nvPr>
            <p:ph type="sldNum" sz="quarter" idx="10"/>
          </p:nvPr>
        </p:nvSpPr>
        <p:spPr/>
        <p:txBody>
          <a:bodyPr/>
          <a:lstStyle/>
          <a:p>
            <a:fld id="{BC76A3DF-E0E1-A648-A35B-F30D5C901A83}" type="slidenum">
              <a:rPr lang="en-US" smtClean="0"/>
              <a:t>14</a:t>
            </a:fld>
            <a:endParaRPr lang="en-US"/>
          </a:p>
        </p:txBody>
      </p:sp>
    </p:spTree>
    <p:extLst>
      <p:ext uri="{BB962C8B-B14F-4D97-AF65-F5344CB8AC3E}">
        <p14:creationId xmlns:p14="http://schemas.microsoft.com/office/powerpoint/2010/main" val="1948876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BEACON is doing: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need new approaches that think 'out of the box' BEACON is great for that because it brings together people from</a:t>
            </a:r>
          </a:p>
          <a:p>
            <a:r>
              <a:rPr lang="en-US" sz="1200" kern="1200" dirty="0" smtClean="0">
                <a:solidFill>
                  <a:schemeClr val="tx1"/>
                </a:solidFill>
                <a:effectLst/>
                <a:latin typeface="+mn-lt"/>
                <a:ea typeface="+mn-ea"/>
                <a:cs typeface="+mn-cs"/>
              </a:rPr>
              <a:t>different fields and domains; Titus' digital normalization and graph based approaches to genomics are examples of this, and I'm sure there</a:t>
            </a:r>
          </a:p>
          <a:p>
            <a:r>
              <a:rPr lang="en-US" sz="1200" kern="1200" dirty="0" smtClean="0">
                <a:solidFill>
                  <a:schemeClr val="tx1"/>
                </a:solidFill>
                <a:effectLst/>
                <a:latin typeface="+mn-lt"/>
                <a:ea typeface="+mn-ea"/>
                <a:cs typeface="+mn-cs"/>
              </a:rPr>
              <a:t>are others. The BEACON Congress sandboxes give people opportunities to get together to propose and discuss particular topics. Funding in internal BEACON grants for travel and collaboration. BEACON Friday talks across all the centers and weekly blog posts let people know what others in the center are working on. These events are very well attended and people actively engage!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Something BEACON could do is have working group ‘</a:t>
            </a:r>
            <a:r>
              <a:rPr lang="en-US" sz="1200" kern="1200" dirty="0" err="1" smtClean="0">
                <a:solidFill>
                  <a:schemeClr val="tx1"/>
                </a:solidFill>
                <a:effectLst/>
                <a:latin typeface="+mn-lt"/>
                <a:ea typeface="+mn-ea"/>
                <a:cs typeface="+mn-cs"/>
              </a:rPr>
              <a:t>hackathons</a:t>
            </a:r>
            <a:r>
              <a:rPr lang="en-US" sz="1200" kern="1200" dirty="0" smtClean="0">
                <a:solidFill>
                  <a:schemeClr val="tx1"/>
                </a:solidFill>
                <a:effectLst/>
                <a:latin typeface="+mn-lt"/>
                <a:ea typeface="+mn-ea"/>
                <a:cs typeface="+mn-cs"/>
              </a:rPr>
              <a:t>’ on particular topics, perhaps ones identified out of the Congress sandboxes, and even invite people outside BEACON to participate (Berkeley Institute for Data Science just started doing this)</a:t>
            </a:r>
          </a:p>
          <a:p>
            <a:endParaRPr lang="en-US" dirty="0"/>
          </a:p>
        </p:txBody>
      </p:sp>
      <p:sp>
        <p:nvSpPr>
          <p:cNvPr id="4" name="Slide Number Placeholder 3"/>
          <p:cNvSpPr>
            <a:spLocks noGrp="1"/>
          </p:cNvSpPr>
          <p:nvPr>
            <p:ph type="sldNum" sz="quarter" idx="10"/>
          </p:nvPr>
        </p:nvSpPr>
        <p:spPr/>
        <p:txBody>
          <a:bodyPr/>
          <a:lstStyle/>
          <a:p>
            <a:fld id="{BC76A3DF-E0E1-A648-A35B-F30D5C901A83}" type="slidenum">
              <a:rPr lang="en-US" smtClean="0"/>
              <a:t>15</a:t>
            </a:fld>
            <a:endParaRPr lang="en-US"/>
          </a:p>
        </p:txBody>
      </p:sp>
    </p:spTree>
    <p:extLst>
      <p:ext uri="{BB962C8B-B14F-4D97-AF65-F5344CB8AC3E}">
        <p14:creationId xmlns:p14="http://schemas.microsoft.com/office/powerpoint/2010/main" val="194887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3670F-A21E-7A4A-AD7B-9F830FA99AD2}" type="datetimeFigureOut">
              <a:rPr lang="en-US" smtClean="0"/>
              <a:pPr/>
              <a:t>8/18/15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3670F-A21E-7A4A-AD7B-9F830FA99AD2}" type="datetimeFigureOut">
              <a:rPr lang="en-US" smtClean="0"/>
              <a:pPr/>
              <a:t>8/18/15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3670F-A21E-7A4A-AD7B-9F830FA99AD2}" type="datetimeFigureOut">
              <a:rPr lang="en-US" smtClean="0"/>
              <a:pPr/>
              <a:t>8/18/15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12775" y="582613"/>
            <a:ext cx="7918450" cy="7889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9013" y="2044700"/>
            <a:ext cx="7165975" cy="1963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89013" y="4160838"/>
            <a:ext cx="7165975" cy="1965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08329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ABDCF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3670F-A21E-7A4A-AD7B-9F830FA99AD2}" type="datetimeFigureOut">
              <a:rPr lang="en-US" smtClean="0"/>
              <a:pPr/>
              <a:t>8/18/15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3670F-A21E-7A4A-AD7B-9F830FA99AD2}" type="datetimeFigureOut">
              <a:rPr lang="en-US" smtClean="0"/>
              <a:pPr/>
              <a:t>8/18/15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3670F-A21E-7A4A-AD7B-9F830FA99AD2}" type="datetimeFigureOut">
              <a:rPr lang="en-US" smtClean="0"/>
              <a:pPr/>
              <a:t>8/18/15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3670F-A21E-7A4A-AD7B-9F830FA99AD2}" type="datetimeFigureOut">
              <a:rPr lang="en-US" smtClean="0"/>
              <a:pPr/>
              <a:t>8/18/15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3670F-A21E-7A4A-AD7B-9F830FA99AD2}" type="datetimeFigureOut">
              <a:rPr lang="en-US" smtClean="0"/>
              <a:pPr/>
              <a:t>8/18/15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3670F-A21E-7A4A-AD7B-9F830FA99AD2}" type="datetimeFigureOut">
              <a:rPr lang="en-US" smtClean="0"/>
              <a:pPr/>
              <a:t>8/18/15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3670F-A21E-7A4A-AD7B-9F830FA99AD2}" type="datetimeFigureOut">
              <a:rPr lang="en-US" smtClean="0"/>
              <a:pPr/>
              <a:t>8/18/15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3670F-A21E-7A4A-AD7B-9F830FA99AD2}" type="datetimeFigureOut">
              <a:rPr lang="en-US" smtClean="0"/>
              <a:pPr/>
              <a:t>8/18/15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7823D-A443-B14A-AEDF-EDE6E0B451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BDCF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1425"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3670F-A21E-7A4A-AD7B-9F830FA99AD2}" type="datetimeFigureOut">
              <a:rPr lang="en-US" smtClean="0"/>
              <a:pPr/>
              <a:t>8/18/15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7823D-A443-B14A-AEDF-EDE6E0B4512C}" type="slidenum">
              <a:rPr lang="en-US" smtClean="0"/>
              <a:pPr/>
              <a:t>‹#›</a:t>
            </a:fld>
            <a:endParaRPr lang="en-US"/>
          </a:p>
        </p:txBody>
      </p:sp>
      <p:pic>
        <p:nvPicPr>
          <p:cNvPr id="7" name="Picture 6" descr="BEACON Logo resaved.eps"/>
          <p:cNvPicPr>
            <a:picLocks noChangeAspect="1"/>
          </p:cNvPicPr>
          <p:nvPr userDrawn="1"/>
        </p:nvPicPr>
        <p:blipFill>
          <a:blip r:embed="rId14"/>
          <a:stretch>
            <a:fillRect/>
          </a:stretch>
        </p:blipFill>
        <p:spPr>
          <a:xfrm>
            <a:off x="96109" y="80492"/>
            <a:ext cx="1522841" cy="14297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138738"/>
            <a:ext cx="1770063" cy="171926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Rectangle 2"/>
          <p:cNvSpPr/>
          <p:nvPr/>
        </p:nvSpPr>
        <p:spPr>
          <a:xfrm>
            <a:off x="1361" y="0"/>
            <a:ext cx="1885798" cy="1735184"/>
          </a:xfrm>
          <a:prstGeom prst="rect">
            <a:avLst/>
          </a:prstGeom>
          <a:solidFill>
            <a:srgbClr val="ABDCF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38" name="Title 1"/>
          <p:cNvSpPr>
            <a:spLocks noGrp="1"/>
          </p:cNvSpPr>
          <p:nvPr>
            <p:ph type="ctrTitle"/>
          </p:nvPr>
        </p:nvSpPr>
        <p:spPr>
          <a:xfrm>
            <a:off x="256347" y="177288"/>
            <a:ext cx="8747829" cy="2315996"/>
          </a:xfrm>
        </p:spPr>
        <p:txBody>
          <a:bodyPr>
            <a:normAutofit fontScale="90000"/>
          </a:bodyPr>
          <a:lstStyle/>
          <a:p>
            <a:pPr defTabSz="914400"/>
            <a:r>
              <a:rPr lang="en-US" b="1" dirty="0" smtClean="0"/>
              <a:t>Roles for STCs and Bio Centers</a:t>
            </a:r>
            <a:br>
              <a:rPr lang="en-US" b="1" dirty="0" smtClean="0"/>
            </a:br>
            <a:r>
              <a:rPr lang="en-US" b="1" dirty="0" smtClean="0"/>
              <a:t>in the Face of</a:t>
            </a:r>
            <a:br>
              <a:rPr lang="en-US" b="1" dirty="0" smtClean="0"/>
            </a:br>
            <a:r>
              <a:rPr lang="en-US" sz="8000" b="1" dirty="0" smtClean="0"/>
              <a:t>Big Data</a:t>
            </a:r>
            <a:r>
              <a:rPr lang="en-US" sz="8000" b="1" dirty="0" smtClean="0">
                <a:solidFill>
                  <a:srgbClr val="3B3B3B"/>
                </a:solidFill>
                <a:latin typeface="Helvetica" charset="0"/>
              </a:rPr>
              <a:t>	</a:t>
            </a:r>
            <a:endParaRPr lang="en-US" sz="8000" dirty="0">
              <a:latin typeface="Arial" charset="0"/>
            </a:endParaRPr>
          </a:p>
        </p:txBody>
      </p:sp>
      <p:pic>
        <p:nvPicPr>
          <p:cNvPr id="14339" name="Picture 4" descr="BEACON Logo resave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1" y="2786742"/>
            <a:ext cx="4329487" cy="406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38416" y="2691354"/>
            <a:ext cx="4812325" cy="3385542"/>
          </a:xfrm>
          <a:prstGeom prst="rect">
            <a:avLst/>
          </a:prstGeom>
          <a:noFill/>
        </p:spPr>
        <p:txBody>
          <a:bodyPr wrap="square" rtlCol="0">
            <a:spAutoFit/>
          </a:bodyPr>
          <a:lstStyle/>
          <a:p>
            <a:pPr algn="ctr"/>
            <a:r>
              <a:rPr lang="en-US" sz="2000" b="1" dirty="0">
                <a:solidFill>
                  <a:srgbClr val="3B3B3B"/>
                </a:solidFill>
                <a:latin typeface="Helvetica" charset="0"/>
              </a:rPr>
              <a:t>Erik Goodman</a:t>
            </a:r>
            <a:br>
              <a:rPr lang="en-US" sz="2000" b="1" dirty="0">
                <a:solidFill>
                  <a:srgbClr val="3B3B3B"/>
                </a:solidFill>
                <a:latin typeface="Helvetica" charset="0"/>
              </a:rPr>
            </a:br>
            <a:r>
              <a:rPr lang="en-US" b="1" dirty="0" smtClean="0">
                <a:solidFill>
                  <a:srgbClr val="3B3B3B"/>
                </a:solidFill>
                <a:latin typeface="Helvetica" charset="0"/>
              </a:rPr>
              <a:t>Director</a:t>
            </a:r>
            <a:r>
              <a:rPr lang="en-US" b="1" dirty="0">
                <a:solidFill>
                  <a:srgbClr val="3B3B3B"/>
                </a:solidFill>
                <a:latin typeface="Helvetica" charset="0"/>
              </a:rPr>
              <a:t>, BEACON</a:t>
            </a:r>
            <a:br>
              <a:rPr lang="en-US" b="1" dirty="0">
                <a:solidFill>
                  <a:srgbClr val="3B3B3B"/>
                </a:solidFill>
                <a:latin typeface="Helvetica" charset="0"/>
              </a:rPr>
            </a:br>
            <a:r>
              <a:rPr lang="en-US" b="1" dirty="0" smtClean="0">
                <a:solidFill>
                  <a:srgbClr val="3B3B3B"/>
                </a:solidFill>
                <a:latin typeface="Helvetica" charset="0"/>
              </a:rPr>
              <a:t>and</a:t>
            </a:r>
            <a:r>
              <a:rPr lang="en-US" b="1" dirty="0">
                <a:solidFill>
                  <a:srgbClr val="3B3B3B"/>
                </a:solidFill>
                <a:latin typeface="Helvetica" charset="0"/>
              </a:rPr>
              <a:t/>
            </a:r>
            <a:br>
              <a:rPr lang="en-US" b="1" dirty="0">
                <a:solidFill>
                  <a:srgbClr val="3B3B3B"/>
                </a:solidFill>
                <a:latin typeface="Helvetica" charset="0"/>
              </a:rPr>
            </a:br>
            <a:r>
              <a:rPr lang="en-US" b="1" dirty="0">
                <a:solidFill>
                  <a:srgbClr val="3B3B3B"/>
                </a:solidFill>
                <a:latin typeface="Helvetica" charset="0"/>
              </a:rPr>
              <a:t>Dr. Tracy Teal</a:t>
            </a:r>
            <a:br>
              <a:rPr lang="en-US" b="1" dirty="0">
                <a:solidFill>
                  <a:srgbClr val="3B3B3B"/>
                </a:solidFill>
                <a:latin typeface="Helvetica" charset="0"/>
              </a:rPr>
            </a:br>
            <a:r>
              <a:rPr lang="en-US" b="1" dirty="0">
                <a:solidFill>
                  <a:srgbClr val="3B3B3B"/>
                </a:solidFill>
                <a:latin typeface="Helvetica" charset="0"/>
              </a:rPr>
              <a:t>Co-PI, BEACON Big Data Supplement</a:t>
            </a:r>
            <a:br>
              <a:rPr lang="en-US" b="1" dirty="0">
                <a:solidFill>
                  <a:srgbClr val="3B3B3B"/>
                </a:solidFill>
                <a:latin typeface="Helvetica" charset="0"/>
              </a:rPr>
            </a:br>
            <a:r>
              <a:rPr lang="en-US" b="1" dirty="0">
                <a:solidFill>
                  <a:srgbClr val="3B3B3B"/>
                </a:solidFill>
                <a:latin typeface="Helvetica" charset="0"/>
              </a:rPr>
              <a:t>Principal Investigator, </a:t>
            </a:r>
            <a:r>
              <a:rPr lang="en-US" b="1" dirty="0" smtClean="0">
                <a:solidFill>
                  <a:srgbClr val="3B3B3B"/>
                </a:solidFill>
                <a:latin typeface="Helvetica" charset="0"/>
              </a:rPr>
              <a:t>Project Lead</a:t>
            </a:r>
            <a:r>
              <a:rPr lang="en-US" b="1" dirty="0">
                <a:solidFill>
                  <a:srgbClr val="3B3B3B"/>
                </a:solidFill>
                <a:latin typeface="Helvetica" charset="0"/>
              </a:rPr>
              <a:t/>
            </a:r>
            <a:br>
              <a:rPr lang="en-US" b="1" dirty="0">
                <a:solidFill>
                  <a:srgbClr val="3B3B3B"/>
                </a:solidFill>
                <a:latin typeface="Helvetica" charset="0"/>
              </a:rPr>
            </a:br>
            <a:r>
              <a:rPr lang="en-US" b="1" dirty="0" err="1">
                <a:solidFill>
                  <a:srgbClr val="3B3B3B"/>
                </a:solidFill>
                <a:latin typeface="Helvetica" charset="0"/>
              </a:rPr>
              <a:t>datacarpentry.org</a:t>
            </a:r>
            <a:r>
              <a:rPr lang="en-US" b="1" dirty="0">
                <a:solidFill>
                  <a:srgbClr val="3B3B3B"/>
                </a:solidFill>
                <a:latin typeface="Helvetica" charset="0"/>
              </a:rPr>
              <a:t/>
            </a:r>
            <a:br>
              <a:rPr lang="en-US" b="1" dirty="0">
                <a:solidFill>
                  <a:srgbClr val="3B3B3B"/>
                </a:solidFill>
                <a:latin typeface="Helvetica" charset="0"/>
              </a:rPr>
            </a:br>
            <a:r>
              <a:rPr lang="en-US" b="1" dirty="0">
                <a:solidFill>
                  <a:srgbClr val="3B3B3B"/>
                </a:solidFill>
                <a:latin typeface="Helvetica" charset="0"/>
              </a:rPr>
              <a:t/>
            </a:r>
            <a:br>
              <a:rPr lang="en-US" b="1" dirty="0">
                <a:solidFill>
                  <a:srgbClr val="3B3B3B"/>
                </a:solidFill>
                <a:latin typeface="Helvetica" charset="0"/>
              </a:rPr>
            </a:br>
            <a:r>
              <a:rPr lang="en-US" sz="2400" b="1" dirty="0">
                <a:solidFill>
                  <a:srgbClr val="3B3B3B"/>
                </a:solidFill>
                <a:latin typeface="Helvetica" charset="0"/>
              </a:rPr>
              <a:t>NSF STC Directors Meeting</a:t>
            </a:r>
            <a:br>
              <a:rPr lang="en-US" sz="2400" b="1" dirty="0">
                <a:solidFill>
                  <a:srgbClr val="3B3B3B"/>
                </a:solidFill>
                <a:latin typeface="Helvetica" charset="0"/>
              </a:rPr>
            </a:br>
            <a:r>
              <a:rPr lang="en-US" sz="2400" b="1" dirty="0">
                <a:solidFill>
                  <a:srgbClr val="3B3B3B"/>
                </a:solidFill>
                <a:latin typeface="Helvetica" charset="0"/>
              </a:rPr>
              <a:t>C-MORE, </a:t>
            </a:r>
            <a:r>
              <a:rPr lang="en-US" sz="2400" b="1" dirty="0" err="1">
                <a:solidFill>
                  <a:srgbClr val="3B3B3B"/>
                </a:solidFill>
                <a:latin typeface="Helvetica" charset="0"/>
              </a:rPr>
              <a:t>Manoa</a:t>
            </a:r>
            <a:r>
              <a:rPr lang="en-US" sz="2400" b="1" dirty="0">
                <a:solidFill>
                  <a:srgbClr val="3B3B3B"/>
                </a:solidFill>
                <a:latin typeface="Helvetica" charset="0"/>
              </a:rPr>
              <a:t/>
            </a:r>
            <a:br>
              <a:rPr lang="en-US" sz="2400" b="1" dirty="0">
                <a:solidFill>
                  <a:srgbClr val="3B3B3B"/>
                </a:solidFill>
                <a:latin typeface="Helvetica" charset="0"/>
              </a:rPr>
            </a:br>
            <a:r>
              <a:rPr lang="en-US" sz="2000" b="1" dirty="0">
                <a:solidFill>
                  <a:srgbClr val="3B3B3B"/>
                </a:solidFill>
                <a:latin typeface="Helvetica" charset="0"/>
              </a:rPr>
              <a:t>August 26, 2015</a:t>
            </a:r>
            <a:endParaRPr lang="en-US" dirty="0"/>
          </a:p>
        </p:txBody>
      </p:sp>
    </p:spTree>
    <p:extLst>
      <p:ext uri="{BB962C8B-B14F-4D97-AF65-F5344CB8AC3E}">
        <p14:creationId xmlns:p14="http://schemas.microsoft.com/office/powerpoint/2010/main" val="13965720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6078" y="1031924"/>
            <a:ext cx="6618403" cy="2453635"/>
          </a:xfrm>
          <a:prstGeom prst="rect">
            <a:avLst/>
          </a:prstGeom>
          <a:noFill/>
        </p:spPr>
        <p:txBody>
          <a:bodyPr wrap="square" lIns="82945" tIns="41473" rIns="82945" bIns="41473" rtlCol="0">
            <a:spAutoFit/>
          </a:bodyPr>
          <a:lstStyle/>
          <a:p>
            <a:pPr marL="342900" indent="-342900">
              <a:buFont typeface="Arial"/>
              <a:buChar char="•"/>
            </a:pPr>
            <a:r>
              <a:rPr lang="en-US" sz="2200" dirty="0"/>
              <a:t>N</a:t>
            </a:r>
            <a:r>
              <a:rPr lang="en-US" sz="2200" dirty="0" smtClean="0"/>
              <a:t>ew </a:t>
            </a:r>
            <a:r>
              <a:rPr lang="en-US" sz="2200" dirty="0"/>
              <a:t>technologies </a:t>
            </a:r>
            <a:r>
              <a:rPr lang="en-US" sz="2200" dirty="0" smtClean="0"/>
              <a:t>generate </a:t>
            </a:r>
            <a:r>
              <a:rPr lang="en-US" sz="2200" dirty="0"/>
              <a:t>large datasets in all domains of </a:t>
            </a:r>
            <a:r>
              <a:rPr lang="en-US" sz="2200" dirty="0" smtClean="0"/>
              <a:t>research</a:t>
            </a:r>
          </a:p>
          <a:p>
            <a:pPr marL="342900" indent="-342900">
              <a:buFont typeface="Arial"/>
              <a:buChar char="•"/>
            </a:pPr>
            <a:r>
              <a:rPr lang="en-US" sz="2200" dirty="0"/>
              <a:t>D</a:t>
            </a:r>
            <a:r>
              <a:rPr lang="en-US" sz="2200" dirty="0" smtClean="0"/>
              <a:t>ata </a:t>
            </a:r>
            <a:r>
              <a:rPr lang="en-US" sz="2200" dirty="0"/>
              <a:t>analysis and software development </a:t>
            </a:r>
            <a:r>
              <a:rPr lang="en-US" sz="2200" dirty="0" smtClean="0"/>
              <a:t>are </a:t>
            </a:r>
            <a:r>
              <a:rPr lang="en-US" sz="2200" dirty="0"/>
              <a:t>no longer the domain of specialists and </a:t>
            </a:r>
            <a:r>
              <a:rPr lang="en-US" sz="2200" dirty="0" smtClean="0"/>
              <a:t>are </a:t>
            </a:r>
            <a:r>
              <a:rPr lang="en-US" sz="2200" dirty="0"/>
              <a:t>instead widely done by </a:t>
            </a:r>
            <a:r>
              <a:rPr lang="en-US" sz="2200" dirty="0" smtClean="0"/>
              <a:t>many </a:t>
            </a:r>
            <a:r>
              <a:rPr lang="en-US" sz="2200" dirty="0"/>
              <a:t>researchers. </a:t>
            </a:r>
            <a:endParaRPr lang="en-US" sz="2200" dirty="0" smtClean="0"/>
          </a:p>
          <a:p>
            <a:pPr marL="342900" indent="-342900">
              <a:buFont typeface="Arial"/>
              <a:buChar char="•"/>
            </a:pPr>
            <a:r>
              <a:rPr lang="en-US" sz="2200" dirty="0" smtClean="0"/>
              <a:t>Centers should </a:t>
            </a:r>
            <a:r>
              <a:rPr lang="en-US" sz="2200" dirty="0"/>
              <a:t>play a pivotal </a:t>
            </a:r>
            <a:r>
              <a:rPr lang="en-US" sz="2200" dirty="0" smtClean="0"/>
              <a:t>role (</a:t>
            </a:r>
            <a:r>
              <a:rPr lang="en-US" sz="2200" dirty="0"/>
              <a:t>and </a:t>
            </a:r>
            <a:r>
              <a:rPr lang="en-US" sz="2200" dirty="0" smtClean="0"/>
              <a:t>much </a:t>
            </a:r>
            <a:r>
              <a:rPr lang="en-US" sz="2200" dirty="0"/>
              <a:t>of it’s about </a:t>
            </a:r>
            <a:r>
              <a:rPr lang="en-US" sz="2200" dirty="0" smtClean="0"/>
              <a:t>people)</a:t>
            </a:r>
            <a:endParaRPr lang="en-US" sz="2200" dirty="0"/>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98466"/>
            <a:ext cx="9144000" cy="3015710"/>
          </a:xfrm>
          <a:prstGeom prst="rect">
            <a:avLst/>
          </a:prstGeom>
        </p:spPr>
      </p:pic>
      <p:sp>
        <p:nvSpPr>
          <p:cNvPr id="2" name="TextBox 1"/>
          <p:cNvSpPr txBox="1"/>
          <p:nvPr/>
        </p:nvSpPr>
        <p:spPr>
          <a:xfrm>
            <a:off x="1806078" y="368300"/>
            <a:ext cx="6982322" cy="584776"/>
          </a:xfrm>
          <a:prstGeom prst="rect">
            <a:avLst/>
          </a:prstGeom>
          <a:noFill/>
        </p:spPr>
        <p:txBody>
          <a:bodyPr wrap="square" rtlCol="0">
            <a:spAutoFit/>
          </a:bodyPr>
          <a:lstStyle/>
          <a:p>
            <a:r>
              <a:rPr lang="en-US" sz="3200" b="1" dirty="0" smtClean="0"/>
              <a:t>BIG DATA—Becoming a </a:t>
            </a:r>
            <a:r>
              <a:rPr lang="en-US" sz="3200" b="1" dirty="0"/>
              <a:t>s</a:t>
            </a:r>
            <a:r>
              <a:rPr lang="en-US" sz="3200" b="1" dirty="0" smtClean="0"/>
              <a:t>hared </a:t>
            </a:r>
            <a:r>
              <a:rPr lang="en-US" sz="3200" b="1" dirty="0"/>
              <a:t>p</a:t>
            </a:r>
            <a:r>
              <a:rPr lang="en-US" sz="3200" b="1" dirty="0" smtClean="0"/>
              <a:t>roblem</a:t>
            </a:r>
            <a:endParaRPr lang="en-US" sz="3200" b="1" dirty="0"/>
          </a:p>
        </p:txBody>
      </p:sp>
    </p:spTree>
    <p:extLst>
      <p:ext uri="{BB962C8B-B14F-4D97-AF65-F5344CB8AC3E}">
        <p14:creationId xmlns:p14="http://schemas.microsoft.com/office/powerpoint/2010/main" val="316237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50" y="76570"/>
            <a:ext cx="7459846" cy="1354479"/>
          </a:xfrm>
        </p:spPr>
        <p:txBody>
          <a:bodyPr>
            <a:noAutofit/>
          </a:bodyPr>
          <a:lstStyle/>
          <a:p>
            <a:r>
              <a:rPr lang="en-US" sz="3400" b="1" dirty="0" smtClean="0"/>
              <a:t>Addressing challenges and opportunities requires a multifaceted approach</a:t>
            </a:r>
            <a:endParaRPr lang="en-US" sz="3400" b="1" dirty="0"/>
          </a:p>
        </p:txBody>
      </p:sp>
      <p:sp>
        <p:nvSpPr>
          <p:cNvPr id="3" name="Content Placeholder 2"/>
          <p:cNvSpPr>
            <a:spLocks noGrp="1"/>
          </p:cNvSpPr>
          <p:nvPr>
            <p:ph idx="1"/>
          </p:nvPr>
        </p:nvSpPr>
        <p:spPr>
          <a:xfrm>
            <a:off x="457200" y="1795632"/>
            <a:ext cx="8229600" cy="4086561"/>
          </a:xfrm>
        </p:spPr>
        <p:txBody>
          <a:bodyPr>
            <a:normAutofit/>
          </a:bodyPr>
          <a:lstStyle/>
          <a:p>
            <a:r>
              <a:rPr lang="en-US" dirty="0" smtClean="0"/>
              <a:t>Infrastructure</a:t>
            </a:r>
          </a:p>
          <a:p>
            <a:r>
              <a:rPr lang="en-US" dirty="0" smtClean="0"/>
              <a:t>Innovative solutions</a:t>
            </a:r>
          </a:p>
          <a:p>
            <a:r>
              <a:rPr lang="en-US" dirty="0"/>
              <a:t>T</a:t>
            </a:r>
            <a:r>
              <a:rPr lang="en-US" dirty="0" smtClean="0"/>
              <a:t>raining </a:t>
            </a:r>
          </a:p>
          <a:p>
            <a:r>
              <a:rPr lang="en-US" dirty="0" smtClean="0"/>
              <a:t>Engaging with the public</a:t>
            </a:r>
          </a:p>
          <a:p>
            <a:r>
              <a:rPr lang="en-US" dirty="0"/>
              <a:t>G</a:t>
            </a:r>
            <a:r>
              <a:rPr lang="en-US" dirty="0" smtClean="0"/>
              <a:t>rowing </a:t>
            </a:r>
            <a:r>
              <a:rPr lang="en-US" dirty="0"/>
              <a:t>and supporting a strong and </a:t>
            </a:r>
            <a:r>
              <a:rPr lang="en-US" dirty="0" smtClean="0"/>
              <a:t>diverse community </a:t>
            </a:r>
            <a:r>
              <a:rPr lang="en-US" dirty="0"/>
              <a:t>of data </a:t>
            </a:r>
            <a:r>
              <a:rPr lang="en-US" dirty="0" smtClean="0"/>
              <a:t>scientists</a:t>
            </a:r>
            <a:endParaRPr lang="en-US" dirty="0"/>
          </a:p>
        </p:txBody>
      </p:sp>
    </p:spTree>
    <p:extLst>
      <p:ext uri="{BB962C8B-B14F-4D97-AF65-F5344CB8AC3E}">
        <p14:creationId xmlns:p14="http://schemas.microsoft.com/office/powerpoint/2010/main" val="1813858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8361"/>
            <a:ext cx="8229600" cy="4525963"/>
          </a:xfrm>
        </p:spPr>
        <p:txBody>
          <a:bodyPr/>
          <a:lstStyle/>
          <a:p>
            <a:r>
              <a:rPr lang="en-US" dirty="0" smtClean="0"/>
              <a:t>Data storage capacity</a:t>
            </a:r>
          </a:p>
          <a:p>
            <a:r>
              <a:rPr lang="en-US" dirty="0" smtClean="0"/>
              <a:t>Compute capacity</a:t>
            </a:r>
          </a:p>
          <a:p>
            <a:r>
              <a:rPr lang="en-US" dirty="0" smtClean="0"/>
              <a:t>Personnel to support these resources </a:t>
            </a:r>
          </a:p>
          <a:p>
            <a:r>
              <a:rPr lang="en-US" dirty="0" smtClean="0"/>
              <a:t>Portals or infrastructure for data or code sharing</a:t>
            </a:r>
            <a:endParaRPr lang="en-US" dirty="0"/>
          </a:p>
        </p:txBody>
      </p:sp>
      <p:sp>
        <p:nvSpPr>
          <p:cNvPr id="5" name="Title 1"/>
          <p:cNvSpPr>
            <a:spLocks noGrp="1"/>
          </p:cNvSpPr>
          <p:nvPr>
            <p:ph type="title"/>
          </p:nvPr>
        </p:nvSpPr>
        <p:spPr>
          <a:xfrm>
            <a:off x="1371600" y="338138"/>
            <a:ext cx="7699124" cy="1143000"/>
          </a:xfrm>
        </p:spPr>
        <p:txBody>
          <a:bodyPr>
            <a:normAutofit fontScale="90000"/>
          </a:bodyPr>
          <a:lstStyle/>
          <a:p>
            <a:r>
              <a:rPr lang="en-US" sz="4000" b="1" dirty="0" smtClean="0"/>
              <a:t>Centers as infrastructure resources…</a:t>
            </a:r>
            <a:br>
              <a:rPr lang="en-US" sz="4000" b="1" dirty="0" smtClean="0"/>
            </a:br>
            <a:endParaRPr lang="en-US" sz="4000" b="1" dirty="0">
              <a:solidFill>
                <a:srgbClr val="3366FF"/>
              </a:solidFill>
            </a:endParaRPr>
          </a:p>
        </p:txBody>
      </p:sp>
    </p:spTree>
    <p:extLst>
      <p:ext uri="{BB962C8B-B14F-4D97-AF65-F5344CB8AC3E}">
        <p14:creationId xmlns:p14="http://schemas.microsoft.com/office/powerpoint/2010/main" val="1262265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728" y="425989"/>
            <a:ext cx="7839578" cy="960355"/>
          </a:xfrm>
        </p:spPr>
        <p:txBody>
          <a:bodyPr>
            <a:normAutofit fontScale="90000"/>
          </a:bodyPr>
          <a:lstStyle/>
          <a:p>
            <a:r>
              <a:rPr lang="en-US" sz="4000" b="1" dirty="0" smtClean="0"/>
              <a:t>Centers as infrastructure resources…</a:t>
            </a:r>
            <a:br>
              <a:rPr lang="en-US" sz="4000" b="1" dirty="0" smtClean="0"/>
            </a:br>
            <a:r>
              <a:rPr lang="en-US" sz="4000" b="1" dirty="0" smtClean="0">
                <a:solidFill>
                  <a:srgbClr val="3366FF"/>
                </a:solidFill>
              </a:rPr>
              <a:t>What BEACON </a:t>
            </a:r>
            <a:r>
              <a:rPr lang="en-US" sz="4000" b="1" dirty="0">
                <a:solidFill>
                  <a:srgbClr val="3366FF"/>
                </a:solidFill>
              </a:rPr>
              <a:t>d</a:t>
            </a:r>
            <a:r>
              <a:rPr lang="en-US" sz="4000" b="1" dirty="0" smtClean="0">
                <a:solidFill>
                  <a:srgbClr val="3366FF"/>
                </a:solidFill>
              </a:rPr>
              <a:t>oes</a:t>
            </a:r>
            <a:endParaRPr lang="en-US" sz="4000" b="1" dirty="0">
              <a:solidFill>
                <a:srgbClr val="3366FF"/>
              </a:solidFill>
            </a:endParaRPr>
          </a:p>
        </p:txBody>
      </p:sp>
      <p:sp>
        <p:nvSpPr>
          <p:cNvPr id="3" name="Content Placeholder 2"/>
          <p:cNvSpPr>
            <a:spLocks noGrp="1"/>
          </p:cNvSpPr>
          <p:nvPr>
            <p:ph idx="1"/>
          </p:nvPr>
        </p:nvSpPr>
        <p:spPr>
          <a:xfrm>
            <a:off x="457200" y="1728361"/>
            <a:ext cx="8229600" cy="4525963"/>
          </a:xfrm>
        </p:spPr>
        <p:txBody>
          <a:bodyPr>
            <a:normAutofit fontScale="77500" lnSpcReduction="20000"/>
          </a:bodyPr>
          <a:lstStyle/>
          <a:p>
            <a:r>
              <a:rPr lang="en-US" dirty="0" smtClean="0"/>
              <a:t>BEACON cohabits with </a:t>
            </a:r>
            <a:r>
              <a:rPr lang="en-US" dirty="0" err="1" smtClean="0"/>
              <a:t>iCER</a:t>
            </a:r>
            <a:r>
              <a:rPr lang="en-US" dirty="0" smtClean="0"/>
              <a:t>, Institute for Cyber-Enabled Research, MSU’s HPC support:  BEACON, not Physics, is their BIGGEST customer</a:t>
            </a:r>
          </a:p>
          <a:p>
            <a:r>
              <a:rPr lang="en-US" dirty="0" smtClean="0"/>
              <a:t>BEACON “buys in” to provide</a:t>
            </a:r>
            <a:r>
              <a:rPr lang="en-US" i="1" dirty="0" smtClean="0"/>
              <a:t> some </a:t>
            </a:r>
            <a:r>
              <a:rPr lang="en-US" dirty="0" smtClean="0"/>
              <a:t>priority nodes for </a:t>
            </a:r>
            <a:r>
              <a:rPr lang="en-US" dirty="0" err="1" smtClean="0"/>
              <a:t>BEACONites</a:t>
            </a:r>
            <a:r>
              <a:rPr lang="en-US" dirty="0" smtClean="0"/>
              <a:t>, terabytes of research storage space.  Lots more available to </a:t>
            </a:r>
            <a:r>
              <a:rPr lang="en-US" dirty="0" err="1" smtClean="0"/>
              <a:t>BEACONites</a:t>
            </a:r>
            <a:endParaRPr lang="en-US" dirty="0" smtClean="0"/>
          </a:p>
          <a:p>
            <a:r>
              <a:rPr lang="en-US" dirty="0" err="1" smtClean="0"/>
              <a:t>iCER’s</a:t>
            </a:r>
            <a:r>
              <a:rPr lang="en-US" dirty="0" smtClean="0"/>
              <a:t> HPC experts regularly help </a:t>
            </a:r>
            <a:r>
              <a:rPr lang="en-US" dirty="0" err="1" smtClean="0"/>
              <a:t>BEACONites</a:t>
            </a:r>
            <a:r>
              <a:rPr lang="en-US" dirty="0" smtClean="0"/>
              <a:t> 1:1 to find good solutions to big data issues</a:t>
            </a:r>
          </a:p>
          <a:p>
            <a:r>
              <a:rPr lang="en-US" dirty="0" smtClean="0"/>
              <a:t>BEACON’s IT person regularly collaborates with </a:t>
            </a:r>
            <a:r>
              <a:rPr lang="en-US" dirty="0" err="1" smtClean="0"/>
              <a:t>iCER</a:t>
            </a:r>
            <a:r>
              <a:rPr lang="en-US" dirty="0" smtClean="0"/>
              <a:t> staff on problems </a:t>
            </a:r>
            <a:r>
              <a:rPr lang="en-US" dirty="0" err="1" smtClean="0"/>
              <a:t>BEACONites</a:t>
            </a:r>
            <a:r>
              <a:rPr lang="en-US" dirty="0" smtClean="0"/>
              <a:t> are facing</a:t>
            </a:r>
          </a:p>
          <a:p>
            <a:r>
              <a:rPr lang="en-US" dirty="0" err="1" smtClean="0"/>
              <a:t>iCER</a:t>
            </a:r>
            <a:r>
              <a:rPr lang="en-US" dirty="0" smtClean="0"/>
              <a:t> provides us access to Globus for big data transfer</a:t>
            </a:r>
          </a:p>
          <a:p>
            <a:r>
              <a:rPr lang="en-US" dirty="0" smtClean="0"/>
              <a:t>BEACON IT and </a:t>
            </a:r>
            <a:r>
              <a:rPr lang="en-US" dirty="0" err="1" smtClean="0"/>
              <a:t>iCER</a:t>
            </a:r>
            <a:r>
              <a:rPr lang="en-US" dirty="0" smtClean="0"/>
              <a:t> </a:t>
            </a:r>
            <a:r>
              <a:rPr lang="en-US" dirty="0" smtClean="0"/>
              <a:t>helps users use </a:t>
            </a:r>
            <a:r>
              <a:rPr lang="en-US" dirty="0" err="1" smtClean="0"/>
              <a:t>FigShare</a:t>
            </a:r>
            <a:r>
              <a:rPr lang="en-US" dirty="0" smtClean="0"/>
              <a:t>, </a:t>
            </a:r>
            <a:r>
              <a:rPr lang="en-US" dirty="0" err="1" smtClean="0"/>
              <a:t>DataDryad</a:t>
            </a:r>
            <a:r>
              <a:rPr lang="en-US" dirty="0" smtClean="0"/>
              <a:t>, </a:t>
            </a:r>
            <a:r>
              <a:rPr lang="en-US" dirty="0" err="1" smtClean="0"/>
              <a:t>github</a:t>
            </a:r>
            <a:r>
              <a:rPr lang="en-US" dirty="0" smtClean="0"/>
              <a:t>, Center for </a:t>
            </a:r>
            <a:r>
              <a:rPr lang="en-US" dirty="0" err="1" smtClean="0"/>
              <a:t>OpenScience</a:t>
            </a:r>
            <a:r>
              <a:rPr lang="en-US" dirty="0" smtClean="0"/>
              <a:t> or other such platforms</a:t>
            </a:r>
          </a:p>
        </p:txBody>
      </p:sp>
    </p:spTree>
    <p:extLst>
      <p:ext uri="{BB962C8B-B14F-4D97-AF65-F5344CB8AC3E}">
        <p14:creationId xmlns:p14="http://schemas.microsoft.com/office/powerpoint/2010/main" val="1312707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25" y="729852"/>
            <a:ext cx="8229600" cy="1143000"/>
          </a:xfrm>
        </p:spPr>
        <p:txBody>
          <a:bodyPr>
            <a:normAutofit fontScale="90000"/>
          </a:bodyPr>
          <a:lstStyle/>
          <a:p>
            <a:r>
              <a:rPr lang="en-US" b="1" dirty="0" smtClean="0"/>
              <a:t>Centers as places for developing </a:t>
            </a:r>
            <a:r>
              <a:rPr lang="en-US" b="1" i="1" dirty="0"/>
              <a:t>i</a:t>
            </a:r>
            <a:r>
              <a:rPr lang="en-US" b="1" i="1" dirty="0" smtClean="0"/>
              <a:t>nnovative</a:t>
            </a:r>
            <a:r>
              <a:rPr lang="en-US" b="1" dirty="0" smtClean="0"/>
              <a:t> </a:t>
            </a:r>
            <a:r>
              <a:rPr lang="en-US" b="1" dirty="0"/>
              <a:t>t</a:t>
            </a:r>
            <a:r>
              <a:rPr lang="en-US" b="1" dirty="0" smtClean="0"/>
              <a:t>echnical </a:t>
            </a:r>
            <a:r>
              <a:rPr lang="en-US" b="1" dirty="0"/>
              <a:t>s</a:t>
            </a:r>
            <a:r>
              <a:rPr lang="en-US" b="1" dirty="0" smtClean="0"/>
              <a:t>olutions</a:t>
            </a:r>
            <a:br>
              <a:rPr lang="en-US" b="1" dirty="0" smtClean="0"/>
            </a:br>
            <a:endParaRPr lang="en-US" b="1" dirty="0"/>
          </a:p>
        </p:txBody>
      </p:sp>
      <p:sp>
        <p:nvSpPr>
          <p:cNvPr id="3" name="Content Placeholder 2"/>
          <p:cNvSpPr>
            <a:spLocks noGrp="1"/>
          </p:cNvSpPr>
          <p:nvPr>
            <p:ph idx="1"/>
          </p:nvPr>
        </p:nvSpPr>
        <p:spPr>
          <a:xfrm>
            <a:off x="547004" y="2378371"/>
            <a:ext cx="8229600" cy="3030593"/>
          </a:xfrm>
        </p:spPr>
        <p:txBody>
          <a:bodyPr>
            <a:noAutofit/>
          </a:bodyPr>
          <a:lstStyle/>
          <a:p>
            <a:r>
              <a:rPr lang="en-US" dirty="0" smtClean="0"/>
              <a:t>Collaborative and interdisciplinary approaches</a:t>
            </a:r>
          </a:p>
          <a:p>
            <a:r>
              <a:rPr lang="en-US" dirty="0" smtClean="0"/>
              <a:t>Trusting relationships between researchers in diverse fields</a:t>
            </a:r>
          </a:p>
          <a:p>
            <a:r>
              <a:rPr lang="en-US" dirty="0" smtClean="0"/>
              <a:t>Expertise in HPC meets expertise in domains</a:t>
            </a:r>
          </a:p>
          <a:p>
            <a:r>
              <a:rPr lang="en-US" dirty="0" smtClean="0"/>
              <a:t>Space and opportunities to work together</a:t>
            </a:r>
          </a:p>
          <a:p>
            <a:r>
              <a:rPr lang="en-US" dirty="0" smtClean="0"/>
              <a:t>Infrastructure to try things out</a:t>
            </a:r>
            <a:endParaRPr lang="en-US" dirty="0"/>
          </a:p>
        </p:txBody>
      </p:sp>
    </p:spTree>
    <p:extLst>
      <p:ext uri="{BB962C8B-B14F-4D97-AF65-F5344CB8AC3E}">
        <p14:creationId xmlns:p14="http://schemas.microsoft.com/office/powerpoint/2010/main" val="3132867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25" y="729852"/>
            <a:ext cx="8229600" cy="1143000"/>
          </a:xfrm>
        </p:spPr>
        <p:txBody>
          <a:bodyPr>
            <a:normAutofit fontScale="90000"/>
          </a:bodyPr>
          <a:lstStyle/>
          <a:p>
            <a:r>
              <a:rPr lang="en-US" b="1" dirty="0" smtClean="0"/>
              <a:t>Centers as places for developing </a:t>
            </a:r>
            <a:r>
              <a:rPr lang="en-US" b="1" i="1" dirty="0"/>
              <a:t>i</a:t>
            </a:r>
            <a:r>
              <a:rPr lang="en-US" b="1" i="1" dirty="0" smtClean="0"/>
              <a:t>nnovative</a:t>
            </a:r>
            <a:r>
              <a:rPr lang="en-US" b="1" dirty="0" smtClean="0"/>
              <a:t> </a:t>
            </a:r>
            <a:r>
              <a:rPr lang="en-US" b="1" dirty="0"/>
              <a:t>t</a:t>
            </a:r>
            <a:r>
              <a:rPr lang="en-US" b="1" dirty="0" smtClean="0"/>
              <a:t>echnical </a:t>
            </a:r>
            <a:r>
              <a:rPr lang="en-US" b="1" dirty="0"/>
              <a:t>s</a:t>
            </a:r>
            <a:r>
              <a:rPr lang="en-US" b="1" dirty="0" smtClean="0"/>
              <a:t>olutions</a:t>
            </a:r>
            <a:br>
              <a:rPr lang="en-US" b="1" dirty="0" smtClean="0"/>
            </a:br>
            <a:r>
              <a:rPr lang="en-US" b="1" dirty="0" smtClean="0">
                <a:solidFill>
                  <a:srgbClr val="3366FF"/>
                </a:solidFill>
              </a:rPr>
              <a:t>What BEACON does</a:t>
            </a:r>
            <a:endParaRPr lang="en-US" b="1" dirty="0">
              <a:solidFill>
                <a:srgbClr val="3366FF"/>
              </a:solidFill>
            </a:endParaRPr>
          </a:p>
        </p:txBody>
      </p:sp>
      <p:sp>
        <p:nvSpPr>
          <p:cNvPr id="3" name="Content Placeholder 2"/>
          <p:cNvSpPr>
            <a:spLocks noGrp="1"/>
          </p:cNvSpPr>
          <p:nvPr>
            <p:ph idx="1"/>
          </p:nvPr>
        </p:nvSpPr>
        <p:spPr>
          <a:xfrm>
            <a:off x="547004" y="2403771"/>
            <a:ext cx="8229600" cy="4187529"/>
          </a:xfrm>
        </p:spPr>
        <p:txBody>
          <a:bodyPr>
            <a:noAutofit/>
          </a:bodyPr>
          <a:lstStyle/>
          <a:p>
            <a:r>
              <a:rPr lang="en-US" sz="2400" dirty="0" smtClean="0"/>
              <a:t>Unites many disciplines—especially biologists and computer scientists (not programmers)</a:t>
            </a:r>
          </a:p>
          <a:p>
            <a:r>
              <a:rPr lang="en-US" sz="2400" dirty="0" smtClean="0"/>
              <a:t>BEACON’s 5-university weekly seminars, weekly blog posts, “sandbox” sessions at BEACON Congress, all spawn ideas, internal seed grants</a:t>
            </a:r>
          </a:p>
          <a:p>
            <a:r>
              <a:rPr lang="en-US" sz="2400" dirty="0" smtClean="0"/>
              <a:t>BEACON travel support facilitates cross-disciplinary training</a:t>
            </a:r>
          </a:p>
          <a:p>
            <a:r>
              <a:rPr lang="en-US" sz="2400" dirty="0" smtClean="0"/>
              <a:t>BEACON enables visits of researchers from outside BEACON, facilitating collaboration</a:t>
            </a:r>
          </a:p>
          <a:p>
            <a:r>
              <a:rPr lang="en-US" sz="2400" dirty="0" smtClean="0"/>
              <a:t>Example: Titus Brown’s digital normalization </a:t>
            </a:r>
            <a:r>
              <a:rPr lang="en-US" sz="2400" dirty="0"/>
              <a:t>&amp;</a:t>
            </a:r>
            <a:r>
              <a:rPr lang="en-US" sz="2400" dirty="0" smtClean="0"/>
              <a:t> graph-based genomics approaches emerged from such </a:t>
            </a:r>
            <a:r>
              <a:rPr lang="en-US" sz="2400" dirty="0" err="1" smtClean="0"/>
              <a:t>multidisciplinarity</a:t>
            </a:r>
            <a:endParaRPr lang="en-US" sz="2400" dirty="0" smtClean="0"/>
          </a:p>
        </p:txBody>
      </p:sp>
    </p:spTree>
    <p:extLst>
      <p:ext uri="{BB962C8B-B14F-4D97-AF65-F5344CB8AC3E}">
        <p14:creationId xmlns:p14="http://schemas.microsoft.com/office/powerpoint/2010/main" val="1011490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64170" y="3099134"/>
            <a:ext cx="8030553" cy="3313080"/>
            <a:chOff x="319084" y="3013245"/>
            <a:chExt cx="9543402"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157373"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510228" y="3013245"/>
              <a:ext cx="4296321" cy="319378"/>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1848643" y="2708923"/>
            <a:ext cx="6123342" cy="422310"/>
          </a:xfrm>
          <a:prstGeom prst="rect">
            <a:avLst/>
          </a:prstGeom>
          <a:noFill/>
        </p:spPr>
        <p:txBody>
          <a:bodyPr wrap="none" lIns="82945" tIns="41473" rIns="82945" bIns="41473" rtlCol="0">
            <a:spAutoFit/>
          </a:bodyPr>
          <a:lstStyle/>
          <a:p>
            <a:r>
              <a:rPr lang="en-US" sz="2200" dirty="0"/>
              <a:t>Survey by Bioinformatics Resource Australia – </a:t>
            </a:r>
            <a:r>
              <a:rPr lang="en-US" sz="2200" dirty="0" smtClean="0"/>
              <a:t>EMBL</a:t>
            </a:r>
            <a:endParaRPr lang="en-US" sz="2200" dirty="0"/>
          </a:p>
        </p:txBody>
      </p:sp>
      <p:sp>
        <p:nvSpPr>
          <p:cNvPr id="9" name="TextBox 8"/>
          <p:cNvSpPr txBox="1"/>
          <p:nvPr/>
        </p:nvSpPr>
        <p:spPr>
          <a:xfrm>
            <a:off x="1003300" y="1080699"/>
            <a:ext cx="7644353" cy="1561084"/>
          </a:xfrm>
          <a:prstGeom prst="rect">
            <a:avLst/>
          </a:prstGeom>
          <a:noFill/>
        </p:spPr>
        <p:txBody>
          <a:bodyPr wrap="square" lIns="82945" tIns="41473" rIns="82945" bIns="41473" rtlCol="0">
            <a:spAutoFit/>
          </a:bodyPr>
          <a:lstStyle/>
          <a:p>
            <a:pPr algn="ctr"/>
            <a:r>
              <a:rPr lang="en-US" sz="2400" dirty="0" smtClean="0"/>
              <a:t>Many biological researchers view </a:t>
            </a:r>
            <a:endParaRPr lang="en-US" sz="2400" dirty="0" smtClean="0"/>
          </a:p>
          <a:p>
            <a:pPr algn="ctr"/>
            <a:r>
              <a:rPr lang="en-US" sz="2400" b="1" i="1" dirty="0" smtClean="0">
                <a:solidFill>
                  <a:srgbClr val="3366FF"/>
                </a:solidFill>
              </a:rPr>
              <a:t>lack </a:t>
            </a:r>
            <a:r>
              <a:rPr lang="en-US" sz="2400" b="1" i="1" dirty="0">
                <a:solidFill>
                  <a:srgbClr val="3366FF"/>
                </a:solidFill>
              </a:rPr>
              <a:t>of </a:t>
            </a:r>
            <a:r>
              <a:rPr lang="en-US" sz="2400" b="1" i="1" dirty="0" smtClean="0">
                <a:solidFill>
                  <a:srgbClr val="3366FF"/>
                </a:solidFill>
              </a:rPr>
              <a:t>expertise and training opportunities </a:t>
            </a:r>
          </a:p>
          <a:p>
            <a:pPr algn="ctr"/>
            <a:r>
              <a:rPr lang="en-US" sz="2400" dirty="0" smtClean="0"/>
              <a:t>in </a:t>
            </a:r>
            <a:r>
              <a:rPr lang="en-US" sz="2400" dirty="0"/>
              <a:t>how to handle and analyze </a:t>
            </a:r>
            <a:r>
              <a:rPr lang="en-US" sz="2400" dirty="0" smtClean="0"/>
              <a:t>data as </a:t>
            </a:r>
          </a:p>
          <a:p>
            <a:pPr algn="ctr"/>
            <a:r>
              <a:rPr lang="en-US" sz="2400" b="1" dirty="0" smtClean="0">
                <a:solidFill>
                  <a:srgbClr val="3366FF"/>
                </a:solidFill>
              </a:rPr>
              <a:t>the </a:t>
            </a:r>
            <a:r>
              <a:rPr lang="en-US" sz="2400" b="1" dirty="0">
                <a:solidFill>
                  <a:srgbClr val="3366FF"/>
                </a:solidFill>
              </a:rPr>
              <a:t>major limiting factor in research </a:t>
            </a:r>
            <a:r>
              <a:rPr lang="en-US" sz="2400" b="1" dirty="0" smtClean="0">
                <a:solidFill>
                  <a:srgbClr val="3366FF"/>
                </a:solidFill>
              </a:rPr>
              <a:t>progress</a:t>
            </a:r>
            <a:endParaRPr lang="en-US" sz="2400" b="1" dirty="0">
              <a:solidFill>
                <a:srgbClr val="3366FF"/>
              </a:solidFill>
            </a:endParaRPr>
          </a:p>
        </p:txBody>
      </p:sp>
      <p:sp>
        <p:nvSpPr>
          <p:cNvPr id="10" name="TextBox 9"/>
          <p:cNvSpPr txBox="1"/>
          <p:nvPr/>
        </p:nvSpPr>
        <p:spPr>
          <a:xfrm>
            <a:off x="3136616" y="6472473"/>
            <a:ext cx="5288627" cy="523220"/>
          </a:xfrm>
          <a:prstGeom prst="rect">
            <a:avLst/>
          </a:prstGeom>
          <a:noFill/>
        </p:spPr>
        <p:txBody>
          <a:bodyPr wrap="none" rtlCol="0">
            <a:spAutoFit/>
          </a:bodyPr>
          <a:lstStyle/>
          <a:p>
            <a:r>
              <a:rPr lang="en-US" sz="1400" dirty="0"/>
              <a:t>http://</a:t>
            </a:r>
            <a:r>
              <a:rPr lang="en-US" sz="1400" dirty="0" err="1"/>
              <a:t>braembl.org.au</a:t>
            </a:r>
            <a:r>
              <a:rPr lang="en-US" sz="1400" dirty="0"/>
              <a:t>/news/braembl-community-survey-report-2013</a:t>
            </a:r>
          </a:p>
          <a:p>
            <a:endParaRPr lang="en-US" sz="1400" dirty="0"/>
          </a:p>
        </p:txBody>
      </p:sp>
      <p:sp>
        <p:nvSpPr>
          <p:cNvPr id="2" name="TextBox 1"/>
          <p:cNvSpPr txBox="1"/>
          <p:nvPr/>
        </p:nvSpPr>
        <p:spPr>
          <a:xfrm>
            <a:off x="1570123" y="279619"/>
            <a:ext cx="7573877" cy="984885"/>
          </a:xfrm>
          <a:prstGeom prst="rect">
            <a:avLst/>
          </a:prstGeom>
          <a:noFill/>
        </p:spPr>
        <p:txBody>
          <a:bodyPr wrap="square" rtlCol="0">
            <a:spAutoFit/>
          </a:bodyPr>
          <a:lstStyle/>
          <a:p>
            <a:r>
              <a:rPr lang="en-US" sz="3800" b="1" dirty="0" smtClean="0"/>
              <a:t>Places supplying/sharing </a:t>
            </a:r>
            <a:r>
              <a:rPr lang="en-US" sz="3800" b="1" dirty="0"/>
              <a:t>e</a:t>
            </a:r>
            <a:r>
              <a:rPr lang="en-US" sz="3800" b="1" dirty="0" smtClean="0"/>
              <a:t>xpertise</a:t>
            </a:r>
            <a:endParaRPr lang="en-US" sz="3800" b="1" dirty="0"/>
          </a:p>
          <a:p>
            <a:endParaRPr lang="en-US" dirty="0"/>
          </a:p>
        </p:txBody>
      </p:sp>
    </p:spTree>
    <p:extLst>
      <p:ext uri="{BB962C8B-B14F-4D97-AF65-F5344CB8AC3E}">
        <p14:creationId xmlns:p14="http://schemas.microsoft.com/office/powerpoint/2010/main" val="3580542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999" y="274638"/>
            <a:ext cx="7432425" cy="1274762"/>
          </a:xfrm>
        </p:spPr>
        <p:txBody>
          <a:bodyPr>
            <a:normAutofit fontScale="90000"/>
          </a:bodyPr>
          <a:lstStyle/>
          <a:p>
            <a:r>
              <a:rPr lang="en-US" b="1" dirty="0" smtClean="0"/>
              <a:t>Centers provide </a:t>
            </a:r>
            <a:r>
              <a:rPr lang="en-US" b="1" dirty="0"/>
              <a:t>t</a:t>
            </a:r>
            <a:r>
              <a:rPr lang="en-US" b="1" dirty="0" smtClean="0"/>
              <a:t>raining</a:t>
            </a:r>
            <a:br>
              <a:rPr lang="en-US" b="1" dirty="0" smtClean="0"/>
            </a:br>
            <a:endParaRPr lang="en-US" b="1" dirty="0"/>
          </a:p>
        </p:txBody>
      </p:sp>
      <p:sp>
        <p:nvSpPr>
          <p:cNvPr id="3" name="Content Placeholder 2"/>
          <p:cNvSpPr>
            <a:spLocks noGrp="1"/>
          </p:cNvSpPr>
          <p:nvPr>
            <p:ph idx="1"/>
          </p:nvPr>
        </p:nvSpPr>
        <p:spPr>
          <a:xfrm>
            <a:off x="457200" y="1879600"/>
            <a:ext cx="8229600" cy="4525963"/>
          </a:xfrm>
        </p:spPr>
        <p:txBody>
          <a:bodyPr>
            <a:normAutofit lnSpcReduction="10000"/>
          </a:bodyPr>
          <a:lstStyle/>
          <a:p>
            <a:pPr marL="0" indent="0">
              <a:buNone/>
            </a:pPr>
            <a:r>
              <a:rPr lang="en-US" dirty="0" smtClean="0"/>
              <a:t>If researcher doesn’t need NEW ways of analyzing &amp; managing data, but only </a:t>
            </a:r>
            <a:r>
              <a:rPr lang="en-US" dirty="0" smtClean="0">
                <a:solidFill>
                  <a:srgbClr val="3366FF"/>
                </a:solidFill>
              </a:rPr>
              <a:t>know-how </a:t>
            </a:r>
            <a:r>
              <a:rPr lang="en-US" dirty="0" smtClean="0"/>
              <a:t>about state-of-the-art ways of doing it, then the need is for:</a:t>
            </a:r>
          </a:p>
          <a:p>
            <a:pPr marL="0" indent="0">
              <a:buNone/>
            </a:pPr>
            <a:r>
              <a:rPr lang="en-US" dirty="0" smtClean="0"/>
              <a:t>TRAINING!!!</a:t>
            </a:r>
            <a:r>
              <a:rPr lang="en-US" dirty="0"/>
              <a:t> </a:t>
            </a:r>
            <a:r>
              <a:rPr lang="en-US" dirty="0" smtClean="0"/>
              <a:t>(in current data management and analysis approaches)</a:t>
            </a:r>
          </a:p>
          <a:p>
            <a:pPr marL="0" indent="0">
              <a:buNone/>
            </a:pPr>
            <a:r>
              <a:rPr lang="en-US" dirty="0" smtClean="0"/>
              <a:t>State-of-the-art knowledge and high degree of </a:t>
            </a:r>
            <a:r>
              <a:rPr lang="en-US" dirty="0" err="1" smtClean="0"/>
              <a:t>multidisciplinarity</a:t>
            </a:r>
            <a:r>
              <a:rPr lang="en-US" dirty="0" smtClean="0"/>
              <a:t> at a center also allows </a:t>
            </a:r>
            <a:r>
              <a:rPr lang="en-US" dirty="0">
                <a:solidFill>
                  <a:srgbClr val="3366FF"/>
                </a:solidFill>
              </a:rPr>
              <a:t>t</a:t>
            </a:r>
            <a:r>
              <a:rPr lang="en-US" dirty="0" smtClean="0">
                <a:solidFill>
                  <a:srgbClr val="3366FF"/>
                </a:solidFill>
              </a:rPr>
              <a:t>raining the next generation of innovators</a:t>
            </a:r>
            <a:endParaRPr lang="en-US" dirty="0">
              <a:solidFill>
                <a:srgbClr val="3366FF"/>
              </a:solidFill>
            </a:endParaRPr>
          </a:p>
        </p:txBody>
      </p:sp>
    </p:spTree>
    <p:extLst>
      <p:ext uri="{BB962C8B-B14F-4D97-AF65-F5344CB8AC3E}">
        <p14:creationId xmlns:p14="http://schemas.microsoft.com/office/powerpoint/2010/main" val="3031815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999" y="274638"/>
            <a:ext cx="7432425" cy="1274762"/>
          </a:xfrm>
        </p:spPr>
        <p:txBody>
          <a:bodyPr>
            <a:normAutofit fontScale="90000"/>
          </a:bodyPr>
          <a:lstStyle/>
          <a:p>
            <a:r>
              <a:rPr lang="en-US" b="1" dirty="0" smtClean="0"/>
              <a:t>Centers provide training</a:t>
            </a:r>
            <a:br>
              <a:rPr lang="en-US" b="1" dirty="0" smtClean="0"/>
            </a:br>
            <a:r>
              <a:rPr lang="en-US" b="1" dirty="0" smtClean="0">
                <a:solidFill>
                  <a:srgbClr val="3366FF"/>
                </a:solidFill>
              </a:rPr>
              <a:t>What BEACON does</a:t>
            </a:r>
            <a:endParaRPr lang="en-US" b="1" dirty="0">
              <a:solidFill>
                <a:srgbClr val="3366FF"/>
              </a:solidFill>
            </a:endParaRPr>
          </a:p>
        </p:txBody>
      </p:sp>
      <p:sp>
        <p:nvSpPr>
          <p:cNvPr id="3" name="Content Placeholder 2"/>
          <p:cNvSpPr>
            <a:spLocks noGrp="1"/>
          </p:cNvSpPr>
          <p:nvPr>
            <p:ph idx="1"/>
          </p:nvPr>
        </p:nvSpPr>
        <p:spPr>
          <a:xfrm>
            <a:off x="457200" y="1879600"/>
            <a:ext cx="8372224" cy="4787900"/>
          </a:xfrm>
        </p:spPr>
        <p:txBody>
          <a:bodyPr>
            <a:normAutofit fontScale="70000" lnSpcReduction="20000"/>
          </a:bodyPr>
          <a:lstStyle/>
          <a:p>
            <a:pPr marL="0" indent="0">
              <a:buNone/>
            </a:pPr>
            <a:r>
              <a:rPr lang="en-US" sz="4000" dirty="0" smtClean="0"/>
              <a:t>MANY workshops are taught at BEACON and elsewhere, often joint with </a:t>
            </a:r>
            <a:r>
              <a:rPr lang="en-US" sz="4000" dirty="0" err="1" smtClean="0"/>
              <a:t>iCER</a:t>
            </a:r>
            <a:r>
              <a:rPr lang="en-US" sz="4000" dirty="0" smtClean="0"/>
              <a:t> or other centers</a:t>
            </a:r>
          </a:p>
          <a:p>
            <a:r>
              <a:rPr lang="en-US" sz="3600" dirty="0" err="1" smtClean="0"/>
              <a:t>Avida</a:t>
            </a:r>
            <a:r>
              <a:rPr lang="en-US" sz="3600" dirty="0" smtClean="0"/>
              <a:t>, for digital evolution, has thousands of users; we offer many training opportunities, including for K-16 teachers</a:t>
            </a:r>
          </a:p>
          <a:p>
            <a:r>
              <a:rPr lang="en-US" sz="3600" dirty="0" smtClean="0"/>
              <a:t>BEACON, with other NSF BIO Centers, developed </a:t>
            </a:r>
            <a:r>
              <a:rPr lang="en-US" sz="3600" b="1" i="1" dirty="0" smtClean="0"/>
              <a:t>Data Carpentry</a:t>
            </a:r>
            <a:r>
              <a:rPr lang="en-US" sz="3600" dirty="0" smtClean="0"/>
              <a:t>, new international non-profit, teaching 2-day workshops on fundamental data analysis &amp; management skills. Also taught many </a:t>
            </a:r>
            <a:r>
              <a:rPr lang="en-US" sz="3600" b="1" i="1" dirty="0" smtClean="0"/>
              <a:t>Software Carpentry </a:t>
            </a:r>
            <a:r>
              <a:rPr lang="en-US" sz="3600" dirty="0" smtClean="0"/>
              <a:t>workshops.</a:t>
            </a:r>
          </a:p>
          <a:p>
            <a:r>
              <a:rPr lang="en-US" sz="3600" dirty="0" smtClean="0"/>
              <a:t>BEACON’s </a:t>
            </a:r>
            <a:r>
              <a:rPr lang="en-US" sz="3600" dirty="0"/>
              <a:t>cross-disciplinary grad courses </a:t>
            </a:r>
            <a:r>
              <a:rPr lang="en-US" sz="3600" dirty="0" smtClean="0"/>
              <a:t>(CS for bio, </a:t>
            </a:r>
            <a:r>
              <a:rPr lang="en-US" sz="3600" dirty="0" err="1" smtClean="0"/>
              <a:t>evo</a:t>
            </a:r>
            <a:r>
              <a:rPr lang="en-US" sz="3600" dirty="0" smtClean="0"/>
              <a:t> bio for CS, and projects course) and </a:t>
            </a:r>
            <a:r>
              <a:rPr lang="en-US" sz="3600" dirty="0"/>
              <a:t>seminars </a:t>
            </a:r>
            <a:r>
              <a:rPr lang="en-US" sz="3600" dirty="0" smtClean="0"/>
              <a:t>develop </a:t>
            </a:r>
            <a:r>
              <a:rPr lang="en-US" sz="3600" dirty="0"/>
              <a:t>shared </a:t>
            </a:r>
            <a:r>
              <a:rPr lang="en-US" sz="3600" dirty="0" smtClean="0"/>
              <a:t>language/concepts </a:t>
            </a:r>
            <a:r>
              <a:rPr lang="en-US" sz="3600" dirty="0"/>
              <a:t>among </a:t>
            </a:r>
            <a:r>
              <a:rPr lang="en-US" sz="3600" dirty="0" smtClean="0"/>
              <a:t>biologists </a:t>
            </a:r>
            <a:r>
              <a:rPr lang="en-US" sz="3600" dirty="0"/>
              <a:t>and </a:t>
            </a:r>
            <a:r>
              <a:rPr lang="en-US" sz="3600" dirty="0" smtClean="0"/>
              <a:t>engineers/CS</a:t>
            </a:r>
          </a:p>
          <a:p>
            <a:r>
              <a:rPr lang="en-US" sz="3600" dirty="0" smtClean="0"/>
              <a:t> 40-some postdocs benefit annually from BEACON environment, seminars, mentoring opportunities</a:t>
            </a:r>
            <a:endParaRPr lang="en-US" sz="3600" dirty="0"/>
          </a:p>
          <a:p>
            <a:endParaRPr lang="en-US" dirty="0" smtClean="0"/>
          </a:p>
          <a:p>
            <a:endParaRPr lang="en-US" dirty="0" smtClean="0"/>
          </a:p>
        </p:txBody>
      </p:sp>
    </p:spTree>
    <p:extLst>
      <p:ext uri="{BB962C8B-B14F-4D97-AF65-F5344CB8AC3E}">
        <p14:creationId xmlns:p14="http://schemas.microsoft.com/office/powerpoint/2010/main" val="3141010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95" y="735977"/>
            <a:ext cx="7870682" cy="1143000"/>
          </a:xfrm>
        </p:spPr>
        <p:txBody>
          <a:bodyPr>
            <a:normAutofit fontScale="90000"/>
          </a:bodyPr>
          <a:lstStyle/>
          <a:p>
            <a:r>
              <a:rPr lang="en-US" b="1" dirty="0" smtClean="0"/>
              <a:t>Centers also </a:t>
            </a:r>
            <a:r>
              <a:rPr lang="en-US" b="1" dirty="0"/>
              <a:t>p</a:t>
            </a:r>
            <a:r>
              <a:rPr lang="en-US" b="1" dirty="0" smtClean="0"/>
              <a:t>lay a role </a:t>
            </a:r>
            <a:r>
              <a:rPr lang="en-US" b="1" dirty="0"/>
              <a:t>e</a:t>
            </a:r>
            <a:r>
              <a:rPr lang="en-US" b="1" dirty="0" smtClean="0"/>
              <a:t>ngaging with those </a:t>
            </a:r>
            <a:r>
              <a:rPr lang="en-US" b="1" dirty="0"/>
              <a:t>o</a:t>
            </a:r>
            <a:r>
              <a:rPr lang="en-US" b="1" dirty="0" smtClean="0"/>
              <a:t>utside the center</a:t>
            </a:r>
            <a:br>
              <a:rPr lang="en-US" b="1" dirty="0" smtClean="0"/>
            </a:br>
            <a:endParaRPr lang="en-US" b="1" dirty="0"/>
          </a:p>
        </p:txBody>
      </p:sp>
      <p:sp>
        <p:nvSpPr>
          <p:cNvPr id="3" name="Content Placeholder 2"/>
          <p:cNvSpPr>
            <a:spLocks noGrp="1"/>
          </p:cNvSpPr>
          <p:nvPr>
            <p:ph idx="1"/>
          </p:nvPr>
        </p:nvSpPr>
        <p:spPr>
          <a:xfrm>
            <a:off x="457200" y="2044700"/>
            <a:ext cx="8229600" cy="4525963"/>
          </a:xfrm>
        </p:spPr>
        <p:txBody>
          <a:bodyPr/>
          <a:lstStyle/>
          <a:p>
            <a:r>
              <a:rPr lang="en-US" dirty="0" smtClean="0"/>
              <a:t>Communicating </a:t>
            </a:r>
            <a:r>
              <a:rPr lang="en-US" dirty="0"/>
              <a:t>about the power and potential of the data </a:t>
            </a:r>
          </a:p>
          <a:p>
            <a:r>
              <a:rPr lang="en-US" dirty="0" smtClean="0"/>
              <a:t>Communicating </a:t>
            </a:r>
            <a:r>
              <a:rPr lang="en-US" dirty="0"/>
              <a:t>with a broader community on how they can use the data or data analysis approaches generated at the center</a:t>
            </a:r>
          </a:p>
          <a:p>
            <a:endParaRPr lang="en-US" dirty="0"/>
          </a:p>
        </p:txBody>
      </p:sp>
    </p:spTree>
    <p:extLst>
      <p:ext uri="{BB962C8B-B14F-4D97-AF65-F5344CB8AC3E}">
        <p14:creationId xmlns:p14="http://schemas.microsoft.com/office/powerpoint/2010/main" val="1191138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1517300" y="274638"/>
            <a:ext cx="7169499" cy="860745"/>
          </a:xfrm>
        </p:spPr>
        <p:txBody>
          <a:bodyPr>
            <a:normAutofit/>
          </a:bodyPr>
          <a:lstStyle/>
          <a:p>
            <a:pPr algn="ctr"/>
            <a:r>
              <a:rPr lang="en-US" sz="3600" b="1" dirty="0" smtClean="0">
                <a:latin typeface="Helvetica" charset="0"/>
                <a:ea typeface="ＭＳ Ｐゴシック" pitchFamily="34" charset="-128"/>
              </a:rPr>
              <a:t>A little </a:t>
            </a:r>
            <a:r>
              <a:rPr lang="en-US" sz="3600" b="1" dirty="0">
                <a:latin typeface="Helvetica" charset="0"/>
                <a:ea typeface="ＭＳ Ｐゴシック" pitchFamily="34" charset="-128"/>
              </a:rPr>
              <a:t>b</a:t>
            </a:r>
            <a:r>
              <a:rPr lang="en-US" sz="3600" b="1" dirty="0" smtClean="0">
                <a:latin typeface="Helvetica" charset="0"/>
                <a:ea typeface="ＭＳ Ｐゴシック" pitchFamily="34" charset="-128"/>
              </a:rPr>
              <a:t>ackground on BEACON</a:t>
            </a:r>
          </a:p>
        </p:txBody>
      </p:sp>
      <p:sp>
        <p:nvSpPr>
          <p:cNvPr id="58377" name="Rectangle 9"/>
          <p:cNvSpPr>
            <a:spLocks/>
          </p:cNvSpPr>
          <p:nvPr/>
        </p:nvSpPr>
        <p:spPr bwMode="auto">
          <a:xfrm>
            <a:off x="1178818" y="1707895"/>
            <a:ext cx="7321550" cy="4081463"/>
          </a:xfrm>
          <a:prstGeom prst="rect">
            <a:avLst/>
          </a:prstGeom>
          <a:noFill/>
          <a:ln w="9525">
            <a:noFill/>
            <a:miter lim="800000"/>
            <a:headEnd/>
            <a:tailEnd/>
          </a:ln>
        </p:spPr>
        <p:txBody>
          <a:bodyPr/>
          <a:lstStyle/>
          <a:p>
            <a:pPr marL="342900" indent="-342900" defTabSz="914400" eaLnBrk="0" hangingPunct="0">
              <a:spcBef>
                <a:spcPct val="20000"/>
              </a:spcBef>
              <a:buClr>
                <a:schemeClr val="bg2"/>
              </a:buClr>
              <a:buSzPct val="90000"/>
              <a:buFont typeface="Wingdings 2" pitchFamily="18" charset="2"/>
              <a:buChar char="Ü"/>
            </a:pPr>
            <a:r>
              <a:rPr lang="en-US" sz="2400" dirty="0" smtClean="0">
                <a:latin typeface="Helvetica" charset="0"/>
              </a:rPr>
              <a:t>BEACON is in the STC Class of </a:t>
            </a:r>
            <a:r>
              <a:rPr lang="en-US" sz="2400" dirty="0" smtClean="0">
                <a:latin typeface="Helvetica" charset="0"/>
              </a:rPr>
              <a:t>2010</a:t>
            </a:r>
          </a:p>
          <a:p>
            <a:pPr marL="342900" indent="-342900" defTabSz="914400" eaLnBrk="0" hangingPunct="0">
              <a:spcBef>
                <a:spcPct val="20000"/>
              </a:spcBef>
              <a:buClr>
                <a:schemeClr val="bg2"/>
              </a:buClr>
              <a:buSzPct val="90000"/>
              <a:buFont typeface="Wingdings 2" pitchFamily="18" charset="2"/>
              <a:buChar char="Ü"/>
            </a:pPr>
            <a:endParaRPr lang="en-US" altLang="ja-JP" sz="2400" dirty="0" smtClean="0">
              <a:latin typeface="Helvetica" charset="0"/>
            </a:endParaRPr>
          </a:p>
          <a:p>
            <a:pPr marL="342900" indent="-342900" defTabSz="914400" eaLnBrk="0" hangingPunct="0">
              <a:spcBef>
                <a:spcPct val="20000"/>
              </a:spcBef>
              <a:buClr>
                <a:schemeClr val="bg2"/>
              </a:buClr>
              <a:buSzPct val="90000"/>
              <a:buFont typeface="Wingdings 2" pitchFamily="18" charset="2"/>
              <a:buChar char="Ü"/>
            </a:pPr>
            <a:r>
              <a:rPr lang="en-US" sz="2400" b="1" dirty="0" smtClean="0"/>
              <a:t>BEACON MISSION: </a:t>
            </a:r>
            <a:r>
              <a:rPr lang="en-US" sz="2400" dirty="0" smtClean="0"/>
              <a:t>Illuminating and harnessing the power of </a:t>
            </a:r>
            <a:r>
              <a:rPr lang="en-US" sz="2400" b="1" i="1" dirty="0" smtClean="0"/>
              <a:t>evolution in action </a:t>
            </a:r>
            <a:r>
              <a:rPr lang="en-US" sz="2400" dirty="0" smtClean="0"/>
              <a:t>to advance science and technology and benefit </a:t>
            </a:r>
            <a:r>
              <a:rPr lang="en-US" sz="2400" dirty="0" smtClean="0"/>
              <a:t>society</a:t>
            </a:r>
          </a:p>
          <a:p>
            <a:pPr marL="342900" indent="-342900" defTabSz="914400" eaLnBrk="0" hangingPunct="0">
              <a:spcBef>
                <a:spcPct val="20000"/>
              </a:spcBef>
              <a:buClr>
                <a:schemeClr val="bg2"/>
              </a:buClr>
              <a:buSzPct val="90000"/>
              <a:buFont typeface="Wingdings 2" pitchFamily="18" charset="2"/>
              <a:buChar char="Ü"/>
            </a:pPr>
            <a:endParaRPr lang="en-US" sz="2200" dirty="0">
              <a:latin typeface="Helvetica" charset="0"/>
            </a:endParaRPr>
          </a:p>
          <a:p>
            <a:pPr marL="342900" indent="-342900" defTabSz="914400" eaLnBrk="0" hangingPunct="0">
              <a:spcBef>
                <a:spcPct val="20000"/>
              </a:spcBef>
              <a:buClr>
                <a:schemeClr val="bg2"/>
              </a:buClr>
              <a:buSzPct val="90000"/>
              <a:buFont typeface="Wingdings 2" pitchFamily="18" charset="2"/>
              <a:buChar char="Ü"/>
            </a:pPr>
            <a:r>
              <a:rPr lang="en-US" sz="2200" b="1" dirty="0" smtClean="0">
                <a:latin typeface="Helvetica" charset="0"/>
              </a:rPr>
              <a:t>Operating model:  </a:t>
            </a:r>
            <a:r>
              <a:rPr lang="en-US" sz="2200" dirty="0" smtClean="0">
                <a:latin typeface="Helvetica" charset="0"/>
              </a:rPr>
              <a:t>Seed new </a:t>
            </a:r>
            <a:r>
              <a:rPr lang="en-US" sz="2200" b="1" i="1" dirty="0" smtClean="0">
                <a:latin typeface="Helvetica" charset="0"/>
              </a:rPr>
              <a:t>multidisciplinary</a:t>
            </a:r>
            <a:r>
              <a:rPr lang="en-US" sz="2200" dirty="0" smtClean="0">
                <a:latin typeface="Helvetica" charset="0"/>
              </a:rPr>
              <a:t> 1-2-year research projects annually, encouraging/enabling faculty to seek external support for their continuation.  This year, funded ~50 projects starting now—mostly research, some education/outreach/diversity.  24 were multi-institutional.</a:t>
            </a:r>
          </a:p>
          <a:p>
            <a:pPr marL="342900" indent="-342900" defTabSz="914400" eaLnBrk="0" hangingPunct="0">
              <a:spcBef>
                <a:spcPct val="20000"/>
              </a:spcBef>
              <a:buClr>
                <a:schemeClr val="bg2"/>
              </a:buClr>
              <a:buSzPct val="90000"/>
              <a:buFont typeface="Wingdings 2" pitchFamily="18" charset="2"/>
              <a:buChar char="Ü"/>
            </a:pPr>
            <a:endParaRPr lang="en-US" sz="2200" dirty="0">
              <a:latin typeface="Helvetica" charset="0"/>
            </a:endParaRPr>
          </a:p>
        </p:txBody>
      </p:sp>
    </p:spTree>
    <p:extLst>
      <p:ext uri="{BB962C8B-B14F-4D97-AF65-F5344CB8AC3E}">
        <p14:creationId xmlns:p14="http://schemas.microsoft.com/office/powerpoint/2010/main" val="1565577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95" y="735977"/>
            <a:ext cx="7870682" cy="1143000"/>
          </a:xfrm>
        </p:spPr>
        <p:txBody>
          <a:bodyPr>
            <a:normAutofit fontScale="90000"/>
          </a:bodyPr>
          <a:lstStyle/>
          <a:p>
            <a:r>
              <a:rPr lang="en-US" b="1" dirty="0" smtClean="0"/>
              <a:t>Centers also </a:t>
            </a:r>
            <a:r>
              <a:rPr lang="en-US" b="1" dirty="0"/>
              <a:t>p</a:t>
            </a:r>
            <a:r>
              <a:rPr lang="en-US" b="1" dirty="0" smtClean="0"/>
              <a:t>lay a role </a:t>
            </a:r>
            <a:r>
              <a:rPr lang="en-US" b="1" dirty="0"/>
              <a:t>e</a:t>
            </a:r>
            <a:r>
              <a:rPr lang="en-US" b="1" dirty="0" smtClean="0"/>
              <a:t>ngaging with those </a:t>
            </a:r>
            <a:r>
              <a:rPr lang="en-US" b="1" dirty="0"/>
              <a:t>o</a:t>
            </a:r>
            <a:r>
              <a:rPr lang="en-US" b="1" dirty="0" smtClean="0"/>
              <a:t>utside the center</a:t>
            </a:r>
            <a:br>
              <a:rPr lang="en-US" b="1" dirty="0" smtClean="0"/>
            </a:br>
            <a:r>
              <a:rPr lang="en-US" b="1" dirty="0" smtClean="0">
                <a:solidFill>
                  <a:srgbClr val="3366FF"/>
                </a:solidFill>
              </a:rPr>
              <a:t>What BEACON does</a:t>
            </a:r>
            <a:endParaRPr lang="en-US" b="1" dirty="0">
              <a:solidFill>
                <a:srgbClr val="3366FF"/>
              </a:solidFill>
            </a:endParaRPr>
          </a:p>
        </p:txBody>
      </p:sp>
      <p:sp>
        <p:nvSpPr>
          <p:cNvPr id="3" name="Content Placeholder 2"/>
          <p:cNvSpPr>
            <a:spLocks noGrp="1"/>
          </p:cNvSpPr>
          <p:nvPr>
            <p:ph idx="1"/>
          </p:nvPr>
        </p:nvSpPr>
        <p:spPr>
          <a:xfrm>
            <a:off x="457200" y="2286000"/>
            <a:ext cx="8229600" cy="4525963"/>
          </a:xfrm>
        </p:spPr>
        <p:txBody>
          <a:bodyPr>
            <a:normAutofit/>
          </a:bodyPr>
          <a:lstStyle/>
          <a:p>
            <a:r>
              <a:rPr lang="en-US" sz="3000" dirty="0" smtClean="0"/>
              <a:t>Research projects report in </a:t>
            </a:r>
            <a:r>
              <a:rPr lang="en-US" sz="3000" i="1" dirty="0" smtClean="0"/>
              <a:t>understandable</a:t>
            </a:r>
            <a:r>
              <a:rPr lang="en-US" sz="3000" dirty="0" smtClean="0"/>
              <a:t> blog posts 52 times/year! </a:t>
            </a:r>
          </a:p>
          <a:p>
            <a:r>
              <a:rPr lang="en-US" sz="3000" dirty="0" smtClean="0"/>
              <a:t>Tweets and Facebook posts access many others</a:t>
            </a:r>
            <a:endParaRPr lang="en-US" sz="3000" dirty="0"/>
          </a:p>
          <a:p>
            <a:r>
              <a:rPr lang="en-US" sz="3000" dirty="0" smtClean="0"/>
              <a:t>BEACON hosts booth or co-sponsors many professional activities</a:t>
            </a:r>
          </a:p>
          <a:p>
            <a:r>
              <a:rPr lang="en-US" sz="3000" dirty="0" smtClean="0"/>
              <a:t>BEACON has a HUGE education/outreach program, now even receiving financial support from several professional societies!</a:t>
            </a:r>
            <a:endParaRPr lang="en-US" sz="3000" dirty="0"/>
          </a:p>
        </p:txBody>
      </p:sp>
    </p:spTree>
    <p:extLst>
      <p:ext uri="{BB962C8B-B14F-4D97-AF65-F5344CB8AC3E}">
        <p14:creationId xmlns:p14="http://schemas.microsoft.com/office/powerpoint/2010/main" val="2915779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143" y="503238"/>
            <a:ext cx="7311381" cy="1143000"/>
          </a:xfrm>
        </p:spPr>
        <p:txBody>
          <a:bodyPr>
            <a:noAutofit/>
          </a:bodyPr>
          <a:lstStyle/>
          <a:p>
            <a:r>
              <a:rPr lang="en-US" sz="3200" b="1" dirty="0"/>
              <a:t>Centers f</a:t>
            </a:r>
            <a:r>
              <a:rPr lang="en-US" sz="3200" b="1" dirty="0" smtClean="0"/>
              <a:t>oster </a:t>
            </a:r>
            <a:r>
              <a:rPr lang="en-US" sz="3200" b="1" dirty="0"/>
              <a:t>and s</a:t>
            </a:r>
            <a:r>
              <a:rPr lang="en-US" sz="3200" b="1" dirty="0" smtClean="0"/>
              <a:t>upport </a:t>
            </a:r>
            <a:r>
              <a:rPr lang="en-US" sz="3200" b="1" dirty="0"/>
              <a:t>a s</a:t>
            </a:r>
            <a:r>
              <a:rPr lang="en-US" sz="3200" b="1" dirty="0" smtClean="0"/>
              <a:t>trong </a:t>
            </a:r>
            <a:r>
              <a:rPr lang="en-US" sz="3200" b="1" dirty="0"/>
              <a:t>and </a:t>
            </a:r>
            <a:r>
              <a:rPr lang="en-US" sz="3200" b="1" dirty="0" smtClean="0"/>
              <a:t>DIVERSE</a:t>
            </a:r>
            <a:r>
              <a:rPr lang="en-US" sz="3200" b="1" dirty="0"/>
              <a:t> c</a:t>
            </a:r>
            <a:r>
              <a:rPr lang="en-US" sz="3200" b="1" dirty="0" smtClean="0"/>
              <a:t>ommunity </a:t>
            </a:r>
            <a:r>
              <a:rPr lang="en-US" sz="3200" b="1" dirty="0"/>
              <a:t>of d</a:t>
            </a:r>
            <a:r>
              <a:rPr lang="en-US" sz="3200" b="1" dirty="0" smtClean="0"/>
              <a:t>ata </a:t>
            </a:r>
            <a:r>
              <a:rPr lang="en-US" sz="3200" b="1" dirty="0"/>
              <a:t>s</a:t>
            </a:r>
            <a:r>
              <a:rPr lang="en-US" sz="3200" b="1" dirty="0" smtClean="0"/>
              <a:t>cientists</a:t>
            </a:r>
            <a:br>
              <a:rPr lang="en-US" sz="3200" b="1" dirty="0" smtClean="0"/>
            </a:br>
            <a:endParaRPr lang="en-US" sz="3200" b="1" dirty="0"/>
          </a:p>
        </p:txBody>
      </p:sp>
      <p:sp>
        <p:nvSpPr>
          <p:cNvPr id="3" name="Content Placeholder 2"/>
          <p:cNvSpPr>
            <a:spLocks noGrp="1"/>
          </p:cNvSpPr>
          <p:nvPr>
            <p:ph idx="1"/>
          </p:nvPr>
        </p:nvSpPr>
        <p:spPr>
          <a:xfrm>
            <a:off x="457200" y="1982361"/>
            <a:ext cx="8229600" cy="4525963"/>
          </a:xfrm>
        </p:spPr>
        <p:txBody>
          <a:bodyPr>
            <a:normAutofit fontScale="85000" lnSpcReduction="10000"/>
          </a:bodyPr>
          <a:lstStyle/>
          <a:p>
            <a:r>
              <a:rPr lang="en-US" dirty="0" smtClean="0"/>
              <a:t>A </a:t>
            </a:r>
            <a:r>
              <a:rPr lang="en-US" dirty="0"/>
              <a:t>culture of reproducible research and open access</a:t>
            </a:r>
          </a:p>
          <a:p>
            <a:r>
              <a:rPr lang="en-US" dirty="0" smtClean="0"/>
              <a:t>A </a:t>
            </a:r>
            <a:r>
              <a:rPr lang="en-US" dirty="0"/>
              <a:t>culture of thoughtful data production - don’t just generate data because you can</a:t>
            </a:r>
          </a:p>
          <a:p>
            <a:r>
              <a:rPr lang="en-US" dirty="0" smtClean="0"/>
              <a:t>An </a:t>
            </a:r>
            <a:r>
              <a:rPr lang="en-US" dirty="0"/>
              <a:t>environment that respects and values all researchers.  </a:t>
            </a:r>
          </a:p>
          <a:p>
            <a:r>
              <a:rPr lang="en-US" dirty="0" smtClean="0"/>
              <a:t>An </a:t>
            </a:r>
            <a:r>
              <a:rPr lang="en-US" dirty="0"/>
              <a:t>environment that promotes discussion and </a:t>
            </a:r>
            <a:r>
              <a:rPr lang="en-US" dirty="0" smtClean="0"/>
              <a:t>where </a:t>
            </a:r>
            <a:r>
              <a:rPr lang="en-US" dirty="0"/>
              <a:t>it’s OK (and even good!) to fail </a:t>
            </a:r>
            <a:r>
              <a:rPr lang="en-US" dirty="0" smtClean="0"/>
              <a:t>– and </a:t>
            </a:r>
            <a:r>
              <a:rPr lang="en-US" dirty="0"/>
              <a:t>learn from failure</a:t>
            </a:r>
          </a:p>
          <a:p>
            <a:r>
              <a:rPr lang="en-US" dirty="0" smtClean="0"/>
              <a:t>An environment supporting those in </a:t>
            </a:r>
            <a:r>
              <a:rPr lang="en-US" dirty="0"/>
              <a:t>the center to take their scientific thinking to jobs in academics, teaching and industry </a:t>
            </a:r>
          </a:p>
          <a:p>
            <a:endParaRPr lang="en-US" dirty="0"/>
          </a:p>
        </p:txBody>
      </p:sp>
    </p:spTree>
    <p:extLst>
      <p:ext uri="{BB962C8B-B14F-4D97-AF65-F5344CB8AC3E}">
        <p14:creationId xmlns:p14="http://schemas.microsoft.com/office/powerpoint/2010/main" val="2106568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143" y="503238"/>
            <a:ext cx="7311381" cy="1143000"/>
          </a:xfrm>
        </p:spPr>
        <p:txBody>
          <a:bodyPr>
            <a:noAutofit/>
          </a:bodyPr>
          <a:lstStyle/>
          <a:p>
            <a:r>
              <a:rPr lang="en-US" sz="3200" b="1" dirty="0"/>
              <a:t>Centers f</a:t>
            </a:r>
            <a:r>
              <a:rPr lang="en-US" sz="3200" b="1" dirty="0" smtClean="0"/>
              <a:t>oster </a:t>
            </a:r>
            <a:r>
              <a:rPr lang="en-US" sz="3200" b="1" dirty="0"/>
              <a:t>and s</a:t>
            </a:r>
            <a:r>
              <a:rPr lang="en-US" sz="3200" b="1" dirty="0" smtClean="0"/>
              <a:t>upport </a:t>
            </a:r>
            <a:r>
              <a:rPr lang="en-US" sz="3200" b="1" dirty="0"/>
              <a:t>a s</a:t>
            </a:r>
            <a:r>
              <a:rPr lang="en-US" sz="3200" b="1" dirty="0" smtClean="0"/>
              <a:t>trong </a:t>
            </a:r>
            <a:r>
              <a:rPr lang="en-US" sz="3200" b="1" dirty="0"/>
              <a:t>and </a:t>
            </a:r>
            <a:r>
              <a:rPr lang="en-US" sz="3200" b="1" dirty="0" smtClean="0"/>
              <a:t>DIVERSE</a:t>
            </a:r>
            <a:r>
              <a:rPr lang="en-US" sz="3200" b="1" dirty="0"/>
              <a:t> c</a:t>
            </a:r>
            <a:r>
              <a:rPr lang="en-US" sz="3200" b="1" dirty="0" smtClean="0"/>
              <a:t>ommunity </a:t>
            </a:r>
            <a:r>
              <a:rPr lang="en-US" sz="3200" b="1" dirty="0"/>
              <a:t>of d</a:t>
            </a:r>
            <a:r>
              <a:rPr lang="en-US" sz="3200" b="1" dirty="0" smtClean="0"/>
              <a:t>ata </a:t>
            </a:r>
            <a:r>
              <a:rPr lang="en-US" sz="3200" b="1" dirty="0"/>
              <a:t>s</a:t>
            </a:r>
            <a:r>
              <a:rPr lang="en-US" sz="3200" b="1" dirty="0" smtClean="0"/>
              <a:t>cientists</a:t>
            </a:r>
            <a:br>
              <a:rPr lang="en-US" sz="3200" b="1" dirty="0" smtClean="0"/>
            </a:br>
            <a:r>
              <a:rPr lang="en-US" sz="3200" b="1" dirty="0" smtClean="0">
                <a:solidFill>
                  <a:srgbClr val="3366FF"/>
                </a:solidFill>
              </a:rPr>
              <a:t>What BEACON does</a:t>
            </a:r>
            <a:endParaRPr lang="en-US" sz="3200" b="1" dirty="0">
              <a:solidFill>
                <a:srgbClr val="3366FF"/>
              </a:solidFill>
            </a:endParaRPr>
          </a:p>
        </p:txBody>
      </p:sp>
      <p:sp>
        <p:nvSpPr>
          <p:cNvPr id="3" name="Content Placeholder 2"/>
          <p:cNvSpPr>
            <a:spLocks noGrp="1"/>
          </p:cNvSpPr>
          <p:nvPr>
            <p:ph idx="1"/>
          </p:nvPr>
        </p:nvSpPr>
        <p:spPr>
          <a:xfrm>
            <a:off x="457200" y="1982361"/>
            <a:ext cx="8229600" cy="4525963"/>
          </a:xfrm>
        </p:spPr>
        <p:txBody>
          <a:bodyPr>
            <a:normAutofit fontScale="77500" lnSpcReduction="20000"/>
          </a:bodyPr>
          <a:lstStyle/>
          <a:p>
            <a:r>
              <a:rPr lang="en-US" dirty="0" smtClean="0"/>
              <a:t>Developing tools (workshops) on scientific virtues, promoting understanding of differences in understanding about conduct of science across disciplines.  Already in regular use in BEACON as part of RCR.</a:t>
            </a:r>
          </a:p>
          <a:p>
            <a:r>
              <a:rPr lang="en-US" dirty="0" smtClean="0"/>
              <a:t>Strong role models that promotes open research, open release of code and data</a:t>
            </a:r>
          </a:p>
          <a:p>
            <a:r>
              <a:rPr lang="en-US" dirty="0" smtClean="0"/>
              <a:t>Talks to </a:t>
            </a:r>
            <a:r>
              <a:rPr lang="en-US" dirty="0" err="1" smtClean="0"/>
              <a:t>BEACONites</a:t>
            </a:r>
            <a:r>
              <a:rPr lang="en-US" dirty="0" smtClean="0"/>
              <a:t> in weekly seminars or Congress help with scientific communication skills, career planning, understanding of diversity, etc.</a:t>
            </a:r>
          </a:p>
          <a:p>
            <a:r>
              <a:rPr lang="en-US" dirty="0" smtClean="0"/>
              <a:t>Regular, professional surveying of </a:t>
            </a:r>
            <a:r>
              <a:rPr lang="en-US" dirty="0" err="1" smtClean="0"/>
              <a:t>BEACONites</a:t>
            </a:r>
            <a:r>
              <a:rPr lang="en-US" dirty="0" smtClean="0"/>
              <a:t> uncovers potential problems, allowing them to be addressed. </a:t>
            </a:r>
            <a:endParaRPr lang="en-US" dirty="0" smtClean="0"/>
          </a:p>
          <a:p>
            <a:r>
              <a:rPr lang="en-US" dirty="0" smtClean="0"/>
              <a:t>Diversity coordinator one of the core staff and team members (and she’s an actual Olympian!)</a:t>
            </a:r>
            <a:endParaRPr lang="en-US" dirty="0" smtClean="0"/>
          </a:p>
          <a:p>
            <a:endParaRPr lang="en-US" dirty="0" smtClean="0"/>
          </a:p>
        </p:txBody>
      </p:sp>
    </p:spTree>
    <p:extLst>
      <p:ext uri="{BB962C8B-B14F-4D97-AF65-F5344CB8AC3E}">
        <p14:creationId xmlns:p14="http://schemas.microsoft.com/office/powerpoint/2010/main" val="2348274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Big data is about people</a:t>
            </a:r>
            <a:br>
              <a:rPr lang="en-US" b="1" dirty="0" smtClean="0"/>
            </a:br>
            <a:endParaRPr lang="en-US" b="1" dirty="0"/>
          </a:p>
        </p:txBody>
      </p:sp>
      <p:sp>
        <p:nvSpPr>
          <p:cNvPr id="6" name="TextBox 5"/>
          <p:cNvSpPr txBox="1"/>
          <p:nvPr/>
        </p:nvSpPr>
        <p:spPr>
          <a:xfrm>
            <a:off x="833897" y="1964678"/>
            <a:ext cx="2070449" cy="1323439"/>
          </a:xfrm>
          <a:prstGeom prst="rect">
            <a:avLst/>
          </a:prstGeom>
          <a:noFill/>
        </p:spPr>
        <p:txBody>
          <a:bodyPr wrap="none" rtlCol="0">
            <a:spAutoFit/>
          </a:bodyPr>
          <a:lstStyle/>
          <a:p>
            <a:r>
              <a:rPr lang="en-US" sz="4000" dirty="0" smtClean="0"/>
              <a:t>Data </a:t>
            </a:r>
          </a:p>
          <a:p>
            <a:r>
              <a:rPr lang="en-US" sz="4000" dirty="0" smtClean="0"/>
              <a:t>potential </a:t>
            </a:r>
            <a:endParaRPr lang="en-US" sz="4000" dirty="0"/>
          </a:p>
        </p:txBody>
      </p:sp>
      <p:sp>
        <p:nvSpPr>
          <p:cNvPr id="7" name="TextBox 6"/>
          <p:cNvSpPr txBox="1"/>
          <p:nvPr/>
        </p:nvSpPr>
        <p:spPr>
          <a:xfrm>
            <a:off x="5529379" y="2182749"/>
            <a:ext cx="2545338" cy="707886"/>
          </a:xfrm>
          <a:prstGeom prst="rect">
            <a:avLst/>
          </a:prstGeom>
          <a:noFill/>
        </p:spPr>
        <p:txBody>
          <a:bodyPr wrap="none" rtlCol="0">
            <a:spAutoFit/>
          </a:bodyPr>
          <a:lstStyle/>
          <a:p>
            <a:r>
              <a:rPr lang="en-US" sz="4000" dirty="0" smtClean="0"/>
              <a:t>Discoveries</a:t>
            </a:r>
            <a:endParaRPr lang="en-US" sz="4000" dirty="0"/>
          </a:p>
        </p:txBody>
      </p:sp>
      <p:sp>
        <p:nvSpPr>
          <p:cNvPr id="8" name="Right Arrow 7"/>
          <p:cNvSpPr/>
          <p:nvPr/>
        </p:nvSpPr>
        <p:spPr>
          <a:xfrm>
            <a:off x="3528029" y="2195568"/>
            <a:ext cx="1501014" cy="8851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0346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a:off x="3528029" y="2195568"/>
            <a:ext cx="1501014" cy="8851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Big data is about people</a:t>
            </a:r>
            <a:br>
              <a:rPr lang="en-US" b="1" dirty="0" smtClean="0"/>
            </a:br>
            <a:endParaRPr lang="en-US" b="1" dirty="0"/>
          </a:p>
        </p:txBody>
      </p:sp>
      <p:sp>
        <p:nvSpPr>
          <p:cNvPr id="6" name="TextBox 5"/>
          <p:cNvSpPr txBox="1"/>
          <p:nvPr/>
        </p:nvSpPr>
        <p:spPr>
          <a:xfrm>
            <a:off x="833897" y="1964678"/>
            <a:ext cx="2070449" cy="1323439"/>
          </a:xfrm>
          <a:prstGeom prst="rect">
            <a:avLst/>
          </a:prstGeom>
          <a:noFill/>
        </p:spPr>
        <p:txBody>
          <a:bodyPr wrap="none" rtlCol="0">
            <a:spAutoFit/>
          </a:bodyPr>
          <a:lstStyle/>
          <a:p>
            <a:r>
              <a:rPr lang="en-US" sz="4000" dirty="0" smtClean="0"/>
              <a:t>Data </a:t>
            </a:r>
          </a:p>
          <a:p>
            <a:r>
              <a:rPr lang="en-US" sz="4000" dirty="0" smtClean="0"/>
              <a:t>potential </a:t>
            </a:r>
            <a:endParaRPr lang="en-US" sz="4000" dirty="0"/>
          </a:p>
        </p:txBody>
      </p:sp>
      <p:sp>
        <p:nvSpPr>
          <p:cNvPr id="7" name="TextBox 6"/>
          <p:cNvSpPr txBox="1"/>
          <p:nvPr/>
        </p:nvSpPr>
        <p:spPr>
          <a:xfrm>
            <a:off x="5529379" y="2182749"/>
            <a:ext cx="2545338" cy="707886"/>
          </a:xfrm>
          <a:prstGeom prst="rect">
            <a:avLst/>
          </a:prstGeom>
          <a:noFill/>
        </p:spPr>
        <p:txBody>
          <a:bodyPr wrap="none" rtlCol="0">
            <a:spAutoFit/>
          </a:bodyPr>
          <a:lstStyle/>
          <a:p>
            <a:r>
              <a:rPr lang="en-US" sz="4000" dirty="0" smtClean="0"/>
              <a:t>Discoveries</a:t>
            </a:r>
            <a:endParaRPr lang="en-US" sz="4000" dirty="0"/>
          </a:p>
        </p:txBody>
      </p:sp>
      <p:sp>
        <p:nvSpPr>
          <p:cNvPr id="3" name="TextBox 2"/>
          <p:cNvSpPr txBox="1"/>
          <p:nvPr/>
        </p:nvSpPr>
        <p:spPr>
          <a:xfrm>
            <a:off x="3528029" y="2367415"/>
            <a:ext cx="1187895" cy="523220"/>
          </a:xfrm>
          <a:prstGeom prst="rect">
            <a:avLst/>
          </a:prstGeom>
          <a:noFill/>
        </p:spPr>
        <p:txBody>
          <a:bodyPr wrap="none" rtlCol="0">
            <a:spAutoFit/>
          </a:bodyPr>
          <a:lstStyle/>
          <a:p>
            <a:r>
              <a:rPr lang="en-US" sz="2800" dirty="0" smtClean="0"/>
              <a:t>People</a:t>
            </a:r>
            <a:endParaRPr lang="en-US" sz="2800" dirty="0"/>
          </a:p>
        </p:txBody>
      </p:sp>
    </p:spTree>
    <p:extLst>
      <p:ext uri="{BB962C8B-B14F-4D97-AF65-F5344CB8AC3E}">
        <p14:creationId xmlns:p14="http://schemas.microsoft.com/office/powerpoint/2010/main" val="26257690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a:off x="3528029" y="2182868"/>
            <a:ext cx="1501014" cy="8851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Big data is about people</a:t>
            </a:r>
            <a:br>
              <a:rPr lang="en-US" b="1" dirty="0" smtClean="0"/>
            </a:br>
            <a:r>
              <a:rPr lang="en-US" b="1" dirty="0" smtClean="0">
                <a:solidFill>
                  <a:srgbClr val="3366FF"/>
                </a:solidFill>
              </a:rPr>
              <a:t>What BEACON does</a:t>
            </a:r>
            <a:endParaRPr lang="en-US" b="1" dirty="0">
              <a:solidFill>
                <a:srgbClr val="3366FF"/>
              </a:solidFill>
            </a:endParaRPr>
          </a:p>
        </p:txBody>
      </p:sp>
      <p:sp>
        <p:nvSpPr>
          <p:cNvPr id="6" name="TextBox 5"/>
          <p:cNvSpPr txBox="1"/>
          <p:nvPr/>
        </p:nvSpPr>
        <p:spPr>
          <a:xfrm>
            <a:off x="833897" y="1951978"/>
            <a:ext cx="2070449" cy="1323439"/>
          </a:xfrm>
          <a:prstGeom prst="rect">
            <a:avLst/>
          </a:prstGeom>
          <a:noFill/>
        </p:spPr>
        <p:txBody>
          <a:bodyPr wrap="none" rtlCol="0">
            <a:spAutoFit/>
          </a:bodyPr>
          <a:lstStyle/>
          <a:p>
            <a:r>
              <a:rPr lang="en-US" sz="4000" dirty="0" smtClean="0"/>
              <a:t>Data </a:t>
            </a:r>
          </a:p>
          <a:p>
            <a:r>
              <a:rPr lang="en-US" sz="4000" dirty="0" smtClean="0"/>
              <a:t>potential </a:t>
            </a:r>
            <a:endParaRPr lang="en-US" sz="4000" dirty="0"/>
          </a:p>
        </p:txBody>
      </p:sp>
      <p:sp>
        <p:nvSpPr>
          <p:cNvPr id="7" name="TextBox 6"/>
          <p:cNvSpPr txBox="1"/>
          <p:nvPr/>
        </p:nvSpPr>
        <p:spPr>
          <a:xfrm>
            <a:off x="5529379" y="2170049"/>
            <a:ext cx="2545338" cy="707886"/>
          </a:xfrm>
          <a:prstGeom prst="rect">
            <a:avLst/>
          </a:prstGeom>
          <a:noFill/>
        </p:spPr>
        <p:txBody>
          <a:bodyPr wrap="none" rtlCol="0">
            <a:spAutoFit/>
          </a:bodyPr>
          <a:lstStyle/>
          <a:p>
            <a:r>
              <a:rPr lang="en-US" sz="4000" dirty="0" smtClean="0"/>
              <a:t>Discoveries</a:t>
            </a:r>
            <a:endParaRPr lang="en-US" sz="4000" dirty="0"/>
          </a:p>
        </p:txBody>
      </p:sp>
      <p:sp>
        <p:nvSpPr>
          <p:cNvPr id="3" name="TextBox 2"/>
          <p:cNvSpPr txBox="1"/>
          <p:nvPr/>
        </p:nvSpPr>
        <p:spPr>
          <a:xfrm>
            <a:off x="3528029" y="2354715"/>
            <a:ext cx="1187895" cy="523220"/>
          </a:xfrm>
          <a:prstGeom prst="rect">
            <a:avLst/>
          </a:prstGeom>
          <a:noFill/>
        </p:spPr>
        <p:txBody>
          <a:bodyPr wrap="none" rtlCol="0">
            <a:spAutoFit/>
          </a:bodyPr>
          <a:lstStyle/>
          <a:p>
            <a:r>
              <a:rPr lang="en-US" sz="2800" dirty="0" smtClean="0"/>
              <a:t>People</a:t>
            </a:r>
            <a:endParaRPr lang="en-US" sz="2800" dirty="0"/>
          </a:p>
        </p:txBody>
      </p:sp>
      <p:sp>
        <p:nvSpPr>
          <p:cNvPr id="8" name="TextBox 7"/>
          <p:cNvSpPr txBox="1"/>
          <p:nvPr/>
        </p:nvSpPr>
        <p:spPr>
          <a:xfrm>
            <a:off x="833897" y="3416300"/>
            <a:ext cx="7560803" cy="2862322"/>
          </a:xfrm>
          <a:prstGeom prst="rect">
            <a:avLst/>
          </a:prstGeom>
          <a:noFill/>
        </p:spPr>
        <p:txBody>
          <a:bodyPr wrap="square" rtlCol="0">
            <a:spAutoFit/>
          </a:bodyPr>
          <a:lstStyle/>
          <a:p>
            <a:r>
              <a:rPr lang="en-US" sz="2400" dirty="0" smtClean="0"/>
              <a:t>BEACON brings TOGETHER 650 people</a:t>
            </a:r>
          </a:p>
          <a:p>
            <a:pPr marL="285750" indent="-285750">
              <a:buFont typeface="Arial"/>
              <a:buChar char="•"/>
            </a:pPr>
            <a:r>
              <a:rPr lang="en-US" sz="2400" dirty="0" smtClean="0"/>
              <a:t>From diverse disciplines</a:t>
            </a:r>
          </a:p>
          <a:p>
            <a:pPr marL="285750" indent="-285750">
              <a:buFont typeface="Arial"/>
              <a:buChar char="•"/>
            </a:pPr>
            <a:r>
              <a:rPr lang="en-US" sz="2400" dirty="0" smtClean="0"/>
              <a:t>With diverse racial/ethnic backgrounds</a:t>
            </a:r>
          </a:p>
          <a:p>
            <a:pPr marL="285750" indent="-285750">
              <a:buFont typeface="Arial"/>
              <a:buChar char="•"/>
            </a:pPr>
            <a:r>
              <a:rPr lang="en-US" sz="2400" dirty="0" smtClean="0"/>
              <a:t>With diverse genders/orientations</a:t>
            </a:r>
          </a:p>
          <a:p>
            <a:pPr marL="285750" indent="-285750">
              <a:buFont typeface="Arial"/>
              <a:buChar char="•"/>
            </a:pPr>
            <a:r>
              <a:rPr lang="en-US" sz="2400" dirty="0" smtClean="0"/>
              <a:t>With diverse abilities/disabilities </a:t>
            </a:r>
          </a:p>
          <a:p>
            <a:r>
              <a:rPr lang="en-US" sz="2400" dirty="0" smtClean="0"/>
              <a:t>And encourages them to TALK and WORK with each other</a:t>
            </a:r>
          </a:p>
          <a:p>
            <a:endParaRPr lang="en-US" sz="1200" dirty="0"/>
          </a:p>
          <a:p>
            <a:r>
              <a:rPr lang="en-US" sz="2400" b="1" dirty="0" smtClean="0"/>
              <a:t>The result is absolutely amazing!</a:t>
            </a:r>
            <a:endParaRPr lang="en-US" sz="2400" b="1" dirty="0"/>
          </a:p>
        </p:txBody>
      </p:sp>
    </p:spTree>
    <p:extLst>
      <p:ext uri="{BB962C8B-B14F-4D97-AF65-F5344CB8AC3E}">
        <p14:creationId xmlns:p14="http://schemas.microsoft.com/office/powerpoint/2010/main" val="1988844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425" y="321242"/>
            <a:ext cx="8229600" cy="1143000"/>
          </a:xfrm>
        </p:spPr>
        <p:txBody>
          <a:bodyPr>
            <a:noAutofit/>
          </a:bodyPr>
          <a:lstStyle/>
          <a:p>
            <a:r>
              <a:rPr lang="en-US" sz="3600" b="1" dirty="0" smtClean="0"/>
              <a:t>BEACON’s “secret </a:t>
            </a:r>
            <a:r>
              <a:rPr lang="en-US" sz="3600" b="1" dirty="0"/>
              <a:t>w</a:t>
            </a:r>
            <a:r>
              <a:rPr lang="en-US" sz="3600" b="1" dirty="0" smtClean="0"/>
              <a:t>eapon”—</a:t>
            </a:r>
            <a:br>
              <a:rPr lang="en-US" sz="3600" b="1" dirty="0" smtClean="0"/>
            </a:br>
            <a:r>
              <a:rPr lang="en-US" sz="3600" b="1" dirty="0" smtClean="0"/>
              <a:t>Evolution in Action</a:t>
            </a:r>
            <a:endParaRPr lang="en-US" sz="3600" b="1" dirty="0"/>
          </a:p>
        </p:txBody>
      </p:sp>
      <p:sp>
        <p:nvSpPr>
          <p:cNvPr id="3" name="Content Placeholder 2"/>
          <p:cNvSpPr>
            <a:spLocks noGrp="1"/>
          </p:cNvSpPr>
          <p:nvPr>
            <p:ph idx="1"/>
          </p:nvPr>
        </p:nvSpPr>
        <p:spPr>
          <a:xfrm>
            <a:off x="457199" y="1751663"/>
            <a:ext cx="8311365" cy="4525963"/>
          </a:xfrm>
        </p:spPr>
        <p:txBody>
          <a:bodyPr>
            <a:normAutofit/>
          </a:bodyPr>
          <a:lstStyle/>
          <a:p>
            <a:r>
              <a:rPr lang="en-US" sz="3000" dirty="0" smtClean="0"/>
              <a:t>BEACON is at the forefront in generating EVOLUTIONARY algorithms for single-objective and multi-objective problem solving</a:t>
            </a:r>
          </a:p>
          <a:p>
            <a:r>
              <a:rPr lang="en-US" sz="3000" dirty="0" smtClean="0"/>
              <a:t>Sometimes, evolutionary algorithms can be used to prevent BIG PROBLEMS from generating BIG DATA</a:t>
            </a:r>
          </a:p>
          <a:p>
            <a:r>
              <a:rPr lang="en-US" sz="3000" dirty="0" smtClean="0"/>
              <a:t>Typically requires EXPERTISE in several distinct domains</a:t>
            </a:r>
          </a:p>
          <a:p>
            <a:pPr marL="0" indent="0">
              <a:buNone/>
            </a:pPr>
            <a:endParaRPr lang="en-US" sz="3000" dirty="0" smtClean="0"/>
          </a:p>
        </p:txBody>
      </p:sp>
    </p:spTree>
    <p:extLst>
      <p:ext uri="{BB962C8B-B14F-4D97-AF65-F5344CB8AC3E}">
        <p14:creationId xmlns:p14="http://schemas.microsoft.com/office/powerpoint/2010/main" val="2709674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Example: Taming a </a:t>
            </a:r>
            <a:r>
              <a:rPr lang="en-US" sz="3600" b="1" dirty="0"/>
              <a:t>g</a:t>
            </a:r>
            <a:r>
              <a:rPr lang="en-US" sz="3600" b="1" dirty="0" smtClean="0"/>
              <a:t>igantic </a:t>
            </a:r>
            <a:r>
              <a:rPr lang="en-US" sz="3600" b="1" dirty="0"/>
              <a:t>l</a:t>
            </a:r>
            <a:r>
              <a:rPr lang="en-US" sz="3600" b="1" dirty="0" smtClean="0"/>
              <a:t>and </a:t>
            </a:r>
            <a:r>
              <a:rPr lang="en-US" sz="3600" b="1" dirty="0"/>
              <a:t>u</a:t>
            </a:r>
            <a:r>
              <a:rPr lang="en-US" sz="3600" b="1" dirty="0" smtClean="0"/>
              <a:t>se </a:t>
            </a:r>
            <a:r>
              <a:rPr lang="en-US" sz="3600" b="1" dirty="0"/>
              <a:t>m</a:t>
            </a:r>
            <a:r>
              <a:rPr lang="en-US" sz="3600" b="1" dirty="0" smtClean="0"/>
              <a:t>anagement </a:t>
            </a:r>
            <a:r>
              <a:rPr lang="en-US" sz="3600" b="1" dirty="0"/>
              <a:t>p</a:t>
            </a:r>
            <a:r>
              <a:rPr lang="en-US" sz="3600" b="1" dirty="0" smtClean="0"/>
              <a:t>roblem</a:t>
            </a:r>
            <a:endParaRPr lang="en-US" sz="3600" b="1" dirty="0"/>
          </a:p>
        </p:txBody>
      </p:sp>
      <p:sp>
        <p:nvSpPr>
          <p:cNvPr id="3" name="Content Placeholder 2"/>
          <p:cNvSpPr>
            <a:spLocks noGrp="1"/>
          </p:cNvSpPr>
          <p:nvPr>
            <p:ph idx="1"/>
          </p:nvPr>
        </p:nvSpPr>
        <p:spPr>
          <a:xfrm>
            <a:off x="332601" y="1744340"/>
            <a:ext cx="8516593" cy="4780270"/>
          </a:xfrm>
        </p:spPr>
        <p:txBody>
          <a:bodyPr>
            <a:noAutofit/>
          </a:bodyPr>
          <a:lstStyle/>
          <a:p>
            <a:pPr>
              <a:lnSpc>
                <a:spcPts val="2560"/>
              </a:lnSpc>
              <a:spcBef>
                <a:spcPts val="0"/>
              </a:spcBef>
            </a:pPr>
            <a:r>
              <a:rPr lang="en-US" sz="2300" dirty="0" smtClean="0"/>
              <a:t>A forester trained in control systems brought us a land-use problem with </a:t>
            </a:r>
            <a:r>
              <a:rPr lang="en-US" sz="2300" b="1" dirty="0" smtClean="0"/>
              <a:t>10</a:t>
            </a:r>
            <a:r>
              <a:rPr lang="en-US" sz="2300" b="1" baseline="30000" dirty="0" smtClean="0"/>
              <a:t>600</a:t>
            </a:r>
            <a:r>
              <a:rPr lang="en-US" sz="2300" dirty="0" smtClean="0"/>
              <a:t> possible plans—</a:t>
            </a:r>
            <a:r>
              <a:rPr lang="en-US" sz="2300" b="1" dirty="0" smtClean="0"/>
              <a:t>14 objectives </a:t>
            </a:r>
            <a:r>
              <a:rPr lang="en-US" sz="2300" dirty="0" smtClean="0"/>
              <a:t>to be traded off</a:t>
            </a:r>
          </a:p>
          <a:p>
            <a:pPr>
              <a:lnSpc>
                <a:spcPts val="2560"/>
              </a:lnSpc>
              <a:spcBef>
                <a:spcPts val="0"/>
              </a:spcBef>
            </a:pPr>
            <a:r>
              <a:rPr lang="en-US" sz="2300" dirty="0" smtClean="0"/>
              <a:t>Impossible to evaluate 10</a:t>
            </a:r>
            <a:r>
              <a:rPr lang="en-US" sz="2300" baseline="30000" dirty="0" smtClean="0"/>
              <a:t>600</a:t>
            </a:r>
            <a:r>
              <a:rPr lang="en-US" sz="2300" dirty="0" smtClean="0"/>
              <a:t> solutions in 14 dimensions, and if we could, impossible for a human to interpret the results</a:t>
            </a:r>
          </a:p>
          <a:p>
            <a:pPr>
              <a:lnSpc>
                <a:spcPts val="2560"/>
              </a:lnSpc>
              <a:spcBef>
                <a:spcPts val="0"/>
              </a:spcBef>
            </a:pPr>
            <a:r>
              <a:rPr lang="en-US" sz="2300" dirty="0" smtClean="0"/>
              <a:t>Current EMOO methods did not work in this domain</a:t>
            </a:r>
          </a:p>
          <a:p>
            <a:pPr>
              <a:lnSpc>
                <a:spcPts val="2560"/>
              </a:lnSpc>
              <a:spcBef>
                <a:spcPts val="0"/>
              </a:spcBef>
            </a:pPr>
            <a:r>
              <a:rPr lang="en-US" sz="2300" dirty="0" smtClean="0"/>
              <a:t>Instead, we developed a new multi-objective evolutionary optimization method to identify a Pareto front in this high-dimensionality search space—not an “off-the-shelf” method.</a:t>
            </a:r>
          </a:p>
          <a:p>
            <a:pPr>
              <a:lnSpc>
                <a:spcPts val="2560"/>
              </a:lnSpc>
              <a:spcBef>
                <a:spcPts val="0"/>
              </a:spcBef>
            </a:pPr>
            <a:r>
              <a:rPr lang="en-US" sz="2300" dirty="0" smtClean="0"/>
              <a:t>Evaluate an algorithmically chosen 10</a:t>
            </a:r>
            <a:r>
              <a:rPr lang="en-US" sz="2300" baseline="30000" dirty="0" smtClean="0"/>
              <a:t>3</a:t>
            </a:r>
            <a:r>
              <a:rPr lang="en-US" sz="2300" dirty="0" smtClean="0"/>
              <a:t> – 10</a:t>
            </a:r>
            <a:r>
              <a:rPr lang="en-US" sz="2300" baseline="30000" dirty="0" smtClean="0"/>
              <a:t>4</a:t>
            </a:r>
            <a:r>
              <a:rPr lang="en-US" sz="2300" dirty="0" smtClean="0"/>
              <a:t> solutions</a:t>
            </a:r>
            <a:r>
              <a:rPr lang="en-US" sz="2300" dirty="0"/>
              <a:t>;</a:t>
            </a:r>
            <a:r>
              <a:rPr lang="en-US" sz="2300" dirty="0" smtClean="0"/>
              <a:t> high probability that most interesting ones are represented.</a:t>
            </a:r>
          </a:p>
          <a:p>
            <a:pPr>
              <a:lnSpc>
                <a:spcPts val="2560"/>
              </a:lnSpc>
              <a:spcBef>
                <a:spcPts val="0"/>
              </a:spcBef>
            </a:pPr>
            <a:r>
              <a:rPr lang="en-US" sz="2300" dirty="0" smtClean="0"/>
              <a:t>No longer “big data,” but still had to develop sophisticated visualization and decision-making tools to allow people to understand the tradeoffs/make a decision </a:t>
            </a:r>
            <a:r>
              <a:rPr lang="en-US" sz="2300" b="1" i="1" dirty="0" smtClean="0">
                <a:solidFill>
                  <a:schemeClr val="accent1">
                    <a:lumMod val="75000"/>
                  </a:schemeClr>
                </a:solidFill>
              </a:rPr>
              <a:t>in a 14-objective space</a:t>
            </a:r>
          </a:p>
        </p:txBody>
      </p:sp>
    </p:spTree>
    <p:extLst>
      <p:ext uri="{BB962C8B-B14F-4D97-AF65-F5344CB8AC3E}">
        <p14:creationId xmlns:p14="http://schemas.microsoft.com/office/powerpoint/2010/main" val="31885461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visualization </a:t>
            </a:r>
            <a:r>
              <a:rPr lang="en-US" b="1" dirty="0"/>
              <a:t>m</a:t>
            </a:r>
            <a:r>
              <a:rPr lang="en-US" b="1" dirty="0" smtClean="0"/>
              <a:t>ay </a:t>
            </a:r>
            <a:r>
              <a:rPr lang="en-US" b="1" dirty="0"/>
              <a:t>b</a:t>
            </a:r>
            <a:r>
              <a:rPr lang="en-US" b="1" dirty="0" smtClean="0"/>
              <a:t>e </a:t>
            </a:r>
            <a:br>
              <a:rPr lang="en-US" b="1" dirty="0" smtClean="0"/>
            </a:br>
            <a:r>
              <a:rPr lang="en-US" b="1" dirty="0" smtClean="0"/>
              <a:t>intuitive or not</a:t>
            </a:r>
            <a:endParaRPr lang="en-US" b="1" dirty="0"/>
          </a:p>
        </p:txBody>
      </p:sp>
      <p:grpSp>
        <p:nvGrpSpPr>
          <p:cNvPr id="4" name="Group 3"/>
          <p:cNvGrpSpPr/>
          <p:nvPr/>
        </p:nvGrpSpPr>
        <p:grpSpPr>
          <a:xfrm>
            <a:off x="816383" y="1774033"/>
            <a:ext cx="7538949" cy="5083967"/>
            <a:chOff x="0" y="0"/>
            <a:chExt cx="5486400" cy="4686300"/>
          </a:xfrm>
        </p:grpSpPr>
        <p:sp>
          <p:nvSpPr>
            <p:cNvPr id="5" name="Text Box 2"/>
            <p:cNvSpPr txBox="1"/>
            <p:nvPr/>
          </p:nvSpPr>
          <p:spPr>
            <a:xfrm>
              <a:off x="0" y="3257550"/>
              <a:ext cx="5486400" cy="1428750"/>
            </a:xfrm>
            <a:prstGeom prst="rect">
              <a:avLst/>
            </a:prstGeom>
            <a:noFill/>
            <a:ln>
              <a:noFill/>
            </a:ln>
            <a:effectLst/>
            <a:extLst>
              <a:ext uri="{FAA26D3D-D897-4be2-8F04-BA451C77F1D7}">
                <ma14:placeholderFlag xmlns:ma14="http://schemas.microsoft.com/office/mac/drawingml/2011/main"/>
              </a:ex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smtClean="0">
                  <a:effectLst/>
                  <a:ea typeface="ＭＳ 明朝"/>
                  <a:cs typeface="Times New Roman"/>
                </a:rPr>
                <a:t>Screen </a:t>
              </a:r>
              <a:r>
                <a:rPr lang="en-US" sz="1200" dirty="0">
                  <a:effectLst/>
                  <a:ea typeface="ＭＳ 明朝"/>
                  <a:cs typeface="Times New Roman"/>
                </a:rPr>
                <a:t>capture of data visualization software </a:t>
              </a:r>
              <a:r>
                <a:rPr lang="en-US" sz="1200" dirty="0" smtClean="0">
                  <a:effectLst/>
                  <a:ea typeface="ＭＳ 明朝"/>
                  <a:cs typeface="Times New Roman"/>
                </a:rPr>
                <a:t>developed in BEACON. </a:t>
              </a:r>
              <a:r>
                <a:rPr lang="en-US" sz="1200" dirty="0">
                  <a:effectLst/>
                  <a:ea typeface="ＭＳ 明朝"/>
                  <a:cs typeface="Times New Roman"/>
                </a:rPr>
                <a:t>A parallel coordinate plot appears on the upper right, and the Andrews Curve representation of those data appears on the left, given that the user pressed the “Andrews Original Approach” radio button at the left center. It </a:t>
              </a:r>
              <a:r>
                <a:rPr lang="en-US" sz="1200" dirty="0" smtClean="0">
                  <a:ea typeface="ＭＳ 明朝"/>
                  <a:cs typeface="Times New Roman"/>
                </a:rPr>
                <a:t>is</a:t>
              </a:r>
              <a:r>
                <a:rPr lang="en-US" sz="1200" dirty="0" smtClean="0">
                  <a:effectLst/>
                  <a:ea typeface="ＭＳ 明朝"/>
                  <a:cs typeface="Times New Roman"/>
                </a:rPr>
                <a:t> </a:t>
              </a:r>
              <a:r>
                <a:rPr lang="en-US" sz="1200" dirty="0">
                  <a:effectLst/>
                  <a:ea typeface="ＭＳ 明朝"/>
                  <a:cs typeface="Times New Roman"/>
                </a:rPr>
                <a:t>one of seven transform-based visualization methods </a:t>
              </a:r>
              <a:r>
                <a:rPr lang="en-US" sz="1200" dirty="0" smtClean="0">
                  <a:effectLst/>
                  <a:ea typeface="ＭＳ 明朝"/>
                  <a:cs typeface="Times New Roman"/>
                </a:rPr>
                <a:t>provided in </a:t>
              </a:r>
              <a:r>
                <a:rPr lang="en-US" sz="1200" dirty="0">
                  <a:effectLst/>
                  <a:ea typeface="ＭＳ 明朝"/>
                  <a:cs typeface="Times New Roman"/>
                </a:rPr>
                <a:t>the software</a:t>
              </a:r>
              <a:r>
                <a:rPr lang="en-US" sz="1200" dirty="0" smtClean="0">
                  <a:effectLst/>
                  <a:ea typeface="ＭＳ 明朝"/>
                  <a:cs typeface="Times New Roman"/>
                </a:rPr>
                <a:t>. Lower curve depicts total area under curves at upper left versus generations of evolution of the solution.</a:t>
              </a:r>
              <a:endParaRPr lang="en-US" sz="1200" dirty="0">
                <a:effectLst/>
                <a:ea typeface="ＭＳ 明朝"/>
                <a:cs typeface="Times New Roman"/>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86400" cy="3267710"/>
            </a:xfrm>
            <a:prstGeom prst="rect">
              <a:avLst/>
            </a:prstGeom>
            <a:extLst>
              <a:ext uri="{FAA26D3D-D897-4be2-8F04-BA451C77F1D7}">
                <ma14:placeholderFlag xmlns:ma14="http://schemas.microsoft.com/office/mac/drawingml/2011/main"/>
              </a:ext>
            </a:extLst>
          </p:spPr>
        </p:pic>
      </p:grpSp>
    </p:spTree>
    <p:extLst>
      <p:ext uri="{BB962C8B-B14F-4D97-AF65-F5344CB8AC3E}">
        <p14:creationId xmlns:p14="http://schemas.microsoft.com/office/powerpoint/2010/main" val="17269006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86200" y="3619500"/>
            <a:ext cx="4591050" cy="3060700"/>
          </a:xfrm>
          <a:prstGeom prst="rect">
            <a:avLst/>
          </a:prstGeom>
        </p:spPr>
      </p:pic>
      <p:pic>
        <p:nvPicPr>
          <p:cNvPr id="5" name="Picture 4"/>
          <p:cNvPicPr>
            <a:picLocks noChangeAspect="1"/>
          </p:cNvPicPr>
          <p:nvPr/>
        </p:nvPicPr>
        <p:blipFill>
          <a:blip r:embed="rId3"/>
          <a:stretch>
            <a:fillRect/>
          </a:stretch>
        </p:blipFill>
        <p:spPr>
          <a:xfrm>
            <a:off x="3905250" y="266700"/>
            <a:ext cx="4572000" cy="3048000"/>
          </a:xfrm>
          <a:prstGeom prst="rect">
            <a:avLst/>
          </a:prstGeom>
        </p:spPr>
      </p:pic>
      <p:sp>
        <p:nvSpPr>
          <p:cNvPr id="6" name="TextBox 5"/>
          <p:cNvSpPr txBox="1"/>
          <p:nvPr/>
        </p:nvSpPr>
        <p:spPr>
          <a:xfrm>
            <a:off x="1689100" y="406400"/>
            <a:ext cx="2286000" cy="1200328"/>
          </a:xfrm>
          <a:prstGeom prst="rect">
            <a:avLst/>
          </a:prstGeom>
          <a:noFill/>
        </p:spPr>
        <p:txBody>
          <a:bodyPr wrap="square" rtlCol="0">
            <a:spAutoFit/>
          </a:bodyPr>
          <a:lstStyle/>
          <a:p>
            <a:r>
              <a:rPr lang="en-US" sz="2400" dirty="0" smtClean="0"/>
              <a:t>Digital Normalization</a:t>
            </a:r>
          </a:p>
          <a:p>
            <a:r>
              <a:rPr lang="en-US" sz="2400" i="1" dirty="0" smtClean="0"/>
              <a:t>C. Titus Brown</a:t>
            </a:r>
            <a:endParaRPr lang="en-US" sz="2400" i="1" dirty="0"/>
          </a:p>
        </p:txBody>
      </p:sp>
      <p:sp>
        <p:nvSpPr>
          <p:cNvPr id="7" name="TextBox 6"/>
          <p:cNvSpPr txBox="1"/>
          <p:nvPr/>
        </p:nvSpPr>
        <p:spPr>
          <a:xfrm>
            <a:off x="1" y="1745734"/>
            <a:ext cx="3886200" cy="1477328"/>
          </a:xfrm>
          <a:prstGeom prst="rect">
            <a:avLst/>
          </a:prstGeom>
          <a:noFill/>
        </p:spPr>
        <p:txBody>
          <a:bodyPr wrap="square" rtlCol="0">
            <a:spAutoFit/>
          </a:bodyPr>
          <a:lstStyle/>
          <a:p>
            <a:pPr marL="285750" indent="-285750">
              <a:buFontTx/>
              <a:buChar char="-"/>
            </a:pPr>
            <a:r>
              <a:rPr lang="en-US" dirty="0" smtClean="0"/>
              <a:t>Three genomes sequenced together</a:t>
            </a:r>
          </a:p>
          <a:p>
            <a:pPr marL="285750" indent="-285750">
              <a:buFontTx/>
              <a:buChar char="-"/>
            </a:pPr>
            <a:r>
              <a:rPr lang="en-US" dirty="0" smtClean="0"/>
              <a:t>Different number of reads for each genome makes it hard to assemble them, and you have data you don’t need!</a:t>
            </a:r>
            <a:endParaRPr lang="en-US" dirty="0"/>
          </a:p>
        </p:txBody>
      </p:sp>
      <p:sp>
        <p:nvSpPr>
          <p:cNvPr id="8" name="TextBox 7"/>
          <p:cNvSpPr txBox="1"/>
          <p:nvPr/>
        </p:nvSpPr>
        <p:spPr>
          <a:xfrm>
            <a:off x="2" y="3937000"/>
            <a:ext cx="3784598" cy="2585323"/>
          </a:xfrm>
          <a:prstGeom prst="rect">
            <a:avLst/>
          </a:prstGeom>
          <a:noFill/>
        </p:spPr>
        <p:txBody>
          <a:bodyPr wrap="square" rtlCol="0">
            <a:spAutoFit/>
          </a:bodyPr>
          <a:lstStyle/>
          <a:p>
            <a:pPr marL="285750" indent="-285750">
              <a:buFontTx/>
              <a:buChar char="-"/>
            </a:pPr>
            <a:r>
              <a:rPr lang="en-US" dirty="0" smtClean="0"/>
              <a:t>Digital normalization is an algorithm that removes redundant reads</a:t>
            </a:r>
          </a:p>
          <a:p>
            <a:pPr marL="285750" indent="-285750">
              <a:buFontTx/>
              <a:buChar char="-"/>
            </a:pPr>
            <a:r>
              <a:rPr lang="en-US" dirty="0" smtClean="0"/>
              <a:t>More consistent coverage of each genome and less data to analyze!</a:t>
            </a:r>
          </a:p>
          <a:p>
            <a:pPr marL="285750" indent="-285750">
              <a:buFontTx/>
              <a:buChar char="-"/>
            </a:pPr>
            <a:endParaRPr lang="en-US" dirty="0" smtClean="0"/>
          </a:p>
          <a:p>
            <a:pPr algn="ctr"/>
            <a:r>
              <a:rPr lang="en-US" dirty="0"/>
              <a:t> </a:t>
            </a:r>
            <a:r>
              <a:rPr lang="en-US" dirty="0" smtClean="0"/>
              <a:t> Makes analyses possible that might </a:t>
            </a:r>
          </a:p>
          <a:p>
            <a:pPr algn="ctr"/>
            <a:r>
              <a:rPr lang="en-US" dirty="0"/>
              <a:t> </a:t>
            </a:r>
            <a:r>
              <a:rPr lang="en-US" dirty="0" smtClean="0"/>
              <a:t> previously have been </a:t>
            </a:r>
          </a:p>
          <a:p>
            <a:pPr algn="ctr"/>
            <a:r>
              <a:rPr lang="en-US" dirty="0"/>
              <a:t> </a:t>
            </a:r>
            <a:r>
              <a:rPr lang="en-US" dirty="0" smtClean="0"/>
              <a:t> computationally intractable.</a:t>
            </a:r>
            <a:endParaRPr lang="en-US" dirty="0"/>
          </a:p>
        </p:txBody>
      </p:sp>
    </p:spTree>
    <p:extLst>
      <p:ext uri="{BB962C8B-B14F-4D97-AF65-F5344CB8AC3E}">
        <p14:creationId xmlns:p14="http://schemas.microsoft.com/office/powerpoint/2010/main" val="212291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1780300" y="339688"/>
            <a:ext cx="65661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600" b="1" i="1" u="sng" dirty="0" smtClean="0"/>
              <a:t>Two </a:t>
            </a:r>
            <a:r>
              <a:rPr lang="en-US" sz="3600" b="1" i="1" u="sng" dirty="0"/>
              <a:t>cross-cutting themes of </a:t>
            </a:r>
            <a:endParaRPr lang="en-US" sz="3600" b="1" i="1" u="sng" dirty="0" smtClean="0"/>
          </a:p>
          <a:p>
            <a:pPr algn="ctr" eaLnBrk="1" hangingPunct="1"/>
            <a:r>
              <a:rPr lang="en-US" sz="3600" b="1" i="1" u="sng" dirty="0" smtClean="0"/>
              <a:t>BEACON </a:t>
            </a:r>
            <a:r>
              <a:rPr lang="en-US" sz="3600" b="1" i="1" u="sng" dirty="0"/>
              <a:t>research</a:t>
            </a:r>
          </a:p>
        </p:txBody>
      </p:sp>
      <p:sp>
        <p:nvSpPr>
          <p:cNvPr id="16387" name="TextBox 3"/>
          <p:cNvSpPr txBox="1">
            <a:spLocks noChangeArrowheads="1"/>
          </p:cNvSpPr>
          <p:nvPr/>
        </p:nvSpPr>
        <p:spPr bwMode="auto">
          <a:xfrm>
            <a:off x="1235514" y="5155200"/>
            <a:ext cx="2241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i="1" dirty="0"/>
              <a:t>Biological Evolution</a:t>
            </a:r>
          </a:p>
        </p:txBody>
      </p:sp>
      <p:sp>
        <p:nvSpPr>
          <p:cNvPr id="16389" name="TextBox 5"/>
          <p:cNvSpPr txBox="1">
            <a:spLocks noChangeArrowheads="1"/>
          </p:cNvSpPr>
          <p:nvPr/>
        </p:nvSpPr>
        <p:spPr bwMode="auto">
          <a:xfrm>
            <a:off x="5563846" y="5125888"/>
            <a:ext cx="2741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i="1" dirty="0" smtClean="0"/>
              <a:t>Computational </a:t>
            </a:r>
            <a:r>
              <a:rPr lang="en-US" sz="1800" i="1" dirty="0"/>
              <a:t>Evolution</a:t>
            </a:r>
          </a:p>
        </p:txBody>
      </p:sp>
      <p:pic>
        <p:nvPicPr>
          <p:cNvPr id="16390" name="Picture 6" descr="open_ended_environm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2639" y="2163292"/>
            <a:ext cx="3349746" cy="268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9" descr="110318-coslog-ecoli-1030a.photoblog60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336" y="2163292"/>
            <a:ext cx="4019292" cy="268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131810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321242"/>
            <a:ext cx="8237629" cy="622480"/>
          </a:xfrm>
        </p:spPr>
        <p:txBody>
          <a:bodyPr>
            <a:noAutofit/>
          </a:bodyPr>
          <a:lstStyle/>
          <a:p>
            <a:r>
              <a:rPr lang="en-US" sz="4000" b="1" dirty="0" smtClean="0"/>
              <a:t>Centers in the deluge of data—</a:t>
            </a:r>
            <a:r>
              <a:rPr lang="en-US" sz="4000" dirty="0" smtClean="0"/>
              <a:t> </a:t>
            </a:r>
            <a:endParaRPr lang="en-US" sz="4000" dirty="0"/>
          </a:p>
        </p:txBody>
      </p:sp>
      <p:pic>
        <p:nvPicPr>
          <p:cNvPr id="7" name="Picture 6"/>
          <p:cNvPicPr>
            <a:picLocks noChangeAspect="1"/>
          </p:cNvPicPr>
          <p:nvPr/>
        </p:nvPicPr>
        <p:blipFill>
          <a:blip r:embed="rId3"/>
          <a:stretch>
            <a:fillRect/>
          </a:stretch>
        </p:blipFill>
        <p:spPr>
          <a:xfrm>
            <a:off x="0" y="4271255"/>
            <a:ext cx="9144000" cy="1810512"/>
          </a:xfrm>
          <a:prstGeom prst="rect">
            <a:avLst/>
          </a:prstGeom>
        </p:spPr>
      </p:pic>
      <p:pic>
        <p:nvPicPr>
          <p:cNvPr id="9" name="Picture 8"/>
          <p:cNvPicPr>
            <a:picLocks noChangeAspect="1"/>
          </p:cNvPicPr>
          <p:nvPr/>
        </p:nvPicPr>
        <p:blipFill>
          <a:blip r:embed="rId4"/>
          <a:stretch>
            <a:fillRect/>
          </a:stretch>
        </p:blipFill>
        <p:spPr>
          <a:xfrm>
            <a:off x="2167294" y="1611013"/>
            <a:ext cx="5125223" cy="4103749"/>
          </a:xfrm>
          <a:prstGeom prst="rect">
            <a:avLst/>
          </a:prstGeom>
          <a:scene3d>
            <a:camera prst="orthographicFront">
              <a:rot lat="0" lon="0" rev="19140000"/>
            </a:camera>
            <a:lightRig rig="threePt" dir="t"/>
          </a:scene3d>
        </p:spPr>
      </p:pic>
      <p:sp>
        <p:nvSpPr>
          <p:cNvPr id="3" name="TextBox 2"/>
          <p:cNvSpPr txBox="1"/>
          <p:nvPr/>
        </p:nvSpPr>
        <p:spPr>
          <a:xfrm>
            <a:off x="1977099" y="876525"/>
            <a:ext cx="6811301" cy="707886"/>
          </a:xfrm>
          <a:prstGeom prst="rect">
            <a:avLst/>
          </a:prstGeom>
          <a:noFill/>
        </p:spPr>
        <p:txBody>
          <a:bodyPr wrap="square" rtlCol="0">
            <a:spAutoFit/>
          </a:bodyPr>
          <a:lstStyle/>
          <a:p>
            <a:r>
              <a:rPr lang="en-US" sz="4000" b="1" dirty="0"/>
              <a:t>l</a:t>
            </a:r>
            <a:r>
              <a:rPr lang="en-US" sz="4000" b="1" dirty="0" smtClean="0"/>
              <a:t>et’s </a:t>
            </a:r>
            <a:r>
              <a:rPr lang="en-US" sz="4000" b="1" dirty="0"/>
              <a:t>m</a:t>
            </a:r>
            <a:r>
              <a:rPr lang="en-US" sz="4000" b="1" dirty="0" smtClean="0"/>
              <a:t>ake </a:t>
            </a:r>
            <a:r>
              <a:rPr lang="en-US" sz="4000" b="1" dirty="0"/>
              <a:t>t</a:t>
            </a:r>
            <a:r>
              <a:rPr lang="en-US" sz="4000" b="1" dirty="0" smtClean="0"/>
              <a:t>hem an umbrella</a:t>
            </a:r>
            <a:r>
              <a:rPr lang="en-US" sz="4000" b="1" dirty="0"/>
              <a:t>!</a:t>
            </a:r>
          </a:p>
        </p:txBody>
      </p:sp>
      <p:pic>
        <p:nvPicPr>
          <p:cNvPr id="12" name="Picture 11"/>
          <p:cNvPicPr>
            <a:picLocks noChangeAspect="1"/>
          </p:cNvPicPr>
          <p:nvPr/>
        </p:nvPicPr>
        <p:blipFill>
          <a:blip r:embed="rId5"/>
          <a:stretch>
            <a:fillRect/>
          </a:stretch>
        </p:blipFill>
        <p:spPr>
          <a:xfrm>
            <a:off x="4000501" y="2593281"/>
            <a:ext cx="2984500" cy="1129888"/>
          </a:xfrm>
          <a:prstGeom prst="rect">
            <a:avLst/>
          </a:prstGeom>
          <a:scene3d>
            <a:camera prst="perspectiveFront" fov="0">
              <a:rot lat="0" lon="1440000" rev="180000"/>
            </a:camera>
            <a:lightRig rig="threePt" dir="t"/>
          </a:scene3d>
          <a:sp3d z="-254000"/>
        </p:spPr>
      </p:pic>
    </p:spTree>
    <p:extLst>
      <p:ext uri="{BB962C8B-B14F-4D97-AF65-F5344CB8AC3E}">
        <p14:creationId xmlns:p14="http://schemas.microsoft.com/office/powerpoint/2010/main" val="3429039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1317" y="3173231"/>
            <a:ext cx="7836509" cy="1569660"/>
          </a:xfrm>
          <a:prstGeom prst="rect">
            <a:avLst/>
          </a:prstGeom>
          <a:noFill/>
        </p:spPr>
        <p:txBody>
          <a:bodyPr wrap="square" rtlCol="0">
            <a:spAutoFit/>
          </a:bodyPr>
          <a:lstStyle/>
          <a:p>
            <a:pPr algn="ctr"/>
            <a:r>
              <a:rPr lang="en-US" sz="9600" b="1" dirty="0" smtClean="0">
                <a:solidFill>
                  <a:schemeClr val="accent1"/>
                </a:solidFill>
              </a:rPr>
              <a:t>Questions</a:t>
            </a:r>
            <a:r>
              <a:rPr lang="en-US" sz="9600" dirty="0" smtClean="0">
                <a:solidFill>
                  <a:schemeClr val="accent1"/>
                </a:solidFill>
              </a:rPr>
              <a:t>?</a:t>
            </a:r>
            <a:endParaRPr lang="en-US" sz="9600" dirty="0">
              <a:solidFill>
                <a:schemeClr val="accent1"/>
              </a:solidFill>
            </a:endParaRPr>
          </a:p>
        </p:txBody>
      </p:sp>
    </p:spTree>
    <p:extLst>
      <p:ext uri="{BB962C8B-B14F-4D97-AF65-F5344CB8AC3E}">
        <p14:creationId xmlns:p14="http://schemas.microsoft.com/office/powerpoint/2010/main" val="11085667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612775" y="543968"/>
            <a:ext cx="7918450" cy="685800"/>
          </a:xfrm>
          <a:noFill/>
        </p:spPr>
        <p:txBody>
          <a:bodyPr lIns="82550" tIns="41275" rIns="82550" bIns="41275" anchor="ctr">
            <a:normAutofit fontScale="90000"/>
          </a:bodyPr>
          <a:lstStyle/>
          <a:p>
            <a:pPr>
              <a:lnSpc>
                <a:spcPct val="115000"/>
              </a:lnSpc>
            </a:pPr>
            <a:r>
              <a:rPr lang="en-US" sz="3800" b="1" dirty="0">
                <a:latin typeface="Helvetica" charset="0"/>
                <a:ea typeface="ＭＳ Ｐゴシック" charset="0"/>
                <a:cs typeface="ＭＳ Ｐゴシック" charset="0"/>
              </a:rPr>
              <a:t>Research </a:t>
            </a:r>
            <a:r>
              <a:rPr lang="en-US" sz="3800" b="1" dirty="0" smtClean="0">
                <a:latin typeface="Helvetica" charset="0"/>
                <a:ea typeface="ＭＳ Ｐゴシック" charset="0"/>
                <a:cs typeface="ＭＳ Ｐゴシック" charset="0"/>
              </a:rPr>
              <a:t>thrust </a:t>
            </a:r>
            <a:r>
              <a:rPr lang="en-US" sz="3800" b="1" dirty="0">
                <a:latin typeface="Helvetica" charset="0"/>
                <a:ea typeface="ＭＳ Ｐゴシック" charset="0"/>
                <a:cs typeface="ＭＳ Ｐゴシック" charset="0"/>
              </a:rPr>
              <a:t>g</a:t>
            </a:r>
            <a:r>
              <a:rPr lang="en-US" sz="3800" b="1" dirty="0" smtClean="0">
                <a:latin typeface="Helvetica" charset="0"/>
                <a:ea typeface="ＭＳ Ｐゴシック" charset="0"/>
                <a:cs typeface="ＭＳ Ｐゴシック" charset="0"/>
              </a:rPr>
              <a:t>roups </a:t>
            </a:r>
            <a:endParaRPr lang="en-US" sz="3800" b="1" dirty="0">
              <a:latin typeface="Helvetica" charset="0"/>
              <a:ea typeface="ＭＳ Ｐゴシック" charset="0"/>
              <a:cs typeface="ＭＳ Ｐゴシック" charset="0"/>
            </a:endParaRPr>
          </a:p>
        </p:txBody>
      </p:sp>
      <p:sp>
        <p:nvSpPr>
          <p:cNvPr id="23554" name="Rectangle 3"/>
          <p:cNvSpPr>
            <a:spLocks noGrp="1"/>
          </p:cNvSpPr>
          <p:nvPr>
            <p:ph type="body" sz="half" idx="1"/>
          </p:nvPr>
        </p:nvSpPr>
        <p:spPr>
          <a:xfrm>
            <a:off x="457200" y="1689008"/>
            <a:ext cx="8077200" cy="1676400"/>
          </a:xfrm>
          <a:noFill/>
        </p:spPr>
        <p:txBody>
          <a:bodyPr lIns="82550" tIns="41275" rIns="82550" bIns="41275">
            <a:normAutofit fontScale="92500" lnSpcReduction="20000"/>
          </a:bodyPr>
          <a:lstStyle/>
          <a:p>
            <a:pPr>
              <a:spcAft>
                <a:spcPct val="20000"/>
              </a:spcAft>
            </a:pPr>
            <a:r>
              <a:rPr lang="en-US" sz="2400" b="1" dirty="0">
                <a:latin typeface="Helvetica" charset="0"/>
                <a:ea typeface="ＭＳ Ｐゴシック" charset="0"/>
                <a:cs typeface="ＭＳ Ｐゴシック" charset="0"/>
              </a:rPr>
              <a:t>Genomes, Genetic Architectures and </a:t>
            </a:r>
            <a:r>
              <a:rPr lang="en-US" sz="2400" b="1" dirty="0" err="1">
                <a:latin typeface="Helvetica" charset="0"/>
                <a:ea typeface="ＭＳ Ｐゴシック" charset="0"/>
                <a:cs typeface="ＭＳ Ｐゴシック" charset="0"/>
              </a:rPr>
              <a:t>Evolvability</a:t>
            </a:r>
            <a:endParaRPr lang="en-US" sz="2400" b="1" dirty="0">
              <a:latin typeface="Helvetica" charset="0"/>
              <a:ea typeface="ＭＳ Ｐゴシック" charset="0"/>
              <a:cs typeface="ＭＳ Ｐゴシック" charset="0"/>
            </a:endParaRPr>
          </a:p>
          <a:p>
            <a:pPr>
              <a:spcAft>
                <a:spcPct val="20000"/>
              </a:spcAft>
            </a:pPr>
            <a:r>
              <a:rPr lang="en-US" sz="2400" b="1" dirty="0">
                <a:latin typeface="Helvetica" charset="0"/>
                <a:ea typeface="ＭＳ Ｐゴシック" charset="0"/>
                <a:cs typeface="ＭＳ Ｐゴシック" charset="0"/>
              </a:rPr>
              <a:t>Evolution of Behavior and Intelligence</a:t>
            </a:r>
          </a:p>
          <a:p>
            <a:pPr>
              <a:spcAft>
                <a:spcPct val="20000"/>
              </a:spcAft>
            </a:pPr>
            <a:r>
              <a:rPr lang="en-US" sz="2400" b="1" dirty="0">
                <a:latin typeface="Helvetica" charset="0"/>
                <a:ea typeface="ＭＳ Ｐゴシック" charset="0"/>
                <a:cs typeface="ＭＳ Ｐゴシック" charset="0"/>
              </a:rPr>
              <a:t>Ecological Communities and Collective Dynamics</a:t>
            </a:r>
          </a:p>
          <a:p>
            <a:pPr>
              <a:spcAft>
                <a:spcPct val="20000"/>
              </a:spcAft>
            </a:pPr>
            <a:r>
              <a:rPr lang="en-US" sz="2400" b="1" dirty="0">
                <a:latin typeface="Helvetica" charset="0"/>
                <a:ea typeface="ＭＳ Ｐゴシック" charset="0"/>
                <a:cs typeface="ＭＳ Ｐゴシック" charset="0"/>
              </a:rPr>
              <a:t>Evolutionary Applications</a:t>
            </a:r>
            <a:endParaRPr lang="en-US" sz="2400" dirty="0">
              <a:latin typeface="Helvetica" charset="0"/>
              <a:ea typeface="ＭＳ Ｐゴシック" charset="0"/>
              <a:cs typeface="ＭＳ Ｐゴシック" charset="0"/>
            </a:endParaRPr>
          </a:p>
        </p:txBody>
      </p:sp>
      <p:pic>
        <p:nvPicPr>
          <p:cNvPr id="23555"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5600" y="3954371"/>
            <a:ext cx="6002338" cy="1811337"/>
          </a:xfrm>
          <a:noFill/>
        </p:spPr>
      </p:pic>
      <p:pic>
        <p:nvPicPr>
          <p:cNvPr id="23556" name="Picture 4" descr="car-electronics-ist-hycon-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238" y="3954371"/>
            <a:ext cx="2465387"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587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603" y="321242"/>
            <a:ext cx="7562225" cy="622480"/>
          </a:xfrm>
        </p:spPr>
        <p:txBody>
          <a:bodyPr>
            <a:noAutofit/>
          </a:bodyPr>
          <a:lstStyle/>
          <a:p>
            <a:r>
              <a:rPr lang="en-US" b="1" dirty="0" smtClean="0"/>
              <a:t>Centers in the deluge of data—</a:t>
            </a:r>
            <a:r>
              <a:rPr lang="en-US" dirty="0" smtClean="0"/>
              <a:t> </a:t>
            </a:r>
            <a:endParaRPr lang="en-US" dirty="0"/>
          </a:p>
        </p:txBody>
      </p:sp>
      <p:pic>
        <p:nvPicPr>
          <p:cNvPr id="7" name="Picture 6"/>
          <p:cNvPicPr>
            <a:picLocks noChangeAspect="1"/>
          </p:cNvPicPr>
          <p:nvPr/>
        </p:nvPicPr>
        <p:blipFill>
          <a:blip r:embed="rId3"/>
          <a:stretch>
            <a:fillRect/>
          </a:stretch>
        </p:blipFill>
        <p:spPr>
          <a:xfrm>
            <a:off x="0" y="4271255"/>
            <a:ext cx="9144000" cy="1810512"/>
          </a:xfrm>
          <a:prstGeom prst="rect">
            <a:avLst/>
          </a:prstGeom>
        </p:spPr>
      </p:pic>
      <p:pic>
        <p:nvPicPr>
          <p:cNvPr id="9" name="Picture 8"/>
          <p:cNvPicPr>
            <a:picLocks noChangeAspect="1"/>
          </p:cNvPicPr>
          <p:nvPr/>
        </p:nvPicPr>
        <p:blipFill>
          <a:blip r:embed="rId4"/>
          <a:stretch>
            <a:fillRect/>
          </a:stretch>
        </p:blipFill>
        <p:spPr>
          <a:xfrm>
            <a:off x="2167294" y="1611013"/>
            <a:ext cx="5125223" cy="4103749"/>
          </a:xfrm>
          <a:prstGeom prst="rect">
            <a:avLst/>
          </a:prstGeom>
          <a:scene3d>
            <a:camera prst="orthographicFront">
              <a:rot lat="0" lon="0" rev="19140000"/>
            </a:camera>
            <a:lightRig rig="threePt" dir="t"/>
          </a:scene3d>
        </p:spPr>
      </p:pic>
      <p:sp>
        <p:nvSpPr>
          <p:cNvPr id="3" name="TextBox 2"/>
          <p:cNvSpPr txBox="1"/>
          <p:nvPr/>
        </p:nvSpPr>
        <p:spPr>
          <a:xfrm>
            <a:off x="2167294" y="876525"/>
            <a:ext cx="5986106" cy="769441"/>
          </a:xfrm>
          <a:prstGeom prst="rect">
            <a:avLst/>
          </a:prstGeom>
          <a:noFill/>
        </p:spPr>
        <p:txBody>
          <a:bodyPr wrap="square" rtlCol="0">
            <a:spAutoFit/>
          </a:bodyPr>
          <a:lstStyle/>
          <a:p>
            <a:r>
              <a:rPr lang="en-US" sz="4400" b="1" dirty="0" smtClean="0"/>
              <a:t>We </a:t>
            </a:r>
            <a:r>
              <a:rPr lang="en-US" sz="4400" b="1" dirty="0"/>
              <a:t>c</a:t>
            </a:r>
            <a:r>
              <a:rPr lang="en-US" sz="4400" b="1" dirty="0" smtClean="0"/>
              <a:t>an </a:t>
            </a:r>
            <a:r>
              <a:rPr lang="en-US" sz="4400" b="1" dirty="0"/>
              <a:t>b</a:t>
            </a:r>
            <a:r>
              <a:rPr lang="en-US" sz="4400" b="1" dirty="0" smtClean="0"/>
              <a:t>e </a:t>
            </a:r>
            <a:r>
              <a:rPr lang="en-US" sz="4400" b="1" dirty="0"/>
              <a:t>an </a:t>
            </a:r>
            <a:r>
              <a:rPr lang="en-US" sz="4400" b="1" dirty="0" smtClean="0"/>
              <a:t>umbrella</a:t>
            </a:r>
            <a:r>
              <a:rPr lang="en-US" sz="4400" b="1" dirty="0"/>
              <a:t>!</a:t>
            </a:r>
          </a:p>
        </p:txBody>
      </p:sp>
      <p:pic>
        <p:nvPicPr>
          <p:cNvPr id="10" name="Picture 9"/>
          <p:cNvPicPr>
            <a:picLocks noChangeAspect="1"/>
          </p:cNvPicPr>
          <p:nvPr/>
        </p:nvPicPr>
        <p:blipFill>
          <a:blip r:embed="rId5"/>
          <a:stretch>
            <a:fillRect/>
          </a:stretch>
        </p:blipFill>
        <p:spPr>
          <a:xfrm>
            <a:off x="4000501" y="2593281"/>
            <a:ext cx="2984500" cy="1129888"/>
          </a:xfrm>
          <a:prstGeom prst="rect">
            <a:avLst/>
          </a:prstGeom>
          <a:scene3d>
            <a:camera prst="perspectiveFront" fov="0">
              <a:rot lat="0" lon="1440000" rev="180000"/>
            </a:camera>
            <a:lightRig rig="threePt" dir="t"/>
          </a:scene3d>
          <a:sp3d z="-254000"/>
        </p:spPr>
      </p:pic>
    </p:spTree>
    <p:extLst>
      <p:ext uri="{BB962C8B-B14F-4D97-AF65-F5344CB8AC3E}">
        <p14:creationId xmlns:p14="http://schemas.microsoft.com/office/powerpoint/2010/main" val="36842251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875" y="1838325"/>
            <a:ext cx="8166100" cy="3911600"/>
          </a:xfrm>
          <a:prstGeom prst="rect">
            <a:avLst/>
          </a:prstGeom>
        </p:spPr>
      </p:pic>
      <p:sp>
        <p:nvSpPr>
          <p:cNvPr id="5" name="TextBox 4"/>
          <p:cNvSpPr txBox="1"/>
          <p:nvPr/>
        </p:nvSpPr>
        <p:spPr>
          <a:xfrm>
            <a:off x="1704744" y="356431"/>
            <a:ext cx="6190667" cy="1323439"/>
          </a:xfrm>
          <a:prstGeom prst="rect">
            <a:avLst/>
          </a:prstGeom>
          <a:noFill/>
        </p:spPr>
        <p:txBody>
          <a:bodyPr wrap="none" rtlCol="0">
            <a:spAutoFit/>
          </a:bodyPr>
          <a:lstStyle/>
          <a:p>
            <a:pPr algn="ctr"/>
            <a:r>
              <a:rPr lang="en-US" sz="4000" b="1" dirty="0" smtClean="0"/>
              <a:t>Data is increasing in </a:t>
            </a:r>
          </a:p>
          <a:p>
            <a:pPr algn="ctr"/>
            <a:r>
              <a:rPr lang="en-US" sz="4000" b="1" dirty="0" smtClean="0"/>
              <a:t>volume, velocity and variety</a:t>
            </a:r>
            <a:endParaRPr lang="en-US" sz="4000" b="1" dirty="0"/>
          </a:p>
        </p:txBody>
      </p:sp>
    </p:spTree>
    <p:extLst>
      <p:ext uri="{BB962C8B-B14F-4D97-AF65-F5344CB8AC3E}">
        <p14:creationId xmlns:p14="http://schemas.microsoft.com/office/powerpoint/2010/main" val="3385943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But particle </a:t>
            </a:r>
            <a:r>
              <a:rPr lang="en-US" b="1" dirty="0"/>
              <a:t>p</a:t>
            </a:r>
            <a:r>
              <a:rPr lang="en-US" b="1" dirty="0" smtClean="0"/>
              <a:t>hysics</a:t>
            </a:r>
            <a:br>
              <a:rPr lang="en-US" b="1" dirty="0" smtClean="0"/>
            </a:br>
            <a:r>
              <a:rPr lang="en-US" b="1" dirty="0" smtClean="0"/>
              <a:t>has </a:t>
            </a:r>
            <a:r>
              <a:rPr lang="en-US" b="1" dirty="0"/>
              <a:t>f</a:t>
            </a:r>
            <a:r>
              <a:rPr lang="en-US" b="1" dirty="0" smtClean="0"/>
              <a:t>aced </a:t>
            </a:r>
            <a:r>
              <a:rPr lang="en-US" b="1" dirty="0"/>
              <a:t>i</a:t>
            </a:r>
            <a:r>
              <a:rPr lang="en-US" b="1" dirty="0" smtClean="0"/>
              <a:t>t for years!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 the 1980’s, MSU’s National Superconducting Cyclotron Laboratory experiments were limited by the “big data” issues of the time:</a:t>
            </a:r>
          </a:p>
          <a:p>
            <a:r>
              <a:rPr lang="en-US" dirty="0" smtClean="0"/>
              <a:t>Acquisition rate &amp; volume exceeded what any available hardware could store</a:t>
            </a:r>
          </a:p>
          <a:p>
            <a:r>
              <a:rPr lang="en-US" dirty="0" smtClean="0"/>
              <a:t>But a</a:t>
            </a:r>
            <a:r>
              <a:rPr lang="en-US" b="1" i="1" dirty="0" smtClean="0"/>
              <a:t> center </a:t>
            </a:r>
            <a:r>
              <a:rPr lang="en-US" dirty="0" smtClean="0"/>
              <a:t>had the resources to solve the problem…</a:t>
            </a:r>
          </a:p>
          <a:p>
            <a:r>
              <a:rPr lang="en-US" dirty="0" smtClean="0"/>
              <a:t>MSU’s Case Center for CAD/CAM/CAE enabled custom design of specialized circuit boards to allow data to be spread over many disk drives simultaneously (homemade RAID striping)</a:t>
            </a:r>
          </a:p>
          <a:p>
            <a:endParaRPr lang="en-US" dirty="0"/>
          </a:p>
        </p:txBody>
      </p:sp>
    </p:spTree>
    <p:extLst>
      <p:ext uri="{BB962C8B-B14F-4D97-AF65-F5344CB8AC3E}">
        <p14:creationId xmlns:p14="http://schemas.microsoft.com/office/powerpoint/2010/main" val="2021426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205" y="414450"/>
            <a:ext cx="8229600" cy="1143000"/>
          </a:xfrm>
        </p:spPr>
        <p:txBody>
          <a:bodyPr>
            <a:normAutofit fontScale="90000"/>
          </a:bodyPr>
          <a:lstStyle/>
          <a:p>
            <a:pPr algn="ctr"/>
            <a:r>
              <a:rPr lang="en-US" b="1" dirty="0" smtClean="0">
                <a:latin typeface="+mn-lt"/>
              </a:rPr>
              <a:t>Now, large scale data is being generated in MANY domains</a:t>
            </a:r>
            <a:endParaRPr lang="en-US" b="1"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66362" y="4634312"/>
              <a:ext cx="1702736" cy="591039"/>
            </a:xfrm>
            <a:prstGeom prst="rect">
              <a:avLst/>
            </a:prstGeom>
            <a:noFill/>
          </p:spPr>
          <p:txBody>
            <a:bodyPr wrap="none" rtlCol="0">
              <a:spAutoFit/>
            </a:bodyPr>
            <a:lstStyle/>
            <a:p>
              <a:r>
                <a:rPr lang="en-US" sz="2800" dirty="0" smtClean="0"/>
                <a:t>Genomics</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03597" y="4634312"/>
              <a:ext cx="1428268" cy="591039"/>
            </a:xfrm>
            <a:prstGeom prst="rect">
              <a:avLst/>
            </a:prstGeom>
            <a:noFill/>
          </p:spPr>
          <p:txBody>
            <a:bodyPr wrap="none" rtlCol="0">
              <a:spAutoFit/>
            </a:bodyPr>
            <a:lstStyle/>
            <a:p>
              <a:r>
                <a:rPr lang="en-US" sz="2800" dirty="0" smtClean="0"/>
                <a:t>Satellite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92892" y="4634312"/>
              <a:ext cx="1849681" cy="591039"/>
            </a:xfrm>
            <a:prstGeom prst="rect">
              <a:avLst/>
            </a:prstGeom>
            <a:noFill/>
          </p:spPr>
          <p:txBody>
            <a:bodyPr wrap="none" rtlCol="0">
              <a:spAutoFit/>
            </a:bodyPr>
            <a:lstStyle/>
            <a:p>
              <a:r>
                <a:rPr lang="en-US" sz="2800" dirty="0" smtClean="0"/>
                <a:t>Digital text</a:t>
              </a:r>
              <a:endParaRPr lang="en-US" sz="2800" dirty="0"/>
            </a:p>
          </p:txBody>
        </p:sp>
      </p:grpSp>
    </p:spTree>
    <p:extLst>
      <p:ext uri="{BB962C8B-B14F-4D97-AF65-F5344CB8AC3E}">
        <p14:creationId xmlns:p14="http://schemas.microsoft.com/office/powerpoint/2010/main" val="1883977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794" y="379497"/>
            <a:ext cx="6802777" cy="1143000"/>
          </a:xfrm>
        </p:spPr>
        <p:txBody>
          <a:bodyPr>
            <a:normAutofit fontScale="90000"/>
          </a:bodyPr>
          <a:lstStyle/>
          <a:p>
            <a:pPr algn="ctr"/>
            <a:r>
              <a:rPr lang="en-US" b="1" dirty="0" smtClean="0">
                <a:latin typeface="+mn-lt"/>
              </a:rPr>
              <a:t>As well as in the </a:t>
            </a:r>
            <a:br>
              <a:rPr lang="en-US" b="1" dirty="0" smtClean="0">
                <a:latin typeface="+mn-lt"/>
              </a:rPr>
            </a:br>
            <a:r>
              <a:rPr lang="en-US" b="1" dirty="0" smtClean="0">
                <a:latin typeface="+mn-lt"/>
              </a:rPr>
              <a:t>non-academic sector</a:t>
            </a:r>
            <a:endParaRPr lang="en-US" b="1"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35492" y="4634312"/>
              <a:ext cx="1764483" cy="591039"/>
            </a:xfrm>
            <a:prstGeom prst="rect">
              <a:avLst/>
            </a:prstGeom>
            <a:noFill/>
          </p:spPr>
          <p:txBody>
            <a:bodyPr wrap="none" rtlCol="0">
              <a:spAutoFit/>
            </a:bodyPr>
            <a:lstStyle/>
            <a:p>
              <a:r>
                <a:rPr lang="en-US" sz="2800" dirty="0" smtClean="0"/>
                <a:t>Marketing</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32276" y="4634312"/>
              <a:ext cx="1370921" cy="591039"/>
            </a:xfrm>
            <a:prstGeom prst="rect">
              <a:avLst/>
            </a:prstGeom>
            <a:noFill/>
          </p:spPr>
          <p:txBody>
            <a:bodyPr wrap="none" rtlCol="0">
              <a:spAutoFit/>
            </a:bodyPr>
            <a:lstStyle/>
            <a:p>
              <a:r>
                <a:rPr lang="en-US" sz="2800" dirty="0" smtClean="0"/>
                <a:t>Finance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46264" y="4634312"/>
              <a:ext cx="1942942" cy="591039"/>
            </a:xfrm>
            <a:prstGeom prst="rect">
              <a:avLst/>
            </a:prstGeom>
            <a:noFill/>
          </p:spPr>
          <p:txBody>
            <a:bodyPr wrap="none" rtlCol="0">
              <a:spAutoFit/>
            </a:bodyPr>
            <a:lstStyle/>
            <a:p>
              <a:r>
                <a:rPr lang="en-US" sz="2800" dirty="0" smtClean="0"/>
                <a:t>Health care</a:t>
              </a:r>
              <a:endParaRPr lang="en-US" sz="2800" dirty="0"/>
            </a:p>
          </p:txBody>
        </p:sp>
      </p:grpSp>
    </p:spTree>
    <p:extLst>
      <p:ext uri="{BB962C8B-B14F-4D97-AF65-F5344CB8AC3E}">
        <p14:creationId xmlns:p14="http://schemas.microsoft.com/office/powerpoint/2010/main" val="21047627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rgbClr val="000000"/>
      </a:dk1>
      <a:lt1>
        <a:srgbClr val="FFFFFF"/>
      </a:lt1>
      <a:dk2>
        <a:srgbClr val="46464A"/>
      </a:dk2>
      <a:lt2>
        <a:srgbClr val="A3E3D8"/>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8194</TotalTime>
  <Words>2105</Words>
  <Application>Microsoft Macintosh PowerPoint</Application>
  <PresentationFormat>On-screen Show (4:3)</PresentationFormat>
  <Paragraphs>222</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Roles for STCs and Bio Centers in the Face of Big Data </vt:lpstr>
      <vt:lpstr>A little background on BEACON</vt:lpstr>
      <vt:lpstr>PowerPoint Presentation</vt:lpstr>
      <vt:lpstr>Research thrust groups </vt:lpstr>
      <vt:lpstr>Centers in the deluge of data— </vt:lpstr>
      <vt:lpstr>PowerPoint Presentation</vt:lpstr>
      <vt:lpstr>But particle physics has faced it for years!</vt:lpstr>
      <vt:lpstr>Now, large scale data is being generated in MANY domains</vt:lpstr>
      <vt:lpstr>As well as in the  non-academic sector</vt:lpstr>
      <vt:lpstr>PowerPoint Presentation</vt:lpstr>
      <vt:lpstr>Addressing challenges and opportunities requires a multifaceted approach</vt:lpstr>
      <vt:lpstr>Centers as infrastructure resources… </vt:lpstr>
      <vt:lpstr>Centers as infrastructure resources… What BEACON does</vt:lpstr>
      <vt:lpstr>Centers as places for developing innovative technical solutions </vt:lpstr>
      <vt:lpstr>Centers as places for developing innovative technical solutions What BEACON does</vt:lpstr>
      <vt:lpstr>PowerPoint Presentation</vt:lpstr>
      <vt:lpstr>Centers provide training </vt:lpstr>
      <vt:lpstr>Centers provide training What BEACON does</vt:lpstr>
      <vt:lpstr>Centers also play a role engaging with those outside the center </vt:lpstr>
      <vt:lpstr>Centers also play a role engaging with those outside the center What BEACON does</vt:lpstr>
      <vt:lpstr>Centers foster and support a strong and DIVERSE community of data scientists </vt:lpstr>
      <vt:lpstr>Centers foster and support a strong and DIVERSE community of data scientists What BEACON does</vt:lpstr>
      <vt:lpstr>Big data is about people </vt:lpstr>
      <vt:lpstr>Big data is about people </vt:lpstr>
      <vt:lpstr>Big data is about people What BEACON does</vt:lpstr>
      <vt:lpstr>BEACON’s “secret weapon”— Evolution in Action</vt:lpstr>
      <vt:lpstr>Example: Taming a gigantic land use management problem</vt:lpstr>
      <vt:lpstr>Data visualization may be  intuitive or not</vt:lpstr>
      <vt:lpstr>PowerPoint Presentation</vt:lpstr>
      <vt:lpstr>Centers in the deluge of data— </vt:lpstr>
      <vt:lpstr>PowerPoint Presentation</vt:lpstr>
    </vt:vector>
  </TitlesOfParts>
  <Company>Michigan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Danielle Whittaker</dc:creator>
  <cp:lastModifiedBy>Tracy Teal</cp:lastModifiedBy>
  <cp:revision>362</cp:revision>
  <dcterms:created xsi:type="dcterms:W3CDTF">2012-08-21T13:29:10Z</dcterms:created>
  <dcterms:modified xsi:type="dcterms:W3CDTF">2015-08-19T05:20:15Z</dcterms:modified>
</cp:coreProperties>
</file>